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0"/>
  </p:notesMasterIdLst>
  <p:sldIdLst>
    <p:sldId id="256" r:id="rId2"/>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 id="267" r:id="rId30"/>
    <p:sldId id="273" r:id="rId31"/>
    <p:sldId id="321" r:id="rId32"/>
    <p:sldId id="274" r:id="rId33"/>
    <p:sldId id="277" r:id="rId34"/>
    <p:sldId id="276" r:id="rId35"/>
    <p:sldId id="278" r:id="rId36"/>
    <p:sldId id="279" r:id="rId37"/>
    <p:sldId id="280" r:id="rId38"/>
    <p:sldId id="281" r:id="rId39"/>
    <p:sldId id="282" r:id="rId40"/>
    <p:sldId id="286" r:id="rId41"/>
    <p:sldId id="319" r:id="rId42"/>
    <p:sldId id="320" r:id="rId43"/>
    <p:sldId id="288" r:id="rId44"/>
    <p:sldId id="287" r:id="rId45"/>
    <p:sldId id="316" r:id="rId46"/>
    <p:sldId id="317" r:id="rId47"/>
    <p:sldId id="318" r:id="rId48"/>
    <p:sldId id="272" r:id="rId4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E7FF"/>
    <a:srgbClr val="FFCCFF"/>
    <a:srgbClr val="F4F9F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110" d="100"/>
          <a:sy n="110" d="100"/>
        </p:scale>
        <p:origin x="1260" y="102"/>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2988" y="-114"/>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6E1C1B-92F6-408F-A494-CA6115464838}" type="doc">
      <dgm:prSet loTypeId="urn:microsoft.com/office/officeart/2005/8/layout/gear1" loCatId="process" qsTypeId="urn:microsoft.com/office/officeart/2005/8/quickstyle/simple3" qsCatId="simple" csTypeId="urn:microsoft.com/office/officeart/2005/8/colors/colorful5" csCatId="colorful" phldr="1"/>
      <dgm:spPr/>
    </dgm:pt>
    <dgm:pt modelId="{27F66F17-8F7B-407D-990A-2F719B94DDE3}">
      <dgm:prSet phldrT="[テキスト]" custT="1"/>
      <dgm:spPr/>
      <dgm:t>
        <a:bodyPr/>
        <a:lstStyle/>
        <a:p>
          <a:r>
            <a:rPr kumimoji="1" lang="ja-JP" altLang="en-US" sz="1100" dirty="0" smtClean="0">
              <a:solidFill>
                <a:schemeClr val="tx1"/>
              </a:solidFill>
              <a:latin typeface="メイリオ" pitchFamily="50" charset="-128"/>
              <a:ea typeface="メイリオ" pitchFamily="50" charset="-128"/>
              <a:cs typeface="メイリオ" pitchFamily="50" charset="-128"/>
            </a:rPr>
            <a:t>支援の方向性と将来の見通しの検討</a:t>
          </a:r>
          <a:endParaRPr kumimoji="1" lang="ja-JP" altLang="en-US" sz="1100" dirty="0">
            <a:solidFill>
              <a:schemeClr val="tx1"/>
            </a:solidFill>
            <a:latin typeface="メイリオ" pitchFamily="50" charset="-128"/>
            <a:ea typeface="メイリオ" pitchFamily="50" charset="-128"/>
            <a:cs typeface="メイリオ" pitchFamily="50" charset="-128"/>
          </a:endParaRPr>
        </a:p>
      </dgm:t>
    </dgm:pt>
    <dgm:pt modelId="{8D4AA219-2C47-4BFF-9201-B002355126EC}" type="parTrans" cxnId="{D1F90F1B-0216-4E3F-8CF1-247849026F4D}">
      <dgm:prSet/>
      <dgm:spPr/>
      <dgm:t>
        <a:bodyPr/>
        <a:lstStyle/>
        <a:p>
          <a:endParaRPr kumimoji="1" lang="ja-JP" altLang="en-US" sz="1100">
            <a:solidFill>
              <a:srgbClr val="002060"/>
            </a:solidFill>
            <a:latin typeface="メイリオ" pitchFamily="50" charset="-128"/>
            <a:ea typeface="メイリオ" pitchFamily="50" charset="-128"/>
            <a:cs typeface="メイリオ" pitchFamily="50" charset="-128"/>
          </a:endParaRPr>
        </a:p>
      </dgm:t>
    </dgm:pt>
    <dgm:pt modelId="{11CBB4D3-BA01-4510-BDAF-21EAB7A6DAC9}" type="sibTrans" cxnId="{D1F90F1B-0216-4E3F-8CF1-247849026F4D}">
      <dgm:prSet/>
      <dgm:spPr/>
      <dgm:t>
        <a:bodyPr/>
        <a:lstStyle/>
        <a:p>
          <a:endParaRPr kumimoji="1" lang="ja-JP" altLang="en-US" sz="1100">
            <a:solidFill>
              <a:srgbClr val="002060"/>
            </a:solidFill>
            <a:latin typeface="メイリオ" pitchFamily="50" charset="-128"/>
            <a:ea typeface="メイリオ" pitchFamily="50" charset="-128"/>
            <a:cs typeface="メイリオ" pitchFamily="50" charset="-128"/>
          </a:endParaRPr>
        </a:p>
      </dgm:t>
    </dgm:pt>
    <dgm:pt modelId="{B2ED5E27-28EB-40DD-9404-D0BBB66AFFE4}">
      <dgm:prSet phldrT="[テキスト]" custT="1"/>
      <dgm:spPr/>
      <dgm:t>
        <a:bodyPr/>
        <a:lstStyle/>
        <a:p>
          <a:r>
            <a:rPr kumimoji="1" lang="ja-JP" altLang="en-US" sz="1050" dirty="0" smtClean="0">
              <a:solidFill>
                <a:schemeClr val="tx1"/>
              </a:solidFill>
              <a:latin typeface="メイリオ" pitchFamily="50" charset="-128"/>
              <a:ea typeface="メイリオ" pitchFamily="50" charset="-128"/>
              <a:cs typeface="メイリオ" pitchFamily="50" charset="-128"/>
            </a:rPr>
            <a:t>情報分析と　　　　課題抽出</a:t>
          </a:r>
          <a:endParaRPr kumimoji="1" lang="ja-JP" altLang="en-US" sz="1050" dirty="0">
            <a:solidFill>
              <a:schemeClr val="tx1"/>
            </a:solidFill>
            <a:latin typeface="メイリオ" pitchFamily="50" charset="-128"/>
            <a:ea typeface="メイリオ" pitchFamily="50" charset="-128"/>
            <a:cs typeface="メイリオ" pitchFamily="50" charset="-128"/>
          </a:endParaRPr>
        </a:p>
      </dgm:t>
    </dgm:pt>
    <dgm:pt modelId="{0D0A1322-6860-4DCE-AE4F-724921E74FA4}" type="parTrans" cxnId="{018D7FB5-BD38-40A2-BE8D-B86F536261E3}">
      <dgm:prSet/>
      <dgm:spPr/>
      <dgm:t>
        <a:bodyPr/>
        <a:lstStyle/>
        <a:p>
          <a:endParaRPr kumimoji="1" lang="ja-JP" altLang="en-US" sz="1100">
            <a:solidFill>
              <a:srgbClr val="002060"/>
            </a:solidFill>
            <a:latin typeface="メイリオ" pitchFamily="50" charset="-128"/>
            <a:ea typeface="メイリオ" pitchFamily="50" charset="-128"/>
            <a:cs typeface="メイリオ" pitchFamily="50" charset="-128"/>
          </a:endParaRPr>
        </a:p>
      </dgm:t>
    </dgm:pt>
    <dgm:pt modelId="{3EECF666-4A24-41DC-BBEE-9DF2C69156D8}" type="sibTrans" cxnId="{018D7FB5-BD38-40A2-BE8D-B86F536261E3}">
      <dgm:prSet/>
      <dgm:spPr/>
      <dgm:t>
        <a:bodyPr/>
        <a:lstStyle/>
        <a:p>
          <a:endParaRPr kumimoji="1" lang="ja-JP" altLang="en-US" sz="1100">
            <a:solidFill>
              <a:srgbClr val="002060"/>
            </a:solidFill>
            <a:latin typeface="メイリオ" pitchFamily="50" charset="-128"/>
            <a:ea typeface="メイリオ" pitchFamily="50" charset="-128"/>
            <a:cs typeface="メイリオ" pitchFamily="50" charset="-128"/>
          </a:endParaRPr>
        </a:p>
      </dgm:t>
    </dgm:pt>
    <dgm:pt modelId="{B9F1EF49-921E-4474-A119-3030F9F1E071}">
      <dgm:prSet phldrT="[テキスト]" custT="1"/>
      <dgm:spPr/>
      <dgm:t>
        <a:bodyPr/>
        <a:lstStyle/>
        <a:p>
          <a:r>
            <a:rPr kumimoji="1" lang="ja-JP" altLang="en-US" sz="1200" dirty="0" smtClean="0">
              <a:solidFill>
                <a:schemeClr val="tx1"/>
              </a:solidFill>
              <a:latin typeface="メイリオ" pitchFamily="50" charset="-128"/>
              <a:ea typeface="メイリオ" pitchFamily="50" charset="-128"/>
              <a:cs typeface="メイリオ" pitchFamily="50" charset="-128"/>
            </a:rPr>
            <a:t>情報　収集</a:t>
          </a:r>
          <a:endParaRPr kumimoji="1" lang="ja-JP" altLang="en-US" sz="1200" dirty="0">
            <a:solidFill>
              <a:schemeClr val="tx1"/>
            </a:solidFill>
            <a:latin typeface="メイリオ" pitchFamily="50" charset="-128"/>
            <a:ea typeface="メイリオ" pitchFamily="50" charset="-128"/>
            <a:cs typeface="メイリオ" pitchFamily="50" charset="-128"/>
          </a:endParaRPr>
        </a:p>
      </dgm:t>
    </dgm:pt>
    <dgm:pt modelId="{170E1C7D-5ED4-4EB1-A10A-046817A42576}" type="parTrans" cxnId="{DFCC39A3-F0BC-43B8-9277-1F1CF089C7EB}">
      <dgm:prSet/>
      <dgm:spPr/>
      <dgm:t>
        <a:bodyPr/>
        <a:lstStyle/>
        <a:p>
          <a:endParaRPr kumimoji="1" lang="ja-JP" altLang="en-US" sz="1100">
            <a:solidFill>
              <a:srgbClr val="002060"/>
            </a:solidFill>
            <a:latin typeface="メイリオ" pitchFamily="50" charset="-128"/>
            <a:ea typeface="メイリオ" pitchFamily="50" charset="-128"/>
            <a:cs typeface="メイリオ" pitchFamily="50" charset="-128"/>
          </a:endParaRPr>
        </a:p>
      </dgm:t>
    </dgm:pt>
    <dgm:pt modelId="{A0DE5076-490D-46B7-83F5-0578E58C59C7}" type="sibTrans" cxnId="{DFCC39A3-F0BC-43B8-9277-1F1CF089C7EB}">
      <dgm:prSet/>
      <dgm:spPr/>
      <dgm:t>
        <a:bodyPr/>
        <a:lstStyle/>
        <a:p>
          <a:endParaRPr kumimoji="1" lang="ja-JP" altLang="en-US" sz="1100">
            <a:solidFill>
              <a:srgbClr val="002060"/>
            </a:solidFill>
            <a:latin typeface="メイリオ" pitchFamily="50" charset="-128"/>
            <a:ea typeface="メイリオ" pitchFamily="50" charset="-128"/>
            <a:cs typeface="メイリオ" pitchFamily="50" charset="-128"/>
          </a:endParaRPr>
        </a:p>
      </dgm:t>
    </dgm:pt>
    <dgm:pt modelId="{9D4A91CE-1A88-4B17-B9AF-C63AC72B555F}" type="pres">
      <dgm:prSet presAssocID="{A66E1C1B-92F6-408F-A494-CA6115464838}" presName="composite" presStyleCnt="0">
        <dgm:presLayoutVars>
          <dgm:chMax val="3"/>
          <dgm:animLvl val="lvl"/>
          <dgm:resizeHandles val="exact"/>
        </dgm:presLayoutVars>
      </dgm:prSet>
      <dgm:spPr/>
    </dgm:pt>
    <dgm:pt modelId="{E9F08C88-7F50-4B33-9B3C-DDF8EF01FFEB}" type="pres">
      <dgm:prSet presAssocID="{27F66F17-8F7B-407D-990A-2F719B94DDE3}" presName="gear1" presStyleLbl="node1" presStyleIdx="0" presStyleCnt="3">
        <dgm:presLayoutVars>
          <dgm:chMax val="1"/>
          <dgm:bulletEnabled val="1"/>
        </dgm:presLayoutVars>
      </dgm:prSet>
      <dgm:spPr/>
      <dgm:t>
        <a:bodyPr/>
        <a:lstStyle/>
        <a:p>
          <a:endParaRPr kumimoji="1" lang="ja-JP" altLang="en-US"/>
        </a:p>
      </dgm:t>
    </dgm:pt>
    <dgm:pt modelId="{79A3570C-13AF-4EE8-825A-97023AE63C41}" type="pres">
      <dgm:prSet presAssocID="{27F66F17-8F7B-407D-990A-2F719B94DDE3}" presName="gear1srcNode" presStyleLbl="node1" presStyleIdx="0" presStyleCnt="3"/>
      <dgm:spPr/>
      <dgm:t>
        <a:bodyPr/>
        <a:lstStyle/>
        <a:p>
          <a:endParaRPr kumimoji="1" lang="ja-JP" altLang="en-US"/>
        </a:p>
      </dgm:t>
    </dgm:pt>
    <dgm:pt modelId="{3D502B99-245B-4446-A834-F3E949FDFD6C}" type="pres">
      <dgm:prSet presAssocID="{27F66F17-8F7B-407D-990A-2F719B94DDE3}" presName="gear1dstNode" presStyleLbl="node1" presStyleIdx="0" presStyleCnt="3"/>
      <dgm:spPr/>
      <dgm:t>
        <a:bodyPr/>
        <a:lstStyle/>
        <a:p>
          <a:endParaRPr kumimoji="1" lang="ja-JP" altLang="en-US"/>
        </a:p>
      </dgm:t>
    </dgm:pt>
    <dgm:pt modelId="{EE605208-0C03-435C-A1A8-3DC1D20FAA2D}" type="pres">
      <dgm:prSet presAssocID="{B2ED5E27-28EB-40DD-9404-D0BBB66AFFE4}" presName="gear2" presStyleLbl="node1" presStyleIdx="1" presStyleCnt="3">
        <dgm:presLayoutVars>
          <dgm:chMax val="1"/>
          <dgm:bulletEnabled val="1"/>
        </dgm:presLayoutVars>
      </dgm:prSet>
      <dgm:spPr/>
      <dgm:t>
        <a:bodyPr/>
        <a:lstStyle/>
        <a:p>
          <a:endParaRPr kumimoji="1" lang="ja-JP" altLang="en-US"/>
        </a:p>
      </dgm:t>
    </dgm:pt>
    <dgm:pt modelId="{CE92489E-D31F-411F-9DB2-E831DEB533FB}" type="pres">
      <dgm:prSet presAssocID="{B2ED5E27-28EB-40DD-9404-D0BBB66AFFE4}" presName="gear2srcNode" presStyleLbl="node1" presStyleIdx="1" presStyleCnt="3"/>
      <dgm:spPr/>
      <dgm:t>
        <a:bodyPr/>
        <a:lstStyle/>
        <a:p>
          <a:endParaRPr kumimoji="1" lang="ja-JP" altLang="en-US"/>
        </a:p>
      </dgm:t>
    </dgm:pt>
    <dgm:pt modelId="{6C97FC72-AC27-4B82-AEDA-C16B9A388A41}" type="pres">
      <dgm:prSet presAssocID="{B2ED5E27-28EB-40DD-9404-D0BBB66AFFE4}" presName="gear2dstNode" presStyleLbl="node1" presStyleIdx="1" presStyleCnt="3"/>
      <dgm:spPr/>
      <dgm:t>
        <a:bodyPr/>
        <a:lstStyle/>
        <a:p>
          <a:endParaRPr kumimoji="1" lang="ja-JP" altLang="en-US"/>
        </a:p>
      </dgm:t>
    </dgm:pt>
    <dgm:pt modelId="{A4E2A41C-7AE3-4858-86AE-56A228281F4B}" type="pres">
      <dgm:prSet presAssocID="{B9F1EF49-921E-4474-A119-3030F9F1E071}" presName="gear3" presStyleLbl="node1" presStyleIdx="2" presStyleCnt="3"/>
      <dgm:spPr/>
      <dgm:t>
        <a:bodyPr/>
        <a:lstStyle/>
        <a:p>
          <a:endParaRPr kumimoji="1" lang="ja-JP" altLang="en-US"/>
        </a:p>
      </dgm:t>
    </dgm:pt>
    <dgm:pt modelId="{078371A3-3EE2-424A-9A7A-A0A6065C9009}" type="pres">
      <dgm:prSet presAssocID="{B9F1EF49-921E-4474-A119-3030F9F1E071}" presName="gear3tx" presStyleLbl="node1" presStyleIdx="2" presStyleCnt="3">
        <dgm:presLayoutVars>
          <dgm:chMax val="1"/>
          <dgm:bulletEnabled val="1"/>
        </dgm:presLayoutVars>
      </dgm:prSet>
      <dgm:spPr/>
      <dgm:t>
        <a:bodyPr/>
        <a:lstStyle/>
        <a:p>
          <a:endParaRPr kumimoji="1" lang="ja-JP" altLang="en-US"/>
        </a:p>
      </dgm:t>
    </dgm:pt>
    <dgm:pt modelId="{ABB323C4-9E96-469F-8D14-D4B46F0B47A1}" type="pres">
      <dgm:prSet presAssocID="{B9F1EF49-921E-4474-A119-3030F9F1E071}" presName="gear3srcNode" presStyleLbl="node1" presStyleIdx="2" presStyleCnt="3"/>
      <dgm:spPr/>
      <dgm:t>
        <a:bodyPr/>
        <a:lstStyle/>
        <a:p>
          <a:endParaRPr kumimoji="1" lang="ja-JP" altLang="en-US"/>
        </a:p>
      </dgm:t>
    </dgm:pt>
    <dgm:pt modelId="{4E662C36-56CF-4814-AB28-CB24B1969359}" type="pres">
      <dgm:prSet presAssocID="{B9F1EF49-921E-4474-A119-3030F9F1E071}" presName="gear3dstNode" presStyleLbl="node1" presStyleIdx="2" presStyleCnt="3"/>
      <dgm:spPr/>
      <dgm:t>
        <a:bodyPr/>
        <a:lstStyle/>
        <a:p>
          <a:endParaRPr kumimoji="1" lang="ja-JP" altLang="en-US"/>
        </a:p>
      </dgm:t>
    </dgm:pt>
    <dgm:pt modelId="{4EFA3492-1713-48B6-9011-E973BD2E1CE4}" type="pres">
      <dgm:prSet presAssocID="{11CBB4D3-BA01-4510-BDAF-21EAB7A6DAC9}" presName="connector1" presStyleLbl="sibTrans2D1" presStyleIdx="0" presStyleCnt="3"/>
      <dgm:spPr/>
      <dgm:t>
        <a:bodyPr/>
        <a:lstStyle/>
        <a:p>
          <a:endParaRPr kumimoji="1" lang="ja-JP" altLang="en-US"/>
        </a:p>
      </dgm:t>
    </dgm:pt>
    <dgm:pt modelId="{42BC88CC-ACF8-41F1-909F-97095AD3FF8C}" type="pres">
      <dgm:prSet presAssocID="{3EECF666-4A24-41DC-BBEE-9DF2C69156D8}" presName="connector2" presStyleLbl="sibTrans2D1" presStyleIdx="1" presStyleCnt="3"/>
      <dgm:spPr/>
      <dgm:t>
        <a:bodyPr/>
        <a:lstStyle/>
        <a:p>
          <a:endParaRPr kumimoji="1" lang="ja-JP" altLang="en-US"/>
        </a:p>
      </dgm:t>
    </dgm:pt>
    <dgm:pt modelId="{F23BBBE8-61D5-46E0-83F3-8C8B1B409B7A}" type="pres">
      <dgm:prSet presAssocID="{A0DE5076-490D-46B7-83F5-0578E58C59C7}" presName="connector3" presStyleLbl="sibTrans2D1" presStyleIdx="2" presStyleCnt="3"/>
      <dgm:spPr/>
      <dgm:t>
        <a:bodyPr/>
        <a:lstStyle/>
        <a:p>
          <a:endParaRPr kumimoji="1" lang="ja-JP" altLang="en-US"/>
        </a:p>
      </dgm:t>
    </dgm:pt>
  </dgm:ptLst>
  <dgm:cxnLst>
    <dgm:cxn modelId="{F450A5F2-ADEB-4BD9-80E0-BF6E5262DC5B}" type="presOf" srcId="{B2ED5E27-28EB-40DD-9404-D0BBB66AFFE4}" destId="{EE605208-0C03-435C-A1A8-3DC1D20FAA2D}" srcOrd="0" destOrd="0" presId="urn:microsoft.com/office/officeart/2005/8/layout/gear1"/>
    <dgm:cxn modelId="{2407B5C1-FAA2-44BE-A16C-0F014447AFEE}" type="presOf" srcId="{27F66F17-8F7B-407D-990A-2F719B94DDE3}" destId="{79A3570C-13AF-4EE8-825A-97023AE63C41}" srcOrd="1" destOrd="0" presId="urn:microsoft.com/office/officeart/2005/8/layout/gear1"/>
    <dgm:cxn modelId="{A51270B8-EF58-41BB-AC13-7EF844A8AA69}" type="presOf" srcId="{B9F1EF49-921E-4474-A119-3030F9F1E071}" destId="{4E662C36-56CF-4814-AB28-CB24B1969359}" srcOrd="3" destOrd="0" presId="urn:microsoft.com/office/officeart/2005/8/layout/gear1"/>
    <dgm:cxn modelId="{514B88C0-9FAC-4618-B6F3-4DC6E3D87101}" type="presOf" srcId="{3EECF666-4A24-41DC-BBEE-9DF2C69156D8}" destId="{42BC88CC-ACF8-41F1-909F-97095AD3FF8C}" srcOrd="0" destOrd="0" presId="urn:microsoft.com/office/officeart/2005/8/layout/gear1"/>
    <dgm:cxn modelId="{BD878905-B0BD-4FA3-8F64-B89F5350E605}" type="presOf" srcId="{11CBB4D3-BA01-4510-BDAF-21EAB7A6DAC9}" destId="{4EFA3492-1713-48B6-9011-E973BD2E1CE4}" srcOrd="0" destOrd="0" presId="urn:microsoft.com/office/officeart/2005/8/layout/gear1"/>
    <dgm:cxn modelId="{D1F90F1B-0216-4E3F-8CF1-247849026F4D}" srcId="{A66E1C1B-92F6-408F-A494-CA6115464838}" destId="{27F66F17-8F7B-407D-990A-2F719B94DDE3}" srcOrd="0" destOrd="0" parTransId="{8D4AA219-2C47-4BFF-9201-B002355126EC}" sibTransId="{11CBB4D3-BA01-4510-BDAF-21EAB7A6DAC9}"/>
    <dgm:cxn modelId="{018D7FB5-BD38-40A2-BE8D-B86F536261E3}" srcId="{A66E1C1B-92F6-408F-A494-CA6115464838}" destId="{B2ED5E27-28EB-40DD-9404-D0BBB66AFFE4}" srcOrd="1" destOrd="0" parTransId="{0D0A1322-6860-4DCE-AE4F-724921E74FA4}" sibTransId="{3EECF666-4A24-41DC-BBEE-9DF2C69156D8}"/>
    <dgm:cxn modelId="{6211E5F1-1518-4A36-BA35-047B24D6FE53}" type="presOf" srcId="{B2ED5E27-28EB-40DD-9404-D0BBB66AFFE4}" destId="{CE92489E-D31F-411F-9DB2-E831DEB533FB}" srcOrd="1" destOrd="0" presId="urn:microsoft.com/office/officeart/2005/8/layout/gear1"/>
    <dgm:cxn modelId="{22DF2296-8C3F-4830-B9F1-2A892AA5DB69}" type="presOf" srcId="{B9F1EF49-921E-4474-A119-3030F9F1E071}" destId="{A4E2A41C-7AE3-4858-86AE-56A228281F4B}" srcOrd="0" destOrd="0" presId="urn:microsoft.com/office/officeart/2005/8/layout/gear1"/>
    <dgm:cxn modelId="{45D3C801-D9EE-4A25-BC1C-CBEB45AD2C80}" type="presOf" srcId="{B9F1EF49-921E-4474-A119-3030F9F1E071}" destId="{078371A3-3EE2-424A-9A7A-A0A6065C9009}" srcOrd="1" destOrd="0" presId="urn:microsoft.com/office/officeart/2005/8/layout/gear1"/>
    <dgm:cxn modelId="{DFCC39A3-F0BC-43B8-9277-1F1CF089C7EB}" srcId="{A66E1C1B-92F6-408F-A494-CA6115464838}" destId="{B9F1EF49-921E-4474-A119-3030F9F1E071}" srcOrd="2" destOrd="0" parTransId="{170E1C7D-5ED4-4EB1-A10A-046817A42576}" sibTransId="{A0DE5076-490D-46B7-83F5-0578E58C59C7}"/>
    <dgm:cxn modelId="{494132EE-AC8B-45E5-B56C-FFF01F49015B}" type="presOf" srcId="{B9F1EF49-921E-4474-A119-3030F9F1E071}" destId="{ABB323C4-9E96-469F-8D14-D4B46F0B47A1}" srcOrd="2" destOrd="0" presId="urn:microsoft.com/office/officeart/2005/8/layout/gear1"/>
    <dgm:cxn modelId="{CA30A2C0-9119-4C8D-A4D6-C771315D462B}" type="presOf" srcId="{B2ED5E27-28EB-40DD-9404-D0BBB66AFFE4}" destId="{6C97FC72-AC27-4B82-AEDA-C16B9A388A41}" srcOrd="2" destOrd="0" presId="urn:microsoft.com/office/officeart/2005/8/layout/gear1"/>
    <dgm:cxn modelId="{94CD65D9-8FD2-4C1A-ABE0-256E4B8E31BD}" type="presOf" srcId="{A66E1C1B-92F6-408F-A494-CA6115464838}" destId="{9D4A91CE-1A88-4B17-B9AF-C63AC72B555F}" srcOrd="0" destOrd="0" presId="urn:microsoft.com/office/officeart/2005/8/layout/gear1"/>
    <dgm:cxn modelId="{FFA324D1-4BFD-433E-816F-30188B501AF8}" type="presOf" srcId="{A0DE5076-490D-46B7-83F5-0578E58C59C7}" destId="{F23BBBE8-61D5-46E0-83F3-8C8B1B409B7A}" srcOrd="0" destOrd="0" presId="urn:microsoft.com/office/officeart/2005/8/layout/gear1"/>
    <dgm:cxn modelId="{AF71D1F7-7CBE-41F2-B3B9-E038A5F18EDB}" type="presOf" srcId="{27F66F17-8F7B-407D-990A-2F719B94DDE3}" destId="{E9F08C88-7F50-4B33-9B3C-DDF8EF01FFEB}" srcOrd="0" destOrd="0" presId="urn:microsoft.com/office/officeart/2005/8/layout/gear1"/>
    <dgm:cxn modelId="{71617AF3-50E9-4C96-8DC0-3EB6E5482DF3}" type="presOf" srcId="{27F66F17-8F7B-407D-990A-2F719B94DDE3}" destId="{3D502B99-245B-4446-A834-F3E949FDFD6C}" srcOrd="2" destOrd="0" presId="urn:microsoft.com/office/officeart/2005/8/layout/gear1"/>
    <dgm:cxn modelId="{F0DFB748-D6B8-4A5A-B1F7-4586698FA03E}" type="presParOf" srcId="{9D4A91CE-1A88-4B17-B9AF-C63AC72B555F}" destId="{E9F08C88-7F50-4B33-9B3C-DDF8EF01FFEB}" srcOrd="0" destOrd="0" presId="urn:microsoft.com/office/officeart/2005/8/layout/gear1"/>
    <dgm:cxn modelId="{2FF6C2FA-E583-41E5-8EA3-AF1362BEFCF6}" type="presParOf" srcId="{9D4A91CE-1A88-4B17-B9AF-C63AC72B555F}" destId="{79A3570C-13AF-4EE8-825A-97023AE63C41}" srcOrd="1" destOrd="0" presId="urn:microsoft.com/office/officeart/2005/8/layout/gear1"/>
    <dgm:cxn modelId="{11F859C9-3419-4EDB-B61F-174604EE8BB9}" type="presParOf" srcId="{9D4A91CE-1A88-4B17-B9AF-C63AC72B555F}" destId="{3D502B99-245B-4446-A834-F3E949FDFD6C}" srcOrd="2" destOrd="0" presId="urn:microsoft.com/office/officeart/2005/8/layout/gear1"/>
    <dgm:cxn modelId="{A22C1D8B-B250-46F4-967E-A95319B9390B}" type="presParOf" srcId="{9D4A91CE-1A88-4B17-B9AF-C63AC72B555F}" destId="{EE605208-0C03-435C-A1A8-3DC1D20FAA2D}" srcOrd="3" destOrd="0" presId="urn:microsoft.com/office/officeart/2005/8/layout/gear1"/>
    <dgm:cxn modelId="{9E181452-F3BB-49A4-B052-D0E8914CC5B6}" type="presParOf" srcId="{9D4A91CE-1A88-4B17-B9AF-C63AC72B555F}" destId="{CE92489E-D31F-411F-9DB2-E831DEB533FB}" srcOrd="4" destOrd="0" presId="urn:microsoft.com/office/officeart/2005/8/layout/gear1"/>
    <dgm:cxn modelId="{545B8ACB-47A3-40B9-AB08-E96A9A4DB2B7}" type="presParOf" srcId="{9D4A91CE-1A88-4B17-B9AF-C63AC72B555F}" destId="{6C97FC72-AC27-4B82-AEDA-C16B9A388A41}" srcOrd="5" destOrd="0" presId="urn:microsoft.com/office/officeart/2005/8/layout/gear1"/>
    <dgm:cxn modelId="{2233AF10-AF35-4188-B122-1985292817A2}" type="presParOf" srcId="{9D4A91CE-1A88-4B17-B9AF-C63AC72B555F}" destId="{A4E2A41C-7AE3-4858-86AE-56A228281F4B}" srcOrd="6" destOrd="0" presId="urn:microsoft.com/office/officeart/2005/8/layout/gear1"/>
    <dgm:cxn modelId="{2CFB3886-7140-48F9-B4EC-FE1E7AC53D6C}" type="presParOf" srcId="{9D4A91CE-1A88-4B17-B9AF-C63AC72B555F}" destId="{078371A3-3EE2-424A-9A7A-A0A6065C9009}" srcOrd="7" destOrd="0" presId="urn:microsoft.com/office/officeart/2005/8/layout/gear1"/>
    <dgm:cxn modelId="{3A797A6D-1BF3-4A47-A5DB-7441E5AE3EE5}" type="presParOf" srcId="{9D4A91CE-1A88-4B17-B9AF-C63AC72B555F}" destId="{ABB323C4-9E96-469F-8D14-D4B46F0B47A1}" srcOrd="8" destOrd="0" presId="urn:microsoft.com/office/officeart/2005/8/layout/gear1"/>
    <dgm:cxn modelId="{4A30196C-7724-42C4-BB14-975D1CE2DCF6}" type="presParOf" srcId="{9D4A91CE-1A88-4B17-B9AF-C63AC72B555F}" destId="{4E662C36-56CF-4814-AB28-CB24B1969359}" srcOrd="9" destOrd="0" presId="urn:microsoft.com/office/officeart/2005/8/layout/gear1"/>
    <dgm:cxn modelId="{C684AD1C-06AF-4992-95FA-B02E63A391E8}" type="presParOf" srcId="{9D4A91CE-1A88-4B17-B9AF-C63AC72B555F}" destId="{4EFA3492-1713-48B6-9011-E973BD2E1CE4}" srcOrd="10" destOrd="0" presId="urn:microsoft.com/office/officeart/2005/8/layout/gear1"/>
    <dgm:cxn modelId="{E27B573F-346C-4B47-B382-D66D6177F2C0}" type="presParOf" srcId="{9D4A91CE-1A88-4B17-B9AF-C63AC72B555F}" destId="{42BC88CC-ACF8-41F1-909F-97095AD3FF8C}" srcOrd="11" destOrd="0" presId="urn:microsoft.com/office/officeart/2005/8/layout/gear1"/>
    <dgm:cxn modelId="{282F3447-CFF1-4AE0-AAFF-D0C4ABB6801B}" type="presParOf" srcId="{9D4A91CE-1A88-4B17-B9AF-C63AC72B555F}" destId="{F23BBBE8-61D5-46E0-83F3-8C8B1B409B7A}"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1"/>
            <a:ext cx="2949787" cy="496967"/>
          </a:xfrm>
          <a:prstGeom prst="rect">
            <a:avLst/>
          </a:prstGeom>
        </p:spPr>
        <p:txBody>
          <a:bodyPr vert="horz" lIns="91419" tIns="45710" rIns="91419" bIns="4571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55840" y="1"/>
            <a:ext cx="2949787" cy="496967"/>
          </a:xfrm>
          <a:prstGeom prst="rect">
            <a:avLst/>
          </a:prstGeom>
        </p:spPr>
        <p:txBody>
          <a:bodyPr vert="horz" lIns="91419" tIns="45710" rIns="91419" bIns="45710" rtlCol="0"/>
          <a:lstStyle>
            <a:lvl1pPr algn="r">
              <a:defRPr sz="1200"/>
            </a:lvl1pPr>
          </a:lstStyle>
          <a:p>
            <a:fld id="{567D25D0-0114-4E41-9518-D7598C3C2912}" type="datetimeFigureOut">
              <a:rPr kumimoji="1" lang="ja-JP" altLang="en-US" smtClean="0"/>
              <a:pPr/>
              <a:t>2020/4/2</a:t>
            </a:fld>
            <a:endParaRPr kumimoji="1" lang="ja-JP" altLang="en-US" dirty="0"/>
          </a:p>
        </p:txBody>
      </p:sp>
      <p:sp>
        <p:nvSpPr>
          <p:cNvPr id="4" name="スライド イメージ プレースホルダ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19" tIns="45710" rIns="91419" bIns="45710" rtlCol="0" anchor="ctr"/>
          <a:lstStyle/>
          <a:p>
            <a:endParaRPr lang="ja-JP" altLang="en-US" dirty="0"/>
          </a:p>
        </p:txBody>
      </p:sp>
      <p:sp>
        <p:nvSpPr>
          <p:cNvPr id="5" name="ノート プレースホルダ 4"/>
          <p:cNvSpPr>
            <a:spLocks noGrp="1"/>
          </p:cNvSpPr>
          <p:nvPr>
            <p:ph type="body" sz="quarter" idx="3"/>
          </p:nvPr>
        </p:nvSpPr>
        <p:spPr>
          <a:xfrm>
            <a:off x="680721" y="4721187"/>
            <a:ext cx="5445760" cy="4472702"/>
          </a:xfrm>
          <a:prstGeom prst="rect">
            <a:avLst/>
          </a:prstGeom>
        </p:spPr>
        <p:txBody>
          <a:bodyPr vert="horz" lIns="91419" tIns="45710" rIns="91419" bIns="4571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2" y="9440646"/>
            <a:ext cx="2949787" cy="496967"/>
          </a:xfrm>
          <a:prstGeom prst="rect">
            <a:avLst/>
          </a:prstGeom>
        </p:spPr>
        <p:txBody>
          <a:bodyPr vert="horz" lIns="91419" tIns="45710" rIns="91419" bIns="4571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55840" y="9440646"/>
            <a:ext cx="2949787" cy="496967"/>
          </a:xfrm>
          <a:prstGeom prst="rect">
            <a:avLst/>
          </a:prstGeom>
        </p:spPr>
        <p:txBody>
          <a:bodyPr vert="horz" lIns="91419" tIns="45710" rIns="91419" bIns="45710" rtlCol="0" anchor="b"/>
          <a:lstStyle>
            <a:lvl1pPr algn="r">
              <a:defRPr sz="1200"/>
            </a:lvl1pPr>
          </a:lstStyle>
          <a:p>
            <a:fld id="{41A60AEF-C4B5-4B21-888D-B97535C76384}" type="slidenum">
              <a:rPr kumimoji="1" lang="ja-JP" altLang="en-US" smtClean="0"/>
              <a:pPr/>
              <a:t>‹#›</a:t>
            </a:fld>
            <a:endParaRPr kumimoji="1" lang="ja-JP" altLang="en-US" dirty="0"/>
          </a:p>
        </p:txBody>
      </p:sp>
    </p:spTree>
    <p:extLst>
      <p:ext uri="{BB962C8B-B14F-4D97-AF65-F5344CB8AC3E}">
        <p14:creationId xmlns:p14="http://schemas.microsoft.com/office/powerpoint/2010/main" val="33812351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2</a:t>
            </a:fld>
            <a:endParaRPr kumimoji="1" lang="ja-JP" altLang="en-US" dirty="0"/>
          </a:p>
        </p:txBody>
      </p:sp>
    </p:spTree>
    <p:extLst>
      <p:ext uri="{BB962C8B-B14F-4D97-AF65-F5344CB8AC3E}">
        <p14:creationId xmlns:p14="http://schemas.microsoft.com/office/powerpoint/2010/main" val="2776550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11</a:t>
            </a:fld>
            <a:endParaRPr kumimoji="1" lang="ja-JP" altLang="en-US" dirty="0"/>
          </a:p>
        </p:txBody>
      </p:sp>
    </p:spTree>
    <p:extLst>
      <p:ext uri="{BB962C8B-B14F-4D97-AF65-F5344CB8AC3E}">
        <p14:creationId xmlns:p14="http://schemas.microsoft.com/office/powerpoint/2010/main" val="4209323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12</a:t>
            </a:fld>
            <a:endParaRPr kumimoji="1" lang="ja-JP" altLang="en-US" dirty="0"/>
          </a:p>
        </p:txBody>
      </p:sp>
    </p:spTree>
    <p:extLst>
      <p:ext uri="{BB962C8B-B14F-4D97-AF65-F5344CB8AC3E}">
        <p14:creationId xmlns:p14="http://schemas.microsoft.com/office/powerpoint/2010/main" val="4039852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13</a:t>
            </a:fld>
            <a:endParaRPr kumimoji="1" lang="ja-JP" altLang="en-US" dirty="0"/>
          </a:p>
        </p:txBody>
      </p:sp>
    </p:spTree>
    <p:extLst>
      <p:ext uri="{BB962C8B-B14F-4D97-AF65-F5344CB8AC3E}">
        <p14:creationId xmlns:p14="http://schemas.microsoft.com/office/powerpoint/2010/main" val="3026849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14</a:t>
            </a:fld>
            <a:endParaRPr kumimoji="1" lang="ja-JP" altLang="en-US" dirty="0"/>
          </a:p>
        </p:txBody>
      </p:sp>
    </p:spTree>
    <p:extLst>
      <p:ext uri="{BB962C8B-B14F-4D97-AF65-F5344CB8AC3E}">
        <p14:creationId xmlns:p14="http://schemas.microsoft.com/office/powerpoint/2010/main" val="32956852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15</a:t>
            </a:fld>
            <a:endParaRPr kumimoji="1" lang="ja-JP" altLang="en-US" dirty="0"/>
          </a:p>
        </p:txBody>
      </p:sp>
    </p:spTree>
    <p:extLst>
      <p:ext uri="{BB962C8B-B14F-4D97-AF65-F5344CB8AC3E}">
        <p14:creationId xmlns:p14="http://schemas.microsoft.com/office/powerpoint/2010/main" val="19376287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16</a:t>
            </a:fld>
            <a:endParaRPr kumimoji="1" lang="ja-JP" altLang="en-US" dirty="0"/>
          </a:p>
        </p:txBody>
      </p:sp>
    </p:spTree>
    <p:extLst>
      <p:ext uri="{BB962C8B-B14F-4D97-AF65-F5344CB8AC3E}">
        <p14:creationId xmlns:p14="http://schemas.microsoft.com/office/powerpoint/2010/main" val="26727850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17</a:t>
            </a:fld>
            <a:endParaRPr kumimoji="1" lang="ja-JP" altLang="en-US" dirty="0"/>
          </a:p>
        </p:txBody>
      </p:sp>
    </p:spTree>
    <p:extLst>
      <p:ext uri="{BB962C8B-B14F-4D97-AF65-F5344CB8AC3E}">
        <p14:creationId xmlns:p14="http://schemas.microsoft.com/office/powerpoint/2010/main" val="6807481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18</a:t>
            </a:fld>
            <a:endParaRPr kumimoji="1" lang="ja-JP" altLang="en-US" dirty="0"/>
          </a:p>
        </p:txBody>
      </p:sp>
    </p:spTree>
    <p:extLst>
      <p:ext uri="{BB962C8B-B14F-4D97-AF65-F5344CB8AC3E}">
        <p14:creationId xmlns:p14="http://schemas.microsoft.com/office/powerpoint/2010/main" val="30825735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19</a:t>
            </a:fld>
            <a:endParaRPr kumimoji="1" lang="ja-JP" altLang="en-US" dirty="0"/>
          </a:p>
        </p:txBody>
      </p:sp>
    </p:spTree>
    <p:extLst>
      <p:ext uri="{BB962C8B-B14F-4D97-AF65-F5344CB8AC3E}">
        <p14:creationId xmlns:p14="http://schemas.microsoft.com/office/powerpoint/2010/main" val="11034711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20</a:t>
            </a:fld>
            <a:endParaRPr kumimoji="1" lang="ja-JP" altLang="en-US" dirty="0"/>
          </a:p>
        </p:txBody>
      </p:sp>
    </p:spTree>
    <p:extLst>
      <p:ext uri="{BB962C8B-B14F-4D97-AF65-F5344CB8AC3E}">
        <p14:creationId xmlns:p14="http://schemas.microsoft.com/office/powerpoint/2010/main" val="1960546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3</a:t>
            </a:fld>
            <a:endParaRPr kumimoji="1" lang="ja-JP" altLang="en-US" dirty="0"/>
          </a:p>
        </p:txBody>
      </p:sp>
    </p:spTree>
    <p:extLst>
      <p:ext uri="{BB962C8B-B14F-4D97-AF65-F5344CB8AC3E}">
        <p14:creationId xmlns:p14="http://schemas.microsoft.com/office/powerpoint/2010/main" val="7034092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21</a:t>
            </a:fld>
            <a:endParaRPr kumimoji="1" lang="ja-JP" altLang="en-US" dirty="0"/>
          </a:p>
        </p:txBody>
      </p:sp>
    </p:spTree>
    <p:extLst>
      <p:ext uri="{BB962C8B-B14F-4D97-AF65-F5344CB8AC3E}">
        <p14:creationId xmlns:p14="http://schemas.microsoft.com/office/powerpoint/2010/main" val="35373109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22</a:t>
            </a:fld>
            <a:endParaRPr kumimoji="1" lang="ja-JP" altLang="en-US" dirty="0"/>
          </a:p>
        </p:txBody>
      </p:sp>
    </p:spTree>
    <p:extLst>
      <p:ext uri="{BB962C8B-B14F-4D97-AF65-F5344CB8AC3E}">
        <p14:creationId xmlns:p14="http://schemas.microsoft.com/office/powerpoint/2010/main" val="14822458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23</a:t>
            </a:fld>
            <a:endParaRPr kumimoji="1" lang="ja-JP" altLang="en-US" dirty="0"/>
          </a:p>
        </p:txBody>
      </p:sp>
    </p:spTree>
    <p:extLst>
      <p:ext uri="{BB962C8B-B14F-4D97-AF65-F5344CB8AC3E}">
        <p14:creationId xmlns:p14="http://schemas.microsoft.com/office/powerpoint/2010/main" val="38362886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24</a:t>
            </a:fld>
            <a:endParaRPr kumimoji="1" lang="ja-JP" altLang="en-US" dirty="0"/>
          </a:p>
        </p:txBody>
      </p:sp>
    </p:spTree>
    <p:extLst>
      <p:ext uri="{BB962C8B-B14F-4D97-AF65-F5344CB8AC3E}">
        <p14:creationId xmlns:p14="http://schemas.microsoft.com/office/powerpoint/2010/main" val="856446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25</a:t>
            </a:fld>
            <a:endParaRPr kumimoji="1" lang="ja-JP" altLang="en-US" dirty="0"/>
          </a:p>
        </p:txBody>
      </p:sp>
    </p:spTree>
    <p:extLst>
      <p:ext uri="{BB962C8B-B14F-4D97-AF65-F5344CB8AC3E}">
        <p14:creationId xmlns:p14="http://schemas.microsoft.com/office/powerpoint/2010/main" val="533040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26</a:t>
            </a:fld>
            <a:endParaRPr kumimoji="1" lang="ja-JP" altLang="en-US" dirty="0"/>
          </a:p>
        </p:txBody>
      </p:sp>
    </p:spTree>
    <p:extLst>
      <p:ext uri="{BB962C8B-B14F-4D97-AF65-F5344CB8AC3E}">
        <p14:creationId xmlns:p14="http://schemas.microsoft.com/office/powerpoint/2010/main" val="17354143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27</a:t>
            </a:fld>
            <a:endParaRPr kumimoji="1" lang="ja-JP" altLang="en-US" dirty="0"/>
          </a:p>
        </p:txBody>
      </p:sp>
    </p:spTree>
    <p:extLst>
      <p:ext uri="{BB962C8B-B14F-4D97-AF65-F5344CB8AC3E}">
        <p14:creationId xmlns:p14="http://schemas.microsoft.com/office/powerpoint/2010/main" val="2890718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28</a:t>
            </a:fld>
            <a:endParaRPr kumimoji="1" lang="ja-JP" altLang="en-US" dirty="0"/>
          </a:p>
        </p:txBody>
      </p:sp>
    </p:spTree>
    <p:extLst>
      <p:ext uri="{BB962C8B-B14F-4D97-AF65-F5344CB8AC3E}">
        <p14:creationId xmlns:p14="http://schemas.microsoft.com/office/powerpoint/2010/main" val="11672755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35</a:t>
            </a:fld>
            <a:endParaRPr kumimoji="1" lang="ja-JP" altLang="en-US" dirty="0"/>
          </a:p>
        </p:txBody>
      </p:sp>
    </p:spTree>
    <p:extLst>
      <p:ext uri="{BB962C8B-B14F-4D97-AF65-F5344CB8AC3E}">
        <p14:creationId xmlns:p14="http://schemas.microsoft.com/office/powerpoint/2010/main" val="10428115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36</a:t>
            </a:fld>
            <a:endParaRPr kumimoji="1" lang="ja-JP" altLang="en-US" dirty="0"/>
          </a:p>
        </p:txBody>
      </p:sp>
    </p:spTree>
    <p:extLst>
      <p:ext uri="{BB962C8B-B14F-4D97-AF65-F5344CB8AC3E}">
        <p14:creationId xmlns:p14="http://schemas.microsoft.com/office/powerpoint/2010/main" val="3518303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4</a:t>
            </a:fld>
            <a:endParaRPr kumimoji="1" lang="ja-JP" altLang="en-US" dirty="0"/>
          </a:p>
        </p:txBody>
      </p:sp>
    </p:spTree>
    <p:extLst>
      <p:ext uri="{BB962C8B-B14F-4D97-AF65-F5344CB8AC3E}">
        <p14:creationId xmlns:p14="http://schemas.microsoft.com/office/powerpoint/2010/main" val="10188173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37</a:t>
            </a:fld>
            <a:endParaRPr kumimoji="1" lang="ja-JP" altLang="en-US" dirty="0"/>
          </a:p>
        </p:txBody>
      </p:sp>
    </p:spTree>
    <p:extLst>
      <p:ext uri="{BB962C8B-B14F-4D97-AF65-F5344CB8AC3E}">
        <p14:creationId xmlns:p14="http://schemas.microsoft.com/office/powerpoint/2010/main" val="16805822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38</a:t>
            </a:fld>
            <a:endParaRPr kumimoji="1" lang="ja-JP" altLang="en-US" dirty="0"/>
          </a:p>
        </p:txBody>
      </p:sp>
    </p:spTree>
    <p:extLst>
      <p:ext uri="{BB962C8B-B14F-4D97-AF65-F5344CB8AC3E}">
        <p14:creationId xmlns:p14="http://schemas.microsoft.com/office/powerpoint/2010/main" val="26445827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40</a:t>
            </a:fld>
            <a:endParaRPr kumimoji="1" lang="ja-JP" altLang="en-US" dirty="0"/>
          </a:p>
        </p:txBody>
      </p:sp>
    </p:spTree>
    <p:extLst>
      <p:ext uri="{BB962C8B-B14F-4D97-AF65-F5344CB8AC3E}">
        <p14:creationId xmlns:p14="http://schemas.microsoft.com/office/powerpoint/2010/main" val="39558128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41</a:t>
            </a:fld>
            <a:endParaRPr kumimoji="1" lang="ja-JP" altLang="en-US" dirty="0"/>
          </a:p>
        </p:txBody>
      </p:sp>
    </p:spTree>
    <p:extLst>
      <p:ext uri="{BB962C8B-B14F-4D97-AF65-F5344CB8AC3E}">
        <p14:creationId xmlns:p14="http://schemas.microsoft.com/office/powerpoint/2010/main" val="19171724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42</a:t>
            </a:fld>
            <a:endParaRPr kumimoji="1" lang="ja-JP" altLang="en-US" dirty="0"/>
          </a:p>
        </p:txBody>
      </p:sp>
    </p:spTree>
    <p:extLst>
      <p:ext uri="{BB962C8B-B14F-4D97-AF65-F5344CB8AC3E}">
        <p14:creationId xmlns:p14="http://schemas.microsoft.com/office/powerpoint/2010/main" val="6177140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43</a:t>
            </a:fld>
            <a:endParaRPr kumimoji="1" lang="ja-JP" altLang="en-US" dirty="0"/>
          </a:p>
        </p:txBody>
      </p:sp>
    </p:spTree>
    <p:extLst>
      <p:ext uri="{BB962C8B-B14F-4D97-AF65-F5344CB8AC3E}">
        <p14:creationId xmlns:p14="http://schemas.microsoft.com/office/powerpoint/2010/main" val="40093095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44</a:t>
            </a:fld>
            <a:endParaRPr kumimoji="1" lang="ja-JP" altLang="en-US" dirty="0"/>
          </a:p>
        </p:txBody>
      </p:sp>
    </p:spTree>
    <p:extLst>
      <p:ext uri="{BB962C8B-B14F-4D97-AF65-F5344CB8AC3E}">
        <p14:creationId xmlns:p14="http://schemas.microsoft.com/office/powerpoint/2010/main" val="38672640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45</a:t>
            </a:fld>
            <a:endParaRPr kumimoji="1" lang="ja-JP" altLang="en-US" dirty="0"/>
          </a:p>
        </p:txBody>
      </p:sp>
    </p:spTree>
    <p:extLst>
      <p:ext uri="{BB962C8B-B14F-4D97-AF65-F5344CB8AC3E}">
        <p14:creationId xmlns:p14="http://schemas.microsoft.com/office/powerpoint/2010/main" val="34620301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46</a:t>
            </a:fld>
            <a:endParaRPr kumimoji="1" lang="ja-JP" altLang="en-US" dirty="0"/>
          </a:p>
        </p:txBody>
      </p:sp>
    </p:spTree>
    <p:extLst>
      <p:ext uri="{BB962C8B-B14F-4D97-AF65-F5344CB8AC3E}">
        <p14:creationId xmlns:p14="http://schemas.microsoft.com/office/powerpoint/2010/main" val="40915810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47</a:t>
            </a:fld>
            <a:endParaRPr kumimoji="1" lang="ja-JP" altLang="en-US" dirty="0"/>
          </a:p>
        </p:txBody>
      </p:sp>
    </p:spTree>
    <p:extLst>
      <p:ext uri="{BB962C8B-B14F-4D97-AF65-F5344CB8AC3E}">
        <p14:creationId xmlns:p14="http://schemas.microsoft.com/office/powerpoint/2010/main" val="2385898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5</a:t>
            </a:fld>
            <a:endParaRPr kumimoji="1" lang="ja-JP" altLang="en-US" dirty="0"/>
          </a:p>
        </p:txBody>
      </p:sp>
    </p:spTree>
    <p:extLst>
      <p:ext uri="{BB962C8B-B14F-4D97-AF65-F5344CB8AC3E}">
        <p14:creationId xmlns:p14="http://schemas.microsoft.com/office/powerpoint/2010/main" val="24736591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48</a:t>
            </a:fld>
            <a:endParaRPr kumimoji="1" lang="ja-JP" altLang="en-US" dirty="0"/>
          </a:p>
        </p:txBody>
      </p:sp>
    </p:spTree>
    <p:extLst>
      <p:ext uri="{BB962C8B-B14F-4D97-AF65-F5344CB8AC3E}">
        <p14:creationId xmlns:p14="http://schemas.microsoft.com/office/powerpoint/2010/main" val="961097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6</a:t>
            </a:fld>
            <a:endParaRPr kumimoji="1" lang="ja-JP" altLang="en-US" dirty="0"/>
          </a:p>
        </p:txBody>
      </p:sp>
    </p:spTree>
    <p:extLst>
      <p:ext uri="{BB962C8B-B14F-4D97-AF65-F5344CB8AC3E}">
        <p14:creationId xmlns:p14="http://schemas.microsoft.com/office/powerpoint/2010/main" val="230601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7</a:t>
            </a:fld>
            <a:endParaRPr kumimoji="1" lang="ja-JP" altLang="en-US" dirty="0"/>
          </a:p>
        </p:txBody>
      </p:sp>
    </p:spTree>
    <p:extLst>
      <p:ext uri="{BB962C8B-B14F-4D97-AF65-F5344CB8AC3E}">
        <p14:creationId xmlns:p14="http://schemas.microsoft.com/office/powerpoint/2010/main" val="2036831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8</a:t>
            </a:fld>
            <a:endParaRPr kumimoji="1" lang="ja-JP" altLang="en-US" dirty="0"/>
          </a:p>
        </p:txBody>
      </p:sp>
    </p:spTree>
    <p:extLst>
      <p:ext uri="{BB962C8B-B14F-4D97-AF65-F5344CB8AC3E}">
        <p14:creationId xmlns:p14="http://schemas.microsoft.com/office/powerpoint/2010/main" val="2991204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9</a:t>
            </a:fld>
            <a:endParaRPr kumimoji="1" lang="ja-JP" altLang="en-US" dirty="0"/>
          </a:p>
        </p:txBody>
      </p:sp>
    </p:spTree>
    <p:extLst>
      <p:ext uri="{BB962C8B-B14F-4D97-AF65-F5344CB8AC3E}">
        <p14:creationId xmlns:p14="http://schemas.microsoft.com/office/powerpoint/2010/main" val="4268279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1A60AEF-C4B5-4B21-888D-B97535C76384}" type="slidenum">
              <a:rPr kumimoji="1" lang="ja-JP" altLang="en-US" smtClean="0"/>
              <a:pPr/>
              <a:t>10</a:t>
            </a:fld>
            <a:endParaRPr kumimoji="1" lang="ja-JP" altLang="en-US" dirty="0"/>
          </a:p>
        </p:txBody>
      </p:sp>
    </p:spTree>
    <p:extLst>
      <p:ext uri="{BB962C8B-B14F-4D97-AF65-F5344CB8AC3E}">
        <p14:creationId xmlns:p14="http://schemas.microsoft.com/office/powerpoint/2010/main" val="3298781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dirty="0" smtClean="0"/>
              <a:t>マスタ サブタイトルの書式設定</a:t>
            </a:r>
            <a:endParaRPr kumimoji="0" lang="en-US" dirty="0"/>
          </a:p>
        </p:txBody>
      </p:sp>
      <p:sp>
        <p:nvSpPr>
          <p:cNvPr id="17" name="フッター プレースホルダ 16"/>
          <p:cNvSpPr>
            <a:spLocks noGrp="1"/>
          </p:cNvSpPr>
          <p:nvPr>
            <p:ph type="ftr" sz="quarter" idx="11"/>
          </p:nvPr>
        </p:nvSpPr>
        <p:spPr>
          <a:xfrm>
            <a:off x="2898648" y="6355080"/>
            <a:ext cx="5345760" cy="365760"/>
          </a:xfrm>
          <a:prstGeom prst="rect">
            <a:avLst/>
          </a:prstGeom>
        </p:spPr>
        <p:txBody>
          <a:bodyPr/>
          <a:lstStyle/>
          <a:p>
            <a:r>
              <a:rPr kumimoji="1" lang="en-US" altLang="ja-JP" dirty="0" smtClean="0"/>
              <a:t>【</a:t>
            </a:r>
            <a:r>
              <a:rPr kumimoji="1" lang="ja-JP" altLang="en-US" dirty="0" smtClean="0"/>
              <a:t>共通</a:t>
            </a:r>
            <a:r>
              <a:rPr kumimoji="1" lang="en-US" altLang="ja-JP" dirty="0" smtClean="0"/>
              <a:t>】</a:t>
            </a:r>
            <a:r>
              <a:rPr kumimoji="1" lang="ja-JP" altLang="en-US" dirty="0" smtClean="0"/>
              <a:t>支援員に求められる基本倫理と基本姿勢</a:t>
            </a:r>
            <a:endParaRPr kumimoji="1" lang="ja-JP" altLang="en-US" dirty="0"/>
          </a:p>
        </p:txBody>
      </p:sp>
      <p:sp>
        <p:nvSpPr>
          <p:cNvPr id="29" name="スライド番号プレースホルダ 28"/>
          <p:cNvSpPr>
            <a:spLocks noGrp="1"/>
          </p:cNvSpPr>
          <p:nvPr>
            <p:ph type="sldNum" sz="quarter" idx="12"/>
          </p:nvPr>
        </p:nvSpPr>
        <p:spPr>
          <a:xfrm>
            <a:off x="1216152" y="6355080"/>
            <a:ext cx="1219200" cy="365760"/>
          </a:xfrm>
        </p:spPr>
        <p:txBody>
          <a:bodyPr/>
          <a:lstStyle/>
          <a:p>
            <a:fld id="{FC256532-382F-4E0F-9004-4DCC7021CD1A}" type="slidenum">
              <a:rPr kumimoji="1" lang="ja-JP" altLang="en-US" smtClean="0"/>
              <a:pPr/>
              <a:t>‹#›</a:t>
            </a:fld>
            <a:endParaRPr kumimoji="1" lang="ja-JP" altLang="en-US" dirty="0"/>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lvl1pPr>
              <a:defRPr sz="2400"/>
            </a:lvl1pPr>
            <a:lvl2pPr>
              <a:defRPr sz="2000">
                <a:solidFill>
                  <a:schemeClr val="tx1"/>
                </a:solidFill>
              </a:defRPr>
            </a:lvl2pPr>
            <a:lvl3pPr>
              <a:defRPr sz="1800"/>
            </a:lvl3pPr>
            <a:lvl4pPr>
              <a:defRPr sz="1600"/>
            </a:lvl4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6" name="スライド番号プレースホルダ 5"/>
          <p:cNvSpPr>
            <a:spLocks noGrp="1"/>
          </p:cNvSpPr>
          <p:nvPr>
            <p:ph type="sldNum" sz="quarter" idx="12"/>
          </p:nvPr>
        </p:nvSpPr>
        <p:spPr/>
        <p:txBody>
          <a:bodyPr/>
          <a:lstStyle/>
          <a:p>
            <a:fld id="{FC256532-382F-4E0F-9004-4DCC7021CD1A}" type="slidenum">
              <a:rPr kumimoji="1" lang="ja-JP" altLang="en-US" smtClean="0"/>
              <a:pPr/>
              <a:t>‹#›</a:t>
            </a:fld>
            <a:endParaRPr kumimoji="1" lang="ja-JP" altLang="en-US" dirty="0"/>
          </a:p>
        </p:txBody>
      </p:sp>
      <p:sp>
        <p:nvSpPr>
          <p:cNvPr id="7" name="フッター プレースホルダ 4"/>
          <p:cNvSpPr>
            <a:spLocks noGrp="1"/>
          </p:cNvSpPr>
          <p:nvPr>
            <p:ph type="ftr" sz="quarter" idx="3"/>
          </p:nvPr>
        </p:nvSpPr>
        <p:spPr>
          <a:xfrm>
            <a:off x="2285984" y="6357958"/>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a:t>
            </a:r>
            <a:r>
              <a:rPr lang="ja-JP" altLang="en-US" dirty="0" smtClean="0"/>
              <a:t>支援員に求められる基本倫理と基本姿勢</a:t>
            </a:r>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dirty="0" smtClean="0"/>
              <a:t>マスタ タイトルの書式設定</a:t>
            </a:r>
            <a:endParaRPr kumimoji="0" lang="en-US" dirty="0"/>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lvl1pPr>
              <a:defRPr sz="2400"/>
            </a:lvl1pPr>
            <a:lvl2pPr>
              <a:defRPr sz="2000">
                <a:solidFill>
                  <a:schemeClr val="tx1"/>
                </a:solidFill>
              </a:defRPr>
            </a:lvl2pPr>
            <a:lvl3pPr>
              <a:defRPr sz="1800"/>
            </a:lvl3pPr>
            <a:lvl4pPr>
              <a:defRPr sz="1600"/>
            </a:lvl4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6" name="スライド番号プレースホルダ 5"/>
          <p:cNvSpPr>
            <a:spLocks noGrp="1"/>
          </p:cNvSpPr>
          <p:nvPr>
            <p:ph type="sldNum" sz="quarter" idx="12"/>
          </p:nvPr>
        </p:nvSpPr>
        <p:spPr/>
        <p:txBody>
          <a:bodyPr/>
          <a:lstStyle/>
          <a:p>
            <a:fld id="{FC256532-382F-4E0F-9004-4DCC7021CD1A}" type="slidenum">
              <a:rPr kumimoji="1" lang="ja-JP" altLang="en-US" smtClean="0"/>
              <a:pPr/>
              <a:t>‹#›</a:t>
            </a:fld>
            <a:endParaRPr kumimoji="1" lang="ja-JP" altLang="en-US" dirty="0"/>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フッター プレースホルダ 4"/>
          <p:cNvSpPr>
            <a:spLocks noGrp="1"/>
          </p:cNvSpPr>
          <p:nvPr>
            <p:ph type="ftr" sz="quarter" idx="3"/>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a:t>
            </a:r>
            <a:r>
              <a:rPr lang="ja-JP" altLang="en-US" dirty="0" smtClean="0"/>
              <a:t>支援員に求められる基本倫理と基本姿勢</a:t>
            </a:r>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dirty="0" smtClean="0"/>
              <a:t>マスタ タイトルの書式設定</a:t>
            </a:r>
            <a:endParaRPr kumimoji="0" lang="en-US" dirty="0"/>
          </a:p>
        </p:txBody>
      </p:sp>
      <p:sp>
        <p:nvSpPr>
          <p:cNvPr id="5" name="フッター プレースホルダ 4"/>
          <p:cNvSpPr>
            <a:spLocks noGrp="1"/>
          </p:cNvSpPr>
          <p:nvPr>
            <p:ph type="ftr" sz="quarter" idx="11"/>
          </p:nvPr>
        </p:nvSpPr>
        <p:spPr>
          <a:xfrm>
            <a:off x="2285984" y="6356350"/>
            <a:ext cx="6434935" cy="501650"/>
          </a:xfrm>
          <a:prstGeom prst="rect">
            <a:avLst/>
          </a:prstGeom>
        </p:spPr>
        <p:txBody>
          <a:bodyPr/>
          <a:lstStyle>
            <a:lvl1pPr>
              <a:defRPr sz="800"/>
            </a:lvl1pPr>
          </a:lstStyle>
          <a:p>
            <a:r>
              <a:rPr kumimoji="1" lang="ja-JP" altLang="en-US" dirty="0" smtClean="0"/>
              <a:t>生活困窮者自立支援制度における県域研修の普及・促進に向けた調査研究事業</a:t>
            </a:r>
            <a:endParaRPr kumimoji="1" lang="en-US" altLang="ja-JP" dirty="0" smtClean="0"/>
          </a:p>
          <a:p>
            <a:r>
              <a:rPr kumimoji="1" lang="ja-JP" altLang="en-US" dirty="0" smtClean="0"/>
              <a:t>みずほ情報総研株式会社</a:t>
            </a:r>
            <a:endParaRPr kumimoji="1" lang="en-US" altLang="ja-JP" dirty="0" smtClean="0"/>
          </a:p>
          <a:p>
            <a:r>
              <a:rPr kumimoji="1" lang="en-US" altLang="ja-JP" dirty="0" smtClean="0"/>
              <a:t>【</a:t>
            </a:r>
            <a:r>
              <a:rPr kumimoji="1" lang="ja-JP" altLang="en-US" dirty="0" smtClean="0"/>
              <a:t>共通</a:t>
            </a:r>
            <a:r>
              <a:rPr kumimoji="1" lang="en-US" altLang="ja-JP" dirty="0" smtClean="0"/>
              <a:t>】</a:t>
            </a:r>
            <a:r>
              <a:rPr kumimoji="1" lang="ja-JP" altLang="en-US" dirty="0" smtClean="0"/>
              <a:t>支援員に求められる基本倫理と基本姿勢</a:t>
            </a:r>
            <a:endParaRPr kumimoji="1" lang="ja-JP" altLang="en-US" dirty="0"/>
          </a:p>
        </p:txBody>
      </p:sp>
      <p:sp>
        <p:nvSpPr>
          <p:cNvPr id="6" name="スライド番号プレースホルダ 5"/>
          <p:cNvSpPr>
            <a:spLocks noGrp="1"/>
          </p:cNvSpPr>
          <p:nvPr>
            <p:ph type="sldNum" sz="quarter" idx="12"/>
          </p:nvPr>
        </p:nvSpPr>
        <p:spPr>
          <a:xfrm>
            <a:off x="612648" y="6356350"/>
            <a:ext cx="530328" cy="365760"/>
          </a:xfrm>
        </p:spPr>
        <p:txBody>
          <a:bodyPr/>
          <a:lstStyle/>
          <a:p>
            <a:fld id="{FC256532-382F-4E0F-9004-4DCC7021CD1A}" type="slidenum">
              <a:rPr kumimoji="1" lang="ja-JP" altLang="en-US" smtClean="0"/>
              <a:pPr/>
              <a:t>‹#›</a:t>
            </a:fld>
            <a:endParaRPr kumimoji="1" lang="ja-JP" altLang="en-US" dirty="0"/>
          </a:p>
        </p:txBody>
      </p:sp>
      <p:sp>
        <p:nvSpPr>
          <p:cNvPr id="8" name="コンテンツ プレースホルダ 7"/>
          <p:cNvSpPr>
            <a:spLocks noGrp="1"/>
          </p:cNvSpPr>
          <p:nvPr>
            <p:ph sz="quarter" idx="1"/>
          </p:nvPr>
        </p:nvSpPr>
        <p:spPr>
          <a:xfrm>
            <a:off x="457200" y="1219200"/>
            <a:ext cx="8229600" cy="4937760"/>
          </a:xfrm>
        </p:spPr>
        <p:txBody>
          <a:bodyPr/>
          <a:lstStyle>
            <a:lvl1pPr>
              <a:defRPr sz="2400"/>
            </a:lvl1pPr>
            <a:lvl2pPr>
              <a:defRPr sz="2000">
                <a:solidFill>
                  <a:schemeClr val="tx1"/>
                </a:solidFill>
              </a:defRPr>
            </a:lvl2pPr>
            <a:lvl3pPr>
              <a:defRPr sz="1800"/>
            </a:lvl3pPr>
            <a:lvl4pPr>
              <a:defRPr sz="1600"/>
            </a:lvl4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5" name="フッター プレースホルダ 4"/>
          <p:cNvSpPr>
            <a:spLocks noGrp="1"/>
          </p:cNvSpPr>
          <p:nvPr>
            <p:ph type="ftr" sz="quarter" idx="11"/>
          </p:nvPr>
        </p:nvSpPr>
        <p:spPr>
          <a:xfrm>
            <a:off x="2898648" y="6355080"/>
            <a:ext cx="5201744" cy="365760"/>
          </a:xfrm>
          <a:prstGeom prst="rect">
            <a:avLst/>
          </a:prstGeom>
        </p:spPr>
        <p:txBody>
          <a:bodyPr/>
          <a:lstStyle/>
          <a:p>
            <a:r>
              <a:rPr kumimoji="1" lang="en-US" altLang="ja-JP" dirty="0" smtClean="0"/>
              <a:t>【</a:t>
            </a:r>
            <a:r>
              <a:rPr kumimoji="1" lang="ja-JP" altLang="en-US" dirty="0" smtClean="0"/>
              <a:t>共通</a:t>
            </a:r>
            <a:r>
              <a:rPr kumimoji="1" lang="en-US" altLang="ja-JP" dirty="0" smtClean="0"/>
              <a:t>】</a:t>
            </a:r>
            <a:r>
              <a:rPr kumimoji="1" lang="ja-JP" altLang="en-US" dirty="0" smtClean="0"/>
              <a:t>支援員に求められる基本倫理と基本姿勢</a:t>
            </a:r>
            <a:endParaRPr kumimoji="1" lang="ja-JP" altLang="en-US" dirty="0"/>
          </a:p>
        </p:txBody>
      </p:sp>
      <p:sp>
        <p:nvSpPr>
          <p:cNvPr id="6" name="スライド番号プレースホルダ 5"/>
          <p:cNvSpPr>
            <a:spLocks noGrp="1"/>
          </p:cNvSpPr>
          <p:nvPr>
            <p:ph type="sldNum" sz="quarter" idx="12"/>
          </p:nvPr>
        </p:nvSpPr>
        <p:spPr>
          <a:xfrm>
            <a:off x="1069848" y="6355080"/>
            <a:ext cx="1520952" cy="365760"/>
          </a:xfrm>
        </p:spPr>
        <p:txBody>
          <a:bodyPr/>
          <a:lstStyle/>
          <a:p>
            <a:fld id="{FC256532-382F-4E0F-9004-4DCC7021CD1A}" type="slidenum">
              <a:rPr kumimoji="1" lang="ja-JP" altLang="en-US" smtClean="0"/>
              <a:pPr/>
              <a:t>‹#›</a:t>
            </a:fld>
            <a:endParaRPr kumimoji="1" lang="ja-JP" altLang="en-US" dirty="0"/>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dirty="0" smtClean="0"/>
              <a:t>マスタ タイトルの書式設定</a:t>
            </a:r>
            <a:endParaRPr kumimoji="0" lang="en-US" dirty="0"/>
          </a:p>
        </p:txBody>
      </p:sp>
      <p:sp>
        <p:nvSpPr>
          <p:cNvPr id="7" name="スライド番号プレースホルダ 6"/>
          <p:cNvSpPr>
            <a:spLocks noGrp="1"/>
          </p:cNvSpPr>
          <p:nvPr>
            <p:ph type="sldNum" sz="quarter" idx="12"/>
          </p:nvPr>
        </p:nvSpPr>
        <p:spPr/>
        <p:txBody>
          <a:bodyPr/>
          <a:lstStyle/>
          <a:p>
            <a:fld id="{FC256532-382F-4E0F-9004-4DCC7021CD1A}" type="slidenum">
              <a:rPr kumimoji="1" lang="ja-JP" altLang="en-US" smtClean="0"/>
              <a:pPr/>
              <a:t>‹#›</a:t>
            </a:fld>
            <a:endParaRPr kumimoji="1" lang="ja-JP" altLang="en-US" dirty="0"/>
          </a:p>
        </p:txBody>
      </p:sp>
      <p:sp>
        <p:nvSpPr>
          <p:cNvPr id="9" name="コンテンツ プレースホルダ 8"/>
          <p:cNvSpPr>
            <a:spLocks noGrp="1"/>
          </p:cNvSpPr>
          <p:nvPr>
            <p:ph sz="quarter" idx="1"/>
          </p:nvPr>
        </p:nvSpPr>
        <p:spPr>
          <a:xfrm>
            <a:off x="457200" y="1219200"/>
            <a:ext cx="4041648" cy="4937760"/>
          </a:xfrm>
        </p:spPr>
        <p:txBody>
          <a:bodyPr/>
          <a:lstStyle>
            <a:lvl1pPr>
              <a:defRPr sz="2400"/>
            </a:lvl1pPr>
            <a:lvl2pPr>
              <a:defRPr sz="2000">
                <a:solidFill>
                  <a:schemeClr val="tx1"/>
                </a:solidFill>
              </a:defRPr>
            </a:lvl2pPr>
            <a:lvl3pPr>
              <a:defRPr sz="1800"/>
            </a:lvl3pPr>
            <a:lvl4pPr>
              <a:defRPr sz="1600"/>
            </a:lvl4pPr>
            <a:lvl5pPr>
              <a:defRPr sz="1600"/>
            </a:lvl5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11" name="コンテンツ プレースホルダ 10"/>
          <p:cNvSpPr>
            <a:spLocks noGrp="1"/>
          </p:cNvSpPr>
          <p:nvPr>
            <p:ph sz="quarter" idx="2"/>
          </p:nvPr>
        </p:nvSpPr>
        <p:spPr>
          <a:xfrm>
            <a:off x="4632198" y="1216152"/>
            <a:ext cx="4041648" cy="4937760"/>
          </a:xfrm>
        </p:spPr>
        <p:txBody>
          <a:bodyPr/>
          <a:lstStyle>
            <a:lvl1pPr>
              <a:defRPr sz="2400"/>
            </a:lvl1pPr>
            <a:lvl2pPr>
              <a:defRPr sz="2000">
                <a:solidFill>
                  <a:schemeClr val="tx1"/>
                </a:solidFill>
              </a:defRPr>
            </a:lvl2pPr>
            <a:lvl3pPr>
              <a:defRPr sz="1800"/>
            </a:lvl3pPr>
            <a:lvl4pPr>
              <a:defRPr sz="1600"/>
            </a:lvl4pPr>
            <a:lvl5pPr>
              <a:defRPr sz="1600"/>
            </a:lvl5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8" name="フッター プレースホルダ 4"/>
          <p:cNvSpPr>
            <a:spLocks noGrp="1"/>
          </p:cNvSpPr>
          <p:nvPr>
            <p:ph type="ftr" sz="quarter" idx="3"/>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a:t>
            </a:r>
            <a:r>
              <a:rPr lang="ja-JP" altLang="en-US" dirty="0" smtClean="0"/>
              <a:t>支援員に求められる基本倫理と基本姿勢</a:t>
            </a:r>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dirty="0" smtClean="0"/>
              <a:t>マスタ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9" name="スライド番号プレースホルダ 8"/>
          <p:cNvSpPr>
            <a:spLocks noGrp="1"/>
          </p:cNvSpPr>
          <p:nvPr>
            <p:ph type="sldNum" sz="quarter" idx="12"/>
          </p:nvPr>
        </p:nvSpPr>
        <p:spPr/>
        <p:txBody>
          <a:bodyPr/>
          <a:lstStyle/>
          <a:p>
            <a:fld id="{FC256532-382F-4E0F-9004-4DCC7021CD1A}" type="slidenum">
              <a:rPr kumimoji="1" lang="ja-JP" altLang="en-US" smtClean="0"/>
              <a:pPr/>
              <a:t>‹#›</a:t>
            </a:fld>
            <a:endParaRPr kumimoji="1" lang="ja-JP" altLang="en-US" dirty="0"/>
          </a:p>
        </p:txBody>
      </p:sp>
      <p:sp>
        <p:nvSpPr>
          <p:cNvPr id="11" name="コンテンツ プレースホルダ 10"/>
          <p:cNvSpPr>
            <a:spLocks noGrp="1"/>
          </p:cNvSpPr>
          <p:nvPr>
            <p:ph sz="quarter" idx="2"/>
          </p:nvPr>
        </p:nvSpPr>
        <p:spPr>
          <a:xfrm>
            <a:off x="457200" y="2133600"/>
            <a:ext cx="4038600" cy="4038600"/>
          </a:xfrm>
        </p:spPr>
        <p:txBody>
          <a:bodyPr/>
          <a:lstStyle>
            <a:lvl1pPr>
              <a:defRPr sz="2000"/>
            </a:lvl1pPr>
            <a:lvl2pPr>
              <a:defRPr sz="1800">
                <a:solidFill>
                  <a:schemeClr val="tx1"/>
                </a:solidFill>
              </a:defRPr>
            </a:lvl2pPr>
            <a:lvl3pPr>
              <a:defRPr sz="1600"/>
            </a:lvl3pPr>
            <a:lvl4pPr>
              <a:defRPr sz="1400"/>
            </a:lvl4pPr>
            <a:lvl5pPr>
              <a:defRPr sz="1400"/>
            </a:lvl5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13" name="コンテンツ プレースホルダ 12"/>
          <p:cNvSpPr>
            <a:spLocks noGrp="1"/>
          </p:cNvSpPr>
          <p:nvPr>
            <p:ph sz="quarter" idx="4"/>
          </p:nvPr>
        </p:nvSpPr>
        <p:spPr>
          <a:xfrm>
            <a:off x="4648200" y="2133600"/>
            <a:ext cx="4038600" cy="4038600"/>
          </a:xfrm>
        </p:spPr>
        <p:txBody>
          <a:bodyPr/>
          <a:lstStyle>
            <a:lvl1pPr>
              <a:defRPr sz="2000"/>
            </a:lvl1pPr>
            <a:lvl2pPr>
              <a:defRPr sz="1800">
                <a:solidFill>
                  <a:schemeClr val="tx1"/>
                </a:solidFill>
              </a:defRPr>
            </a:lvl2pPr>
            <a:lvl3pPr>
              <a:defRPr sz="1600"/>
            </a:lvl3pPr>
            <a:lvl4pPr>
              <a:defRPr sz="1400"/>
            </a:lvl4pPr>
            <a:lvl5pPr>
              <a:defRPr sz="1200"/>
            </a:lvl5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10" name="フッター プレースホルダ 4"/>
          <p:cNvSpPr>
            <a:spLocks noGrp="1"/>
          </p:cNvSpPr>
          <p:nvPr>
            <p:ph type="ftr" sz="quarter" idx="13"/>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a:t>
            </a:r>
            <a:r>
              <a:rPr lang="ja-JP" altLang="en-US" dirty="0" smtClean="0"/>
              <a:t>支援員に求められる基本倫理と基本姿勢</a:t>
            </a:r>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5" name="スライド番号プレースホルダ 4"/>
          <p:cNvSpPr>
            <a:spLocks noGrp="1"/>
          </p:cNvSpPr>
          <p:nvPr>
            <p:ph type="sldNum" sz="quarter" idx="12"/>
          </p:nvPr>
        </p:nvSpPr>
        <p:spPr/>
        <p:txBody>
          <a:bodyPr/>
          <a:lstStyle/>
          <a:p>
            <a:fld id="{FC256532-382F-4E0F-9004-4DCC7021CD1A}" type="slidenum">
              <a:rPr kumimoji="1" lang="ja-JP" altLang="en-US" smtClean="0"/>
              <a:pPr/>
              <a:t>‹#›</a:t>
            </a:fld>
            <a:endParaRPr kumimoji="1" lang="ja-JP" altLang="en-US" dirty="0"/>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フッター プレースホルダ 4"/>
          <p:cNvSpPr>
            <a:spLocks noGrp="1"/>
          </p:cNvSpPr>
          <p:nvPr>
            <p:ph type="ftr" sz="quarter" idx="3"/>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a:t>
            </a:r>
            <a:r>
              <a:rPr lang="ja-JP" altLang="en-US" dirty="0" smtClean="0"/>
              <a:t>支援員に求められる基本倫理と基本姿勢</a:t>
            </a:r>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3" name="フッター プレースホルダ 2"/>
          <p:cNvSpPr>
            <a:spLocks noGrp="1"/>
          </p:cNvSpPr>
          <p:nvPr>
            <p:ph type="ftr" sz="quarter" idx="11"/>
          </p:nvPr>
        </p:nvSpPr>
        <p:spPr>
          <a:xfrm>
            <a:off x="2898648" y="6356350"/>
            <a:ext cx="5777808" cy="365760"/>
          </a:xfrm>
          <a:prstGeom prst="rect">
            <a:avLst/>
          </a:prstGeom>
        </p:spPr>
        <p:txBody>
          <a:bodyPr/>
          <a:lstStyle/>
          <a:p>
            <a:r>
              <a:rPr kumimoji="1" lang="en-US" altLang="ja-JP" dirty="0" smtClean="0"/>
              <a:t>【</a:t>
            </a:r>
            <a:r>
              <a:rPr kumimoji="1" lang="ja-JP" altLang="en-US" dirty="0" smtClean="0"/>
              <a:t>共通</a:t>
            </a:r>
            <a:r>
              <a:rPr kumimoji="1" lang="en-US" altLang="ja-JP" dirty="0" smtClean="0"/>
              <a:t>】</a:t>
            </a:r>
            <a:r>
              <a:rPr kumimoji="1" lang="ja-JP" altLang="en-US" dirty="0" smtClean="0"/>
              <a:t>支援員に求められる基本倫理と基本姿勢</a:t>
            </a:r>
            <a:endParaRPr kumimoji="1" lang="ja-JP" altLang="en-US" dirty="0"/>
          </a:p>
        </p:txBody>
      </p:sp>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a:t>
            </a:fld>
            <a:endParaRPr kumimoji="1" lang="ja-JP" altLang="en-US" dirty="0"/>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フッター プレースホルダ 4"/>
          <p:cNvSpPr txBox="1">
            <a:spLocks/>
          </p:cNvSpPr>
          <p:nvPr userDrawn="1"/>
        </p:nvSpPr>
        <p:spPr>
          <a:xfrm>
            <a:off x="2285984" y="6356350"/>
            <a:ext cx="6434935" cy="501650"/>
          </a:xfrm>
          <a:prstGeom prst="rect">
            <a:avLst/>
          </a:prstGeom>
        </p:spPr>
        <p:txBody>
          <a:bodyPr/>
          <a:lstStyle>
            <a:lvl1pPr algn="r">
              <a:defRPr sz="800">
                <a:latin typeface="+mn-ea"/>
                <a:ea typeface="+mn-ea"/>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n-ea"/>
                <a:ea typeface="+mn-ea"/>
                <a:cs typeface="+mn-cs"/>
              </a:rPr>
              <a:t>生活困窮者自立支援制度における県域研修の普及・促進に向けた調査研究事業</a:t>
            </a:r>
            <a:endParaRPr kumimoji="1" lang="en-US" altLang="ja-JP" sz="800" b="0" i="0" u="none" strike="noStrike" kern="1200" cap="none" spc="0" normalizeH="0" baseline="0" noProof="0" dirty="0" smtClean="0">
              <a:ln>
                <a:noFill/>
              </a:ln>
              <a:solidFill>
                <a:schemeClr val="tx1"/>
              </a:solidFill>
              <a:effectLst/>
              <a:uLnTx/>
              <a:uFillTx/>
              <a:latin typeface="+mn-ea"/>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n-ea"/>
                <a:ea typeface="+mn-ea"/>
                <a:cs typeface="+mn-cs"/>
              </a:rPr>
              <a:t>みずほ情報総研株式会社</a:t>
            </a:r>
            <a:endParaRPr kumimoji="1" lang="en-US" altLang="ja-JP" sz="800" b="0" i="0" u="none" strike="noStrike" kern="1200" cap="none" spc="0" normalizeH="0" baseline="0" noProof="0" dirty="0" smtClean="0">
              <a:ln>
                <a:noFill/>
              </a:ln>
              <a:solidFill>
                <a:schemeClr val="tx1"/>
              </a:solidFill>
              <a:effectLst/>
              <a:uLnTx/>
              <a:uFillTx/>
              <a:latin typeface="+mn-ea"/>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schemeClr val="tx1"/>
                </a:solidFill>
                <a:effectLst/>
                <a:uLnTx/>
                <a:uFillTx/>
                <a:latin typeface="+mn-ea"/>
                <a:ea typeface="+mn-ea"/>
                <a:cs typeface="+mn-cs"/>
              </a:rPr>
              <a:t>【</a:t>
            </a:r>
            <a:r>
              <a:rPr kumimoji="1" lang="ja-JP" altLang="en-US" sz="800" b="0" i="0" u="none" strike="noStrike" kern="1200" cap="none" spc="0" normalizeH="0" baseline="0" noProof="0" dirty="0" smtClean="0">
                <a:ln>
                  <a:noFill/>
                </a:ln>
                <a:solidFill>
                  <a:schemeClr val="tx1"/>
                </a:solidFill>
                <a:effectLst/>
                <a:uLnTx/>
                <a:uFillTx/>
                <a:latin typeface="+mn-ea"/>
                <a:ea typeface="+mn-ea"/>
                <a:cs typeface="+mn-cs"/>
              </a:rPr>
              <a:t>共通</a:t>
            </a:r>
            <a:r>
              <a:rPr kumimoji="1" lang="en-US" altLang="ja-JP" sz="800" b="0" i="0" u="none" strike="noStrike" kern="1200" cap="none" spc="0" normalizeH="0" baseline="0" noProof="0" dirty="0" smtClean="0">
                <a:ln>
                  <a:noFill/>
                </a:ln>
                <a:solidFill>
                  <a:schemeClr val="tx1"/>
                </a:solidFill>
                <a:effectLst/>
                <a:uLnTx/>
                <a:uFillTx/>
                <a:latin typeface="+mn-ea"/>
                <a:ea typeface="+mn-ea"/>
                <a:cs typeface="+mn-cs"/>
              </a:rPr>
              <a:t>】</a:t>
            </a:r>
            <a:r>
              <a:rPr kumimoji="1" lang="ja-JP" altLang="en-US" sz="800" b="0" i="0" u="none" strike="noStrike" kern="1200" cap="none" spc="0" normalizeH="0" baseline="0" noProof="0" dirty="0" smtClean="0">
                <a:ln>
                  <a:noFill/>
                </a:ln>
                <a:solidFill>
                  <a:schemeClr val="tx1"/>
                </a:solidFill>
                <a:effectLst/>
                <a:uLnTx/>
                <a:uFillTx/>
                <a:latin typeface="+mn-ea"/>
                <a:ea typeface="+mn-ea"/>
                <a:cs typeface="+mn-cs"/>
              </a:rPr>
              <a:t>支援員に求められる基本倫理と基本姿勢</a:t>
            </a:r>
            <a:endParaRPr kumimoji="1" lang="ja-JP" altLang="en-US" sz="800" b="0" i="0" u="none" strike="noStrike" kern="1200" cap="none" spc="0" normalizeH="0" baseline="0" noProof="0" dirty="0">
              <a:ln>
                <a:noFill/>
              </a:ln>
              <a:solidFill>
                <a:schemeClr val="tx1"/>
              </a:solidFill>
              <a:effectLst/>
              <a:uLnTx/>
              <a:uFillTx/>
              <a:latin typeface="+mn-ea"/>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dirty="0" smtClean="0"/>
              <a:t>マスタ タイトルの書式設定</a:t>
            </a:r>
            <a:endParaRPr kumimoji="0" lang="en-US" dirty="0"/>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dirty="0" smtClean="0"/>
              <a:t>マスタ テキストの書式設定</a:t>
            </a:r>
          </a:p>
        </p:txBody>
      </p:sp>
      <p:sp>
        <p:nvSpPr>
          <p:cNvPr id="7" name="スライド番号プレースホルダ 6"/>
          <p:cNvSpPr>
            <a:spLocks noGrp="1"/>
          </p:cNvSpPr>
          <p:nvPr>
            <p:ph type="sldNum" sz="quarter" idx="12"/>
          </p:nvPr>
        </p:nvSpPr>
        <p:spPr/>
        <p:txBody>
          <a:bodyPr/>
          <a:lstStyle/>
          <a:p>
            <a:fld id="{FC256532-382F-4E0F-9004-4DCC7021CD1A}" type="slidenum">
              <a:rPr kumimoji="1" lang="ja-JP" altLang="en-US" smtClean="0"/>
              <a:pPr/>
              <a:t>‹#›</a:t>
            </a:fld>
            <a:endParaRPr kumimoji="1" lang="ja-JP" altLang="en-US" dirty="0"/>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コンテンツ プレースホルダ 11"/>
          <p:cNvSpPr>
            <a:spLocks noGrp="1"/>
          </p:cNvSpPr>
          <p:nvPr>
            <p:ph sz="quarter" idx="1"/>
          </p:nvPr>
        </p:nvSpPr>
        <p:spPr>
          <a:xfrm>
            <a:off x="304800" y="304800"/>
            <a:ext cx="5715000" cy="5715000"/>
          </a:xfrm>
        </p:spPr>
        <p:txBody>
          <a:bodyPr/>
          <a:lstStyle>
            <a:lvl1pPr>
              <a:defRPr sz="2400"/>
            </a:lvl1pPr>
            <a:lvl2pPr>
              <a:defRPr sz="2000">
                <a:solidFill>
                  <a:schemeClr val="tx1"/>
                </a:solidFill>
              </a:defRPr>
            </a:lvl2pPr>
            <a:lvl3pPr>
              <a:defRPr sz="1800"/>
            </a:lvl3pPr>
            <a:lvl4pPr>
              <a:defRPr sz="1600"/>
            </a:lvl4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13" name="フッター プレースホルダ 4"/>
          <p:cNvSpPr>
            <a:spLocks noGrp="1"/>
          </p:cNvSpPr>
          <p:nvPr>
            <p:ph type="ftr" sz="quarter" idx="3"/>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a:t>
            </a:r>
            <a:r>
              <a:rPr lang="ja-JP" altLang="en-US" dirty="0" smtClean="0"/>
              <a:t>支援員に求められる基本倫理と基本姿勢</a:t>
            </a:r>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dirty="0"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dirty="0" smtClean="0"/>
              <a:t>マスタ テキストの書式設定</a:t>
            </a:r>
          </a:p>
        </p:txBody>
      </p:sp>
      <p:sp>
        <p:nvSpPr>
          <p:cNvPr id="7" name="スライド番号プレースホルダ 6"/>
          <p:cNvSpPr>
            <a:spLocks noGrp="1"/>
          </p:cNvSpPr>
          <p:nvPr>
            <p:ph type="sldNum" sz="quarter" idx="12"/>
          </p:nvPr>
        </p:nvSpPr>
        <p:spPr/>
        <p:txBody>
          <a:bodyPr/>
          <a:lstStyle/>
          <a:p>
            <a:fld id="{FC256532-382F-4E0F-9004-4DCC7021CD1A}" type="slidenum">
              <a:rPr kumimoji="1" lang="ja-JP" altLang="en-US" smtClean="0"/>
              <a:pPr/>
              <a:t>‹#›</a:t>
            </a:fld>
            <a:endParaRPr kumimoji="1" lang="ja-JP" altLang="en-US" dirty="0"/>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フッター プレースホルダ 4"/>
          <p:cNvSpPr>
            <a:spLocks noGrp="1"/>
          </p:cNvSpPr>
          <p:nvPr>
            <p:ph type="ftr" sz="quarter" idx="3"/>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a:t>
            </a:r>
            <a:r>
              <a:rPr lang="ja-JP" altLang="en-US" dirty="0" smtClean="0"/>
              <a:t>支援員に求められる基本倫理と基本姿勢</a:t>
            </a:r>
            <a:endParaRPr lang="ja-JP" alt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dirty="0" smtClean="0"/>
              <a:t>マスタ タイトルの書式設定</a:t>
            </a:r>
            <a:endParaRPr kumimoji="0" lang="en-US" dirty="0"/>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3" name="スライド番号プレースホルダ 22"/>
          <p:cNvSpPr>
            <a:spLocks noGrp="1"/>
          </p:cNvSpPr>
          <p:nvPr>
            <p:ph type="sldNum" sz="quarter" idx="4"/>
          </p:nvPr>
        </p:nvSpPr>
        <p:spPr>
          <a:xfrm>
            <a:off x="612648" y="6356350"/>
            <a:ext cx="887518" cy="365760"/>
          </a:xfrm>
          <a:prstGeom prst="rect">
            <a:avLst/>
          </a:prstGeom>
        </p:spPr>
        <p:txBody>
          <a:bodyPr vert="horz"/>
          <a:lstStyle>
            <a:lvl1pPr algn="l" eaLnBrk="1" latinLnBrk="0" hangingPunct="1">
              <a:defRPr kumimoji="0" sz="1400">
                <a:solidFill>
                  <a:schemeClr val="tx2"/>
                </a:solidFill>
              </a:defRPr>
            </a:lvl1pPr>
          </a:lstStyle>
          <a:p>
            <a:fld id="{FC256532-382F-4E0F-9004-4DCC7021CD1A}" type="slidenum">
              <a:rPr kumimoji="1" lang="ja-JP" altLang="en-US" smtClean="0"/>
              <a:pPr/>
              <a:t>‹#›</a:t>
            </a:fld>
            <a:endParaRPr kumimoji="1" lang="ja-JP" altLang="en-US" dirty="0"/>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フッター プレースホルダ 4"/>
          <p:cNvSpPr>
            <a:spLocks noGrp="1"/>
          </p:cNvSpPr>
          <p:nvPr>
            <p:ph type="ftr" sz="quarter" idx="3"/>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a:t>
            </a:r>
            <a:r>
              <a:rPr lang="ja-JP" altLang="en-US" dirty="0" smtClean="0"/>
              <a:t>支援員に求められる基本倫理と基本姿勢</a:t>
            </a:r>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en-US" altLang="ja-JP" dirty="0" smtClean="0">
                <a:latin typeface="+mj-ea"/>
              </a:rPr>
              <a:t>【</a:t>
            </a:r>
            <a:r>
              <a:rPr kumimoji="1" lang="ja-JP" altLang="en-US" dirty="0" smtClean="0">
                <a:latin typeface="+mj-ea"/>
              </a:rPr>
              <a:t>職種共通プログラム</a:t>
            </a:r>
            <a:r>
              <a:rPr kumimoji="1" lang="en-US" altLang="ja-JP" dirty="0" smtClean="0">
                <a:latin typeface="+mj-ea"/>
              </a:rPr>
              <a:t>】</a:t>
            </a:r>
            <a:r>
              <a:rPr kumimoji="1" lang="en-US" altLang="ja-JP" dirty="0" smtClean="0"/>
              <a:t/>
            </a:r>
            <a:br>
              <a:rPr kumimoji="1" lang="en-US" altLang="ja-JP" dirty="0" smtClean="0"/>
            </a:br>
            <a:r>
              <a:rPr lang="en-US" altLang="ja-JP" sz="2800" dirty="0" smtClean="0">
                <a:latin typeface="+mj-ea"/>
              </a:rPr>
              <a:t>E</a:t>
            </a:r>
            <a:r>
              <a:rPr lang="ja-JP" altLang="en-US" sz="2800" dirty="0" err="1" smtClean="0">
                <a:latin typeface="+mj-ea"/>
              </a:rPr>
              <a:t>．</a:t>
            </a:r>
            <a:r>
              <a:rPr kumimoji="1" lang="ja-JP" altLang="en-US" sz="2800" dirty="0" smtClean="0">
                <a:latin typeface="+mj-ea"/>
              </a:rPr>
              <a:t>個別支援の基本と相談支援の展開（概論）</a:t>
            </a:r>
            <a:endParaRPr kumimoji="1" lang="ja-JP" altLang="en-US" sz="2800" dirty="0">
              <a:latin typeface="+mj-ea"/>
            </a:endParaRPr>
          </a:p>
        </p:txBody>
      </p:sp>
      <p:sp>
        <p:nvSpPr>
          <p:cNvPr id="5" name="サブタイトル 2"/>
          <p:cNvSpPr>
            <a:spLocks noGrp="1"/>
          </p:cNvSpPr>
          <p:nvPr/>
        </p:nvSpPr>
        <p:spPr>
          <a:xfrm>
            <a:off x="1011796" y="5085184"/>
            <a:ext cx="7272808" cy="661182"/>
          </a:xfrm>
          <a:prstGeom prst="rect">
            <a:avLst/>
          </a:prstGeom>
        </p:spPr>
        <p:txBody>
          <a:bodyPr vert="horz" anchor="ctr">
            <a:noAutofit/>
          </a:bodyPr>
          <a:lstStyle>
            <a:lvl1pPr marL="0" indent="0" algn="r" rtl="0" eaLnBrk="1" latinLnBrk="0" hangingPunct="1">
              <a:spcBef>
                <a:spcPts val="600"/>
              </a:spcBef>
              <a:buClr>
                <a:schemeClr val="accent1"/>
              </a:buClr>
              <a:buSzPct val="76000"/>
              <a:buFont typeface="Wingdings 3"/>
              <a:buNone/>
              <a:defRPr kumimoji="1"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1" sz="2300" kern="1200">
                <a:solidFill>
                  <a:schemeClr val="tx2"/>
                </a:solidFill>
                <a:latin typeface="+mn-lt"/>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1" sz="2000" kern="1200">
                <a:solidFill>
                  <a:schemeClr val="tx1"/>
                </a:solidFill>
                <a:latin typeface="+mn-lt"/>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1" sz="1800" kern="1200">
                <a:solidFill>
                  <a:schemeClr val="tx1"/>
                </a:solidFill>
                <a:latin typeface="+mn-lt"/>
                <a:ea typeface="+mn-ea"/>
                <a:cs typeface="+mn-cs"/>
              </a:defRPr>
            </a:lvl4pPr>
            <a:lvl5pPr marL="1828800" indent="0" algn="ctr" rtl="0" eaLnBrk="1" latinLnBrk="0" hangingPunct="1">
              <a:spcBef>
                <a:spcPts val="300"/>
              </a:spcBef>
              <a:buClr>
                <a:schemeClr val="accent2"/>
              </a:buClr>
              <a:buSzPct val="70000"/>
              <a:buFont typeface="Wingdings"/>
              <a:buNone/>
              <a:defRPr kumimoji="1" sz="1600" kern="1200">
                <a:solidFill>
                  <a:schemeClr val="tx1"/>
                </a:solidFill>
                <a:latin typeface="+mn-lt"/>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1"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1"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1"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1" lang="en-US" sz="1200" kern="1200" smtClean="0">
                <a:solidFill>
                  <a:schemeClr val="tx1"/>
                </a:solidFill>
                <a:latin typeface="+mn-lt"/>
                <a:ea typeface="+mn-ea"/>
                <a:cs typeface="+mn-cs"/>
              </a:defRPr>
            </a:lvl9pPr>
          </a:lstStyle>
          <a:p>
            <a:r>
              <a:rPr lang="ja-JP" altLang="en-US" sz="1100" i="1" dirty="0" smtClean="0">
                <a:solidFill>
                  <a:schemeClr val="tx1"/>
                </a:solidFill>
                <a:latin typeface="+mj-ea"/>
              </a:rPr>
              <a:t>令和元年度</a:t>
            </a:r>
            <a:r>
              <a:rPr lang="ja-JP" altLang="en-US" sz="1100" dirty="0" smtClean="0">
                <a:solidFill>
                  <a:schemeClr val="tx1"/>
                </a:solidFill>
              </a:rPr>
              <a:t>社会福祉推進事業「</a:t>
            </a:r>
            <a:r>
              <a:rPr kumimoji="1" lang="ja-JP" altLang="en-US" sz="1100" dirty="0" smtClean="0">
                <a:solidFill>
                  <a:schemeClr val="tx1"/>
                </a:solidFill>
              </a:rPr>
              <a:t>生活困窮者自立支援制度における県域研修の普及・促進に</a:t>
            </a:r>
            <a:r>
              <a:rPr lang="ja-JP" altLang="en-US" sz="1100" dirty="0">
                <a:solidFill>
                  <a:schemeClr val="tx1"/>
                </a:solidFill>
              </a:rPr>
              <a:t>向</a:t>
            </a:r>
            <a:r>
              <a:rPr lang="ja-JP" altLang="en-US" sz="1100" dirty="0" smtClean="0">
                <a:solidFill>
                  <a:schemeClr val="tx1"/>
                </a:solidFill>
              </a:rPr>
              <a:t>けた</a:t>
            </a:r>
            <a:r>
              <a:rPr kumimoji="1" lang="ja-JP" altLang="en-US" sz="1100" dirty="0" smtClean="0">
                <a:solidFill>
                  <a:schemeClr val="tx1"/>
                </a:solidFill>
              </a:rPr>
              <a:t>調査研究事業」</a:t>
            </a:r>
            <a:endParaRPr lang="en-US" altLang="ja-JP" sz="1100" dirty="0">
              <a:solidFill>
                <a:schemeClr val="tx1"/>
              </a:solidFill>
            </a:endParaRPr>
          </a:p>
          <a:p>
            <a:pPr algn="ctr"/>
            <a:r>
              <a:rPr lang="ja-JP" altLang="en-US" sz="1100" dirty="0" smtClean="0">
                <a:solidFill>
                  <a:schemeClr val="tx1"/>
                </a:solidFill>
              </a:rPr>
              <a:t>　　　　　　　　　　　　　　　　　　　　　　　　　　　　　　　　　　　　　　みずほ情報総研株式会社</a:t>
            </a:r>
            <a:endParaRPr kumimoji="1" lang="ja-JP" altLang="en-US" sz="11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10</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fontScale="90000"/>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．個別的・継続的な相談支援</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（２）本人の力を引き出す支援</a:t>
            </a:r>
            <a:r>
              <a:rPr lang="ja-JP" altLang="en-US" sz="2100" dirty="0" smtClean="0">
                <a:solidFill>
                  <a:schemeClr val="tx1"/>
                </a:solidFill>
                <a:latin typeface="メイリオ" pitchFamily="50" charset="-128"/>
                <a:ea typeface="メイリオ" pitchFamily="50" charset="-128"/>
                <a:cs typeface="メイリオ" pitchFamily="50" charset="-128"/>
              </a:rPr>
              <a:t>～本人の気づきを促す取り組み－１</a:t>
            </a:r>
            <a:endParaRPr kumimoji="1" lang="ja-JP" altLang="en-US" sz="2100" dirty="0">
              <a:solidFill>
                <a:schemeClr val="tx1"/>
              </a:solidFill>
              <a:latin typeface="メイリオ" pitchFamily="50" charset="-128"/>
              <a:ea typeface="メイリオ" pitchFamily="50" charset="-128"/>
              <a:cs typeface="メイリオ" pitchFamily="50" charset="-128"/>
            </a:endParaRPr>
          </a:p>
        </p:txBody>
      </p:sp>
      <p:sp>
        <p:nvSpPr>
          <p:cNvPr id="11" name="テキスト ボックス 10"/>
          <p:cNvSpPr txBox="1"/>
          <p:nvPr/>
        </p:nvSpPr>
        <p:spPr>
          <a:xfrm>
            <a:off x="7884368" y="1844824"/>
            <a:ext cx="482824" cy="230832"/>
          </a:xfrm>
          <a:prstGeom prst="rect">
            <a:avLst/>
          </a:prstGeom>
          <a:noFill/>
        </p:spPr>
        <p:txBody>
          <a:bodyPr wrap="none" rtlCol="0">
            <a:spAutoFit/>
          </a:bodyPr>
          <a:lstStyle/>
          <a:p>
            <a:r>
              <a:rPr kumimoji="1" lang="ja-JP" altLang="en-US" sz="900" dirty="0" smtClean="0">
                <a:latin typeface="メイリオ" pitchFamily="50" charset="-128"/>
                <a:ea typeface="メイリオ" pitchFamily="50" charset="-128"/>
                <a:cs typeface="メイリオ" pitchFamily="50" charset="-128"/>
              </a:rPr>
              <a:t>（</a:t>
            </a:r>
            <a:r>
              <a:rPr kumimoji="1" lang="en-US" altLang="ja-JP" sz="900" dirty="0" smtClean="0">
                <a:latin typeface="メイリオ" pitchFamily="50" charset="-128"/>
                <a:ea typeface="メイリオ" pitchFamily="50" charset="-128"/>
                <a:cs typeface="メイリオ" pitchFamily="50" charset="-128"/>
              </a:rPr>
              <a:t>a</a:t>
            </a:r>
            <a:r>
              <a:rPr kumimoji="1" lang="ja-JP" altLang="en-US" sz="900" dirty="0" smtClean="0">
                <a:latin typeface="メイリオ" pitchFamily="50" charset="-128"/>
                <a:ea typeface="メイリオ" pitchFamily="50" charset="-128"/>
                <a:cs typeface="メイリオ" pitchFamily="50" charset="-128"/>
              </a:rPr>
              <a:t>）</a:t>
            </a:r>
            <a:endParaRPr kumimoji="1" lang="ja-JP" altLang="en-US" sz="900" dirty="0">
              <a:latin typeface="メイリオ" pitchFamily="50" charset="-128"/>
              <a:ea typeface="メイリオ" pitchFamily="50" charset="-128"/>
              <a:cs typeface="メイリオ" pitchFamily="50" charset="-128"/>
            </a:endParaRPr>
          </a:p>
        </p:txBody>
      </p:sp>
      <p:sp>
        <p:nvSpPr>
          <p:cNvPr id="14" name="角丸四角形 13"/>
          <p:cNvSpPr/>
          <p:nvPr/>
        </p:nvSpPr>
        <p:spPr>
          <a:xfrm>
            <a:off x="539552" y="1340768"/>
            <a:ext cx="8136904" cy="864096"/>
          </a:xfrm>
          <a:prstGeom prst="roundRect">
            <a:avLst/>
          </a:prstGeom>
          <a:solidFill>
            <a:srgbClr val="E9F6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r>
              <a:rPr lang="ja-JP" altLang="en-US" dirty="0" smtClean="0">
                <a:solidFill>
                  <a:schemeClr val="tx1"/>
                </a:solidFill>
                <a:latin typeface="メイリオ" pitchFamily="50" charset="-128"/>
                <a:ea typeface="メイリオ" pitchFamily="50" charset="-128"/>
                <a:cs typeface="メイリオ" pitchFamily="50" charset="-128"/>
              </a:rPr>
              <a:t>本人の気づきを促す取り組みは、当事者である本人自身を取り組みの主体に位置付けるという視点において出発点ともいえる基本的なこと。</a:t>
            </a:r>
            <a:endParaRPr lang="en-US" altLang="ja-JP" dirty="0" smtClean="0">
              <a:solidFill>
                <a:schemeClr val="tx1"/>
              </a:solidFill>
              <a:latin typeface="メイリオ" pitchFamily="50" charset="-128"/>
              <a:ea typeface="メイリオ" pitchFamily="50" charset="-128"/>
              <a:cs typeface="メイリオ" pitchFamily="50" charset="-128"/>
            </a:endParaRPr>
          </a:p>
        </p:txBody>
      </p:sp>
      <p:sp>
        <p:nvSpPr>
          <p:cNvPr id="13" name="正方形/長方形 12"/>
          <p:cNvSpPr/>
          <p:nvPr/>
        </p:nvSpPr>
        <p:spPr>
          <a:xfrm>
            <a:off x="539552" y="2939460"/>
            <a:ext cx="8280920" cy="2662267"/>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本人が「自分自身」に目を向ける作業は、問題解決に向けて本人が自分を取り巻く現実を直視するためにも極めて重要。</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その際、自分の心身のつらさや自分のおかれた状況に付随する否定的感情を意識化することが求められる。</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pPr>
            <a:r>
              <a:rPr lang="ja-JP" altLang="en-US" sz="2200" dirty="0" smtClean="0">
                <a:solidFill>
                  <a:srgbClr val="FF0000"/>
                </a:solidFill>
                <a:latin typeface="メイリオ" pitchFamily="50" charset="-128"/>
                <a:ea typeface="メイリオ" pitchFamily="50" charset="-128"/>
                <a:cs typeface="メイリオ" pitchFamily="50" charset="-128"/>
              </a:rPr>
              <a:t>⇒</a:t>
            </a:r>
            <a:r>
              <a:rPr lang="ja-JP" altLang="en-US" sz="2200" dirty="0" smtClean="0">
                <a:latin typeface="メイリオ" pitchFamily="50" charset="-128"/>
                <a:ea typeface="メイリオ" pitchFamily="50" charset="-128"/>
                <a:cs typeface="メイリオ" pitchFamily="50" charset="-128"/>
              </a:rPr>
              <a:t>困難状況にある自分の感情を受け止める作業は、</a:t>
            </a:r>
            <a:r>
              <a:rPr lang="ja-JP" altLang="en-US" sz="2200" u="sng" dirty="0" smtClean="0">
                <a:solidFill>
                  <a:srgbClr val="FF0000"/>
                </a:solidFill>
                <a:latin typeface="メイリオ" pitchFamily="50" charset="-128"/>
                <a:ea typeface="メイリオ" pitchFamily="50" charset="-128"/>
                <a:cs typeface="メイリオ" pitchFamily="50" charset="-128"/>
              </a:rPr>
              <a:t>本人が主体となった問題解決へのステップ</a:t>
            </a:r>
            <a:r>
              <a:rPr lang="ja-JP" altLang="en-US" sz="2200" dirty="0" smtClean="0">
                <a:latin typeface="メイリオ" pitchFamily="50" charset="-128"/>
                <a:ea typeface="メイリオ" pitchFamily="50" charset="-128"/>
                <a:cs typeface="メイリオ" pitchFamily="50" charset="-128"/>
              </a:rPr>
              <a:t>となる。</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endParaRPr lang="ja-JP" altLang="en-US" sz="2000" dirty="0" smtClean="0">
              <a:latin typeface="メイリオ" pitchFamily="50" charset="-128"/>
              <a:ea typeface="メイリオ" pitchFamily="50" charset="-128"/>
              <a:cs typeface="メイリオ" pitchFamily="50" charset="-128"/>
            </a:endParaRPr>
          </a:p>
        </p:txBody>
      </p:sp>
      <p:sp>
        <p:nvSpPr>
          <p:cNvPr id="16" name="角丸四角形 15"/>
          <p:cNvSpPr/>
          <p:nvPr/>
        </p:nvSpPr>
        <p:spPr>
          <a:xfrm>
            <a:off x="467544" y="2435404"/>
            <a:ext cx="4896544"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１</a:t>
            </a:r>
            <a:r>
              <a:rPr kumimoji="1" lang="ja-JP" altLang="en-US" sz="2000" b="1" dirty="0" smtClean="0">
                <a:solidFill>
                  <a:schemeClr val="bg1"/>
                </a:solidFill>
                <a:latin typeface="メイリオ" pitchFamily="50" charset="-128"/>
                <a:ea typeface="メイリオ" pitchFamily="50" charset="-128"/>
                <a:cs typeface="メイリオ" pitchFamily="50" charset="-128"/>
              </a:rPr>
              <a:t>．自分自身の感情に気づく</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19" name="テキスト ボックス 18"/>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2</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2(1),p.152.</a:t>
            </a:r>
            <a:r>
              <a:rPr lang="ja-JP" altLang="en-US" sz="800" dirty="0" smtClean="0">
                <a:latin typeface="メイリオ" pitchFamily="50" charset="-128"/>
                <a:ea typeface="メイリオ" pitchFamily="50" charset="-128"/>
                <a:cs typeface="メイリオ" pitchFamily="50" charset="-128"/>
              </a:rPr>
              <a:t>より</a:t>
            </a:r>
            <a:endParaRPr lang="ja-JP" altLang="en-US" sz="800" dirty="0">
              <a:latin typeface="メイリオ" pitchFamily="50" charset="-128"/>
              <a:ea typeface="メイリオ" pitchFamily="50" charset="-128"/>
              <a:cs typeface="メイリオ" pitchFamily="50" charset="-128"/>
            </a:endParaRPr>
          </a:p>
        </p:txBody>
      </p:sp>
      <p:sp>
        <p:nvSpPr>
          <p:cNvPr id="12"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539552" y="1844824"/>
            <a:ext cx="8208912" cy="3677930"/>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生活困窮者の状況は、当事者のみならず、その社会関係上にも何らかの形で具体的に現れるため、本人と本人を取り巻く環境に働きかけ、その社会関係を調整する必要がある。</a:t>
            </a:r>
            <a:endParaRPr lang="en-US" altLang="ja-JP" sz="22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自分と周囲との関係の相互作用について意識化することは、自分が周囲から影響を受けているのと同時に、相手に影響を与えている存在であると気づくことも意味する。</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pPr>
            <a:r>
              <a:rPr lang="ja-JP" altLang="en-US" sz="2200" dirty="0" smtClean="0">
                <a:solidFill>
                  <a:srgbClr val="FF0000"/>
                </a:solidFill>
                <a:latin typeface="メイリオ" pitchFamily="50" charset="-128"/>
                <a:ea typeface="メイリオ" pitchFamily="50" charset="-128"/>
                <a:cs typeface="メイリオ" pitchFamily="50" charset="-128"/>
              </a:rPr>
              <a:t>⇒</a:t>
            </a:r>
            <a:r>
              <a:rPr lang="ja-JP" altLang="en-US" sz="2200" u="sng" dirty="0" smtClean="0">
                <a:solidFill>
                  <a:srgbClr val="FF0000"/>
                </a:solidFill>
                <a:latin typeface="メイリオ" pitchFamily="50" charset="-128"/>
                <a:ea typeface="メイリオ" pitchFamily="50" charset="-128"/>
                <a:cs typeface="メイリオ" pitchFamily="50" charset="-128"/>
              </a:rPr>
              <a:t>身近な社会関係が時間的な経過にともなってどのように変化してきたのかについて客観的にとらえる</a:t>
            </a:r>
            <a:r>
              <a:rPr lang="ja-JP" altLang="en-US" sz="2200" dirty="0" smtClean="0">
                <a:latin typeface="メイリオ" pitchFamily="50" charset="-128"/>
                <a:ea typeface="メイリオ" pitchFamily="50" charset="-128"/>
                <a:cs typeface="メイリオ" pitchFamily="50" charset="-128"/>
              </a:rPr>
              <a:t>ことは、今後の方向性を検討するうえで重要な視点となる。</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endParaRPr lang="ja-JP" altLang="en-US" sz="2000" dirty="0" smtClean="0">
              <a:latin typeface="メイリオ" pitchFamily="50" charset="-128"/>
              <a:ea typeface="メイリオ" pitchFamily="50" charset="-128"/>
              <a:cs typeface="メイリオ" pitchFamily="50" charset="-128"/>
            </a:endParaRPr>
          </a:p>
        </p:txBody>
      </p:sp>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11</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fontScale="90000"/>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．個別的・継続的な相談支援</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（２）本人の力を引き出す支援</a:t>
            </a:r>
            <a:r>
              <a:rPr lang="ja-JP" altLang="en-US" sz="2100" dirty="0" smtClean="0">
                <a:solidFill>
                  <a:schemeClr val="tx1"/>
                </a:solidFill>
                <a:latin typeface="メイリオ" pitchFamily="50" charset="-128"/>
                <a:ea typeface="メイリオ" pitchFamily="50" charset="-128"/>
                <a:cs typeface="メイリオ" pitchFamily="50" charset="-128"/>
              </a:rPr>
              <a:t>～本人の気づきを促す取り組み－２</a:t>
            </a:r>
            <a:endParaRPr kumimoji="1" lang="ja-JP" altLang="en-US" sz="2100" dirty="0">
              <a:solidFill>
                <a:schemeClr val="tx1"/>
              </a:solidFill>
              <a:latin typeface="メイリオ" pitchFamily="50" charset="-128"/>
              <a:ea typeface="メイリオ" pitchFamily="50" charset="-128"/>
              <a:cs typeface="メイリオ" pitchFamily="50" charset="-128"/>
            </a:endParaRPr>
          </a:p>
        </p:txBody>
      </p:sp>
      <p:sp>
        <p:nvSpPr>
          <p:cNvPr id="16" name="角丸四角形 15"/>
          <p:cNvSpPr/>
          <p:nvPr/>
        </p:nvSpPr>
        <p:spPr>
          <a:xfrm>
            <a:off x="467544" y="1340768"/>
            <a:ext cx="5040560"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２</a:t>
            </a:r>
            <a:r>
              <a:rPr kumimoji="1" lang="ja-JP" altLang="en-US" sz="2000" b="1" dirty="0" smtClean="0">
                <a:solidFill>
                  <a:schemeClr val="bg1"/>
                </a:solidFill>
                <a:latin typeface="メイリオ" pitchFamily="50" charset="-128"/>
                <a:ea typeface="メイリオ" pitchFamily="50" charset="-128"/>
                <a:cs typeface="メイリオ" pitchFamily="50" charset="-128"/>
              </a:rPr>
              <a:t>．自分の社会関係に気づく</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12" name="テキスト ボックス 11"/>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2</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2(1),p.153.</a:t>
            </a:r>
            <a:r>
              <a:rPr lang="ja-JP" altLang="en-US" sz="800" dirty="0" smtClean="0">
                <a:latin typeface="メイリオ" pitchFamily="50" charset="-128"/>
                <a:ea typeface="メイリオ" pitchFamily="50" charset="-128"/>
                <a:cs typeface="メイリオ" pitchFamily="50" charset="-128"/>
              </a:rPr>
              <a:t>より</a:t>
            </a:r>
            <a:endParaRPr lang="ja-JP" altLang="en-US" sz="800" dirty="0">
              <a:latin typeface="メイリオ" pitchFamily="50" charset="-128"/>
              <a:ea typeface="メイリオ" pitchFamily="50" charset="-128"/>
              <a:cs typeface="メイリオ" pitchFamily="50" charset="-128"/>
            </a:endParaRPr>
          </a:p>
        </p:txBody>
      </p:sp>
      <p:sp>
        <p:nvSpPr>
          <p:cNvPr id="14"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539552" y="1844825"/>
            <a:ext cx="8136904" cy="1908215"/>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なぜ困難状況に陥っているのか、なぜ苦痛が伴うのか、なぜそこから抜け出せないのかなどについて、本人と支援員とが明確にしていく取り組みも求められる。</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pPr>
            <a:r>
              <a:rPr lang="ja-JP" altLang="en-US" sz="2200" dirty="0" smtClean="0">
                <a:solidFill>
                  <a:srgbClr val="FF0000"/>
                </a:solidFill>
                <a:latin typeface="メイリオ" pitchFamily="50" charset="-128"/>
                <a:ea typeface="メイリオ" pitchFamily="50" charset="-128"/>
                <a:cs typeface="メイリオ" pitchFamily="50" charset="-128"/>
              </a:rPr>
              <a:t>⇒</a:t>
            </a:r>
            <a:endParaRPr lang="en-US" altLang="ja-JP" sz="2200" dirty="0" smtClean="0">
              <a:solidFill>
                <a:srgbClr val="FF0000"/>
              </a:solidFill>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endParaRPr lang="ja-JP" altLang="en-US" sz="2000" dirty="0" smtClean="0">
              <a:latin typeface="メイリオ" pitchFamily="50" charset="-128"/>
              <a:ea typeface="メイリオ" pitchFamily="50" charset="-128"/>
              <a:cs typeface="メイリオ" pitchFamily="50" charset="-128"/>
            </a:endParaRPr>
          </a:p>
        </p:txBody>
      </p:sp>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12</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fontScale="90000"/>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．個別的・継続的な相談支援</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（２）本人の力を引き出す支援</a:t>
            </a:r>
            <a:r>
              <a:rPr lang="ja-JP" altLang="en-US" sz="2100" dirty="0" smtClean="0">
                <a:solidFill>
                  <a:schemeClr val="tx1"/>
                </a:solidFill>
                <a:latin typeface="メイリオ" pitchFamily="50" charset="-128"/>
                <a:ea typeface="メイリオ" pitchFamily="50" charset="-128"/>
                <a:cs typeface="メイリオ" pitchFamily="50" charset="-128"/>
              </a:rPr>
              <a:t>～本人の気づきを促す取り組み－３</a:t>
            </a:r>
            <a:endParaRPr kumimoji="1" lang="ja-JP" altLang="en-US" sz="2100" dirty="0">
              <a:solidFill>
                <a:schemeClr val="tx1"/>
              </a:solidFill>
              <a:latin typeface="メイリオ" pitchFamily="50" charset="-128"/>
              <a:ea typeface="メイリオ" pitchFamily="50" charset="-128"/>
              <a:cs typeface="メイリオ" pitchFamily="50" charset="-128"/>
            </a:endParaRPr>
          </a:p>
        </p:txBody>
      </p:sp>
      <p:sp>
        <p:nvSpPr>
          <p:cNvPr id="16" name="角丸四角形 15"/>
          <p:cNvSpPr/>
          <p:nvPr/>
        </p:nvSpPr>
        <p:spPr>
          <a:xfrm>
            <a:off x="467544" y="1340768"/>
            <a:ext cx="5040560"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３</a:t>
            </a:r>
            <a:r>
              <a:rPr kumimoji="1" lang="ja-JP" altLang="en-US" sz="2000" b="1" dirty="0" smtClean="0">
                <a:solidFill>
                  <a:schemeClr val="bg1"/>
                </a:solidFill>
                <a:latin typeface="メイリオ" pitchFamily="50" charset="-128"/>
                <a:ea typeface="メイリオ" pitchFamily="50" charset="-128"/>
                <a:cs typeface="メイリオ" pitchFamily="50" charset="-128"/>
              </a:rPr>
              <a:t>．問題発生のメカニズムに気づく</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15" name="テキスト ボックス 14"/>
          <p:cNvSpPr txBox="1"/>
          <p:nvPr/>
        </p:nvSpPr>
        <p:spPr>
          <a:xfrm>
            <a:off x="971600" y="2924944"/>
            <a:ext cx="7704856" cy="2015936"/>
          </a:xfrm>
          <a:prstGeom prst="rect">
            <a:avLst/>
          </a:prstGeom>
          <a:noFill/>
        </p:spPr>
        <p:txBody>
          <a:bodyPr wrap="square" rtlCol="0">
            <a:spAutoFit/>
          </a:bodyPr>
          <a:lstStyle/>
          <a:p>
            <a:pPr>
              <a:spcBef>
                <a:spcPts val="600"/>
              </a:spcBef>
              <a:buClr>
                <a:schemeClr val="accent1"/>
              </a:buClr>
              <a:buSzPct val="76000"/>
            </a:pPr>
            <a:r>
              <a:rPr lang="ja-JP" altLang="en-US" sz="2200" dirty="0" smtClean="0">
                <a:latin typeface="メイリオ" pitchFamily="50" charset="-128"/>
                <a:ea typeface="メイリオ" pitchFamily="50" charset="-128"/>
                <a:cs typeface="メイリオ" pitchFamily="50" charset="-128"/>
              </a:rPr>
              <a:t>一つの事例には</a:t>
            </a:r>
            <a:r>
              <a:rPr lang="ja-JP" altLang="en-US" sz="2200" u="sng" dirty="0" smtClean="0">
                <a:solidFill>
                  <a:srgbClr val="FF0000"/>
                </a:solidFill>
                <a:latin typeface="メイリオ" pitchFamily="50" charset="-128"/>
                <a:ea typeface="メイリオ" pitchFamily="50" charset="-128"/>
                <a:cs typeface="メイリオ" pitchFamily="50" charset="-128"/>
              </a:rPr>
              <a:t>複数の要素が関係している</a:t>
            </a:r>
            <a:r>
              <a:rPr lang="ja-JP" altLang="en-US" sz="2200" dirty="0" smtClean="0">
                <a:latin typeface="メイリオ" pitchFamily="50" charset="-128"/>
                <a:ea typeface="メイリオ" pitchFamily="50" charset="-128"/>
                <a:cs typeface="メイリオ" pitchFamily="50" charset="-128"/>
              </a:rPr>
              <a:t>こと、課題は</a:t>
            </a:r>
            <a:r>
              <a:rPr lang="ja-JP" altLang="en-US" sz="2200" u="sng" dirty="0" smtClean="0">
                <a:solidFill>
                  <a:srgbClr val="FF0000"/>
                </a:solidFill>
                <a:latin typeface="メイリオ" pitchFamily="50" charset="-128"/>
                <a:ea typeface="メイリオ" pitchFamily="50" charset="-128"/>
                <a:cs typeface="メイリオ" pitchFamily="50" charset="-128"/>
              </a:rPr>
              <a:t>相互に関連するシステム全体の結果として生じている</a:t>
            </a:r>
            <a:r>
              <a:rPr lang="ja-JP" altLang="en-US" sz="2200" dirty="0" smtClean="0">
                <a:latin typeface="メイリオ" pitchFamily="50" charset="-128"/>
                <a:ea typeface="メイリオ" pitchFamily="50" charset="-128"/>
                <a:cs typeface="メイリオ" pitchFamily="50" charset="-128"/>
              </a:rPr>
              <a:t>ことを理解する（支援過程全体に関与する気づき）。</a:t>
            </a:r>
            <a:endParaRPr lang="en-US" altLang="ja-JP" sz="2200" dirty="0" smtClean="0">
              <a:latin typeface="メイリオ" pitchFamily="50" charset="-128"/>
              <a:ea typeface="メイリオ" pitchFamily="50" charset="-128"/>
              <a:cs typeface="メイリオ" pitchFamily="50" charset="-128"/>
            </a:endParaRPr>
          </a:p>
          <a:p>
            <a:pPr marL="812800" lvl="1" indent="-355600">
              <a:spcBef>
                <a:spcPts val="600"/>
              </a:spcBef>
              <a:buClr>
                <a:schemeClr val="accent2"/>
              </a:buClr>
              <a:buSzPct val="76000"/>
              <a:buFont typeface="Wingdings" pitchFamily="2" charset="2"/>
              <a:buChar char="p"/>
            </a:pPr>
            <a:r>
              <a:rPr lang="ja-JP" altLang="en-US" dirty="0" smtClean="0">
                <a:latin typeface="メイリオ" pitchFamily="50" charset="-128"/>
                <a:ea typeface="メイリオ" pitchFamily="50" charset="-128"/>
                <a:cs typeface="メイリオ" pitchFamily="50" charset="-128"/>
              </a:rPr>
              <a:t>システムとして理解し、課題が複合化している場合には取り組む優先順位をつけることや、解決すべき問題を焦点化することができるようにする。</a:t>
            </a:r>
            <a:endParaRPr kumimoji="1" lang="ja-JP" altLang="en-US" dirty="0"/>
          </a:p>
        </p:txBody>
      </p:sp>
      <p:sp>
        <p:nvSpPr>
          <p:cNvPr id="12" name="テキスト ボックス 11"/>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2</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2(1),p.153.</a:t>
            </a:r>
            <a:r>
              <a:rPr lang="ja-JP" altLang="en-US" sz="800" dirty="0" smtClean="0">
                <a:latin typeface="メイリオ" pitchFamily="50" charset="-128"/>
                <a:ea typeface="メイリオ" pitchFamily="50" charset="-128"/>
                <a:cs typeface="メイリオ" pitchFamily="50" charset="-128"/>
              </a:rPr>
              <a:t>より</a:t>
            </a:r>
            <a:endParaRPr lang="ja-JP" altLang="en-US" sz="800" dirty="0">
              <a:latin typeface="メイリオ" pitchFamily="50" charset="-128"/>
              <a:ea typeface="メイリオ" pitchFamily="50" charset="-128"/>
              <a:cs typeface="メイリオ" pitchFamily="50" charset="-128"/>
            </a:endParaRPr>
          </a:p>
        </p:txBody>
      </p:sp>
      <p:sp>
        <p:nvSpPr>
          <p:cNvPr id="14"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endParaRPr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13</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fontScale="90000"/>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．個別的・継続的な相談支援</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（２）本人の力を引き出す支援</a:t>
            </a:r>
            <a:r>
              <a:rPr lang="ja-JP" altLang="en-US" sz="2100" dirty="0" smtClean="0">
                <a:solidFill>
                  <a:schemeClr val="tx1"/>
                </a:solidFill>
                <a:latin typeface="メイリオ" pitchFamily="50" charset="-128"/>
                <a:ea typeface="メイリオ" pitchFamily="50" charset="-128"/>
                <a:cs typeface="メイリオ" pitchFamily="50" charset="-128"/>
              </a:rPr>
              <a:t>～本人の気づきを促す取り組み－４</a:t>
            </a:r>
            <a:endParaRPr kumimoji="1" lang="ja-JP" altLang="en-US" sz="2100" dirty="0">
              <a:solidFill>
                <a:schemeClr val="tx1"/>
              </a:solidFill>
              <a:latin typeface="メイリオ" pitchFamily="50" charset="-128"/>
              <a:ea typeface="メイリオ" pitchFamily="50" charset="-128"/>
              <a:cs typeface="メイリオ" pitchFamily="50" charset="-128"/>
            </a:endParaRPr>
          </a:p>
        </p:txBody>
      </p:sp>
      <p:sp>
        <p:nvSpPr>
          <p:cNvPr id="13" name="正方形/長方形 12"/>
          <p:cNvSpPr/>
          <p:nvPr/>
        </p:nvSpPr>
        <p:spPr>
          <a:xfrm>
            <a:off x="539552" y="1844824"/>
            <a:ext cx="8208912" cy="3877985"/>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生活困窮と向き合うのは本人でしかないため、課題解決にあたっては、本人が自分自身や自分の環境にある長所、強み、できることに気づくことが重要。</a:t>
            </a:r>
            <a:endParaRPr lang="en-US" altLang="ja-JP" sz="22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pPr>
            <a:r>
              <a:rPr lang="ja-JP" altLang="en-US" sz="1600" dirty="0" smtClean="0">
                <a:latin typeface="メイリオ" pitchFamily="50" charset="-128"/>
                <a:ea typeface="メイリオ" pitchFamily="50" charset="-128"/>
                <a:cs typeface="メイリオ" pitchFamily="50" charset="-128"/>
              </a:rPr>
              <a:t>これまで生きてきた（課題を克服してきた）事実があること</a:t>
            </a:r>
            <a:endParaRPr lang="en-US" altLang="ja-JP" sz="16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pPr>
            <a:r>
              <a:rPr lang="ja-JP" altLang="en-US" sz="1600" dirty="0" smtClean="0">
                <a:latin typeface="メイリオ" pitchFamily="50" charset="-128"/>
                <a:ea typeface="メイリオ" pitchFamily="50" charset="-128"/>
                <a:cs typeface="メイリオ" pitchFamily="50" charset="-128"/>
              </a:rPr>
              <a:t>まだまだできることがあること</a:t>
            </a:r>
            <a:endParaRPr lang="en-US" altLang="ja-JP" sz="16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pPr>
            <a:r>
              <a:rPr lang="ja-JP" altLang="en-US" sz="1600" dirty="0" smtClean="0">
                <a:latin typeface="メイリオ" pitchFamily="50" charset="-128"/>
                <a:ea typeface="メイリオ" pitchFamily="50" charset="-128"/>
                <a:cs typeface="メイリオ" pitchFamily="50" charset="-128"/>
              </a:rPr>
              <a:t>人とは異なる個性や強みがあること</a:t>
            </a:r>
            <a:endParaRPr lang="en-US" altLang="ja-JP" sz="16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pPr>
            <a:r>
              <a:rPr lang="ja-JP" altLang="en-US" sz="1600" dirty="0" smtClean="0">
                <a:latin typeface="メイリオ" pitchFamily="50" charset="-128"/>
                <a:ea typeface="メイリオ" pitchFamily="50" charset="-128"/>
                <a:cs typeface="メイリオ" pitchFamily="50" charset="-128"/>
              </a:rPr>
              <a:t>自分には使える社会資源があること　</a:t>
            </a:r>
            <a:r>
              <a:rPr lang="en-US" altLang="ja-JP" sz="1600" dirty="0" smtClean="0">
                <a:latin typeface="メイリオ" pitchFamily="50" charset="-128"/>
                <a:ea typeface="メイリオ" pitchFamily="50" charset="-128"/>
                <a:cs typeface="メイリオ" pitchFamily="50" charset="-128"/>
              </a:rPr>
              <a:t>etc.</a:t>
            </a:r>
          </a:p>
          <a:p>
            <a:pPr marL="274320" indent="-274320">
              <a:spcBef>
                <a:spcPts val="600"/>
              </a:spcBef>
              <a:buClr>
                <a:schemeClr val="accent2"/>
              </a:buClr>
              <a:buSzPct val="76000"/>
            </a:pPr>
            <a:r>
              <a:rPr lang="ja-JP" altLang="en-US" sz="2200" dirty="0" smtClean="0">
                <a:solidFill>
                  <a:srgbClr val="FF0000"/>
                </a:solidFill>
                <a:latin typeface="メイリオ" pitchFamily="50" charset="-128"/>
                <a:ea typeface="メイリオ" pitchFamily="50" charset="-128"/>
                <a:cs typeface="メイリオ" pitchFamily="50" charset="-128"/>
              </a:rPr>
              <a:t>⇒</a:t>
            </a:r>
            <a:r>
              <a:rPr lang="ja-JP" altLang="en-US" sz="2200" dirty="0" smtClean="0">
                <a:latin typeface="メイリオ" pitchFamily="50" charset="-128"/>
                <a:ea typeface="メイリオ" pitchFamily="50" charset="-128"/>
                <a:cs typeface="メイリオ" pitchFamily="50" charset="-128"/>
              </a:rPr>
              <a:t>本人が自分のストレングスに気づくプロセスを支えることを通じて、</a:t>
            </a:r>
            <a:r>
              <a:rPr lang="ja-JP" altLang="en-US" sz="2200" u="sng" dirty="0" smtClean="0">
                <a:solidFill>
                  <a:srgbClr val="FF0000"/>
                </a:solidFill>
                <a:latin typeface="メイリオ" pitchFamily="50" charset="-128"/>
                <a:ea typeface="メイリオ" pitchFamily="50" charset="-128"/>
                <a:cs typeface="メイリオ" pitchFamily="50" charset="-128"/>
              </a:rPr>
              <a:t>自分がそこに主体的にかかわるべきであること、今の状況を変える可能性があることへの気づき</a:t>
            </a:r>
            <a:r>
              <a:rPr lang="ja-JP" altLang="en-US" sz="2200" dirty="0" smtClean="0">
                <a:latin typeface="メイリオ" pitchFamily="50" charset="-128"/>
                <a:ea typeface="メイリオ" pitchFamily="50" charset="-128"/>
                <a:cs typeface="メイリオ" pitchFamily="50" charset="-128"/>
              </a:rPr>
              <a:t>につなげる。</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endParaRPr lang="ja-JP" altLang="en-US" sz="2000" dirty="0" smtClean="0">
              <a:latin typeface="メイリオ" pitchFamily="50" charset="-128"/>
              <a:ea typeface="メイリオ" pitchFamily="50" charset="-128"/>
              <a:cs typeface="メイリオ" pitchFamily="50" charset="-128"/>
            </a:endParaRPr>
          </a:p>
        </p:txBody>
      </p:sp>
      <p:sp>
        <p:nvSpPr>
          <p:cNvPr id="16" name="角丸四角形 15"/>
          <p:cNvSpPr/>
          <p:nvPr/>
        </p:nvSpPr>
        <p:spPr>
          <a:xfrm>
            <a:off x="467544" y="1340768"/>
            <a:ext cx="6336704"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４</a:t>
            </a:r>
            <a:r>
              <a:rPr kumimoji="1" lang="ja-JP" altLang="en-US" sz="2000" b="1" dirty="0" smtClean="0">
                <a:solidFill>
                  <a:schemeClr val="bg1"/>
                </a:solidFill>
                <a:latin typeface="メイリオ" pitchFamily="50" charset="-128"/>
                <a:ea typeface="メイリオ" pitchFamily="50" charset="-128"/>
                <a:cs typeface="メイリオ" pitchFamily="50" charset="-128"/>
              </a:rPr>
              <a:t>．自分の長所</a:t>
            </a:r>
            <a:r>
              <a:rPr lang="ja-JP" altLang="en-US" sz="2000" b="1" dirty="0" smtClean="0">
                <a:solidFill>
                  <a:schemeClr val="bg1"/>
                </a:solidFill>
                <a:latin typeface="メイリオ" pitchFamily="50" charset="-128"/>
                <a:ea typeface="メイリオ" pitchFamily="50" charset="-128"/>
                <a:cs typeface="メイリオ" pitchFamily="50" charset="-128"/>
              </a:rPr>
              <a:t>や強み（ストレングス）に気づく</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11" name="テキスト ボックス 10"/>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2</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2(1),pp.153-154.</a:t>
            </a:r>
            <a:r>
              <a:rPr lang="ja-JP" altLang="en-US" sz="800" dirty="0" smtClean="0">
                <a:latin typeface="メイリオ" pitchFamily="50" charset="-128"/>
                <a:ea typeface="メイリオ" pitchFamily="50" charset="-128"/>
                <a:cs typeface="メイリオ" pitchFamily="50" charset="-128"/>
              </a:rPr>
              <a:t>より</a:t>
            </a:r>
            <a:endParaRPr lang="ja-JP" altLang="en-US" sz="800" dirty="0">
              <a:latin typeface="メイリオ" pitchFamily="50" charset="-128"/>
              <a:ea typeface="メイリオ" pitchFamily="50" charset="-128"/>
              <a:cs typeface="メイリオ" pitchFamily="50" charset="-128"/>
            </a:endParaRPr>
          </a:p>
        </p:txBody>
      </p:sp>
      <p:sp>
        <p:nvSpPr>
          <p:cNvPr id="12"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14</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fontScale="90000"/>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．個別的・継続的な相談支援</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（２）本人の力を引き出す支援</a:t>
            </a:r>
            <a:r>
              <a:rPr lang="ja-JP" altLang="en-US" sz="2200" dirty="0" smtClean="0">
                <a:solidFill>
                  <a:schemeClr val="tx1"/>
                </a:solidFill>
                <a:latin typeface="メイリオ" pitchFamily="50" charset="-128"/>
                <a:ea typeface="メイリオ" pitchFamily="50" charset="-128"/>
                <a:cs typeface="メイリオ" pitchFamily="50" charset="-128"/>
              </a:rPr>
              <a:t>～本人の力を活かした支援－１</a:t>
            </a:r>
            <a:endParaRPr kumimoji="1" lang="ja-JP" altLang="en-US" sz="2200" dirty="0">
              <a:solidFill>
                <a:schemeClr val="tx1"/>
              </a:solidFill>
              <a:latin typeface="メイリオ" pitchFamily="50" charset="-128"/>
              <a:ea typeface="メイリオ" pitchFamily="50" charset="-128"/>
              <a:cs typeface="メイリオ" pitchFamily="50" charset="-128"/>
            </a:endParaRPr>
          </a:p>
        </p:txBody>
      </p:sp>
      <p:sp>
        <p:nvSpPr>
          <p:cNvPr id="13" name="正方形/長方形 12"/>
          <p:cNvSpPr/>
          <p:nvPr/>
        </p:nvSpPr>
        <p:spPr>
          <a:xfrm>
            <a:off x="539552" y="2228895"/>
            <a:ext cx="7992888" cy="1477328"/>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「前向きな力」を活用しながら、自分のおかれた状況や問題に対する本人の気づきを促進する。</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2"/>
              </a:buClr>
              <a:buSzPct val="76000"/>
            </a:pPr>
            <a:endParaRPr lang="en-US" altLang="ja-JP" sz="2000" b="1"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endParaRPr lang="ja-JP" altLang="en-US" sz="2000" dirty="0" smtClean="0">
              <a:latin typeface="メイリオ" pitchFamily="50" charset="-128"/>
              <a:ea typeface="メイリオ" pitchFamily="50" charset="-128"/>
              <a:cs typeface="メイリオ" pitchFamily="50" charset="-128"/>
            </a:endParaRPr>
          </a:p>
        </p:txBody>
      </p:sp>
      <p:sp>
        <p:nvSpPr>
          <p:cNvPr id="15" name="角丸四角形 14"/>
          <p:cNvSpPr/>
          <p:nvPr/>
        </p:nvSpPr>
        <p:spPr>
          <a:xfrm>
            <a:off x="539552" y="1556792"/>
            <a:ext cx="8136904" cy="504056"/>
          </a:xfrm>
          <a:prstGeom prst="roundRect">
            <a:avLst>
              <a:gd name="adj" fmla="val 8414"/>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r>
              <a:rPr lang="ja-JP" altLang="en-US" dirty="0" smtClean="0">
                <a:solidFill>
                  <a:schemeClr val="tx1"/>
                </a:solidFill>
                <a:latin typeface="メイリオ" pitchFamily="50" charset="-128"/>
                <a:ea typeface="メイリオ" pitchFamily="50" charset="-128"/>
                <a:cs typeface="メイリオ" pitchFamily="50" charset="-128"/>
              </a:rPr>
              <a:t>本人の「前向きな力」を見極め、課題の解決に向けて最大限に活用する。</a:t>
            </a:r>
            <a:endParaRPr lang="en-US" altLang="ja-JP" dirty="0" smtClean="0">
              <a:solidFill>
                <a:schemeClr val="tx1"/>
              </a:solidFill>
              <a:latin typeface="メイリオ" pitchFamily="50" charset="-128"/>
              <a:ea typeface="メイリオ" pitchFamily="50" charset="-128"/>
              <a:cs typeface="メイリオ" pitchFamily="50" charset="-128"/>
            </a:endParaRPr>
          </a:p>
        </p:txBody>
      </p:sp>
      <p:sp>
        <p:nvSpPr>
          <p:cNvPr id="16" name="角丸四角形 15"/>
          <p:cNvSpPr/>
          <p:nvPr/>
        </p:nvSpPr>
        <p:spPr>
          <a:xfrm>
            <a:off x="683568" y="3376960"/>
            <a:ext cx="7704856" cy="2356296"/>
          </a:xfrm>
          <a:prstGeom prst="roundRect">
            <a:avLst>
              <a:gd name="adj" fmla="val 7849"/>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2" indent="-457200">
              <a:buFont typeface="+mj-ea"/>
              <a:buAutoNum type="circleNumDbPlain"/>
            </a:pPr>
            <a:r>
              <a:rPr lang="ja-JP" altLang="en-US" sz="2000" dirty="0" smtClean="0">
                <a:solidFill>
                  <a:schemeClr val="tx1">
                    <a:lumMod val="95000"/>
                    <a:lumOff val="5000"/>
                  </a:schemeClr>
                </a:solidFill>
                <a:latin typeface="メイリオ" pitchFamily="50" charset="-128"/>
                <a:ea typeface="メイリオ" pitchFamily="50" charset="-128"/>
                <a:cs typeface="メイリオ" pitchFamily="50" charset="-128"/>
              </a:rPr>
              <a:t>自分を取り巻く状況や問題を客観的に直視できる</a:t>
            </a:r>
            <a:endParaRPr lang="en-US" altLang="ja-JP" sz="2000" dirty="0" smtClean="0">
              <a:solidFill>
                <a:schemeClr val="tx1">
                  <a:lumMod val="95000"/>
                  <a:lumOff val="5000"/>
                </a:schemeClr>
              </a:solidFill>
              <a:latin typeface="メイリオ" pitchFamily="50" charset="-128"/>
              <a:ea typeface="メイリオ" pitchFamily="50" charset="-128"/>
              <a:cs typeface="メイリオ" pitchFamily="50" charset="-128"/>
            </a:endParaRPr>
          </a:p>
          <a:p>
            <a:pPr marL="457200" lvl="2" indent="-457200">
              <a:buFont typeface="+mj-ea"/>
              <a:buAutoNum type="circleNumDbPlain"/>
            </a:pPr>
            <a:r>
              <a:rPr lang="ja-JP" altLang="en-US" sz="2000" dirty="0" smtClean="0">
                <a:solidFill>
                  <a:schemeClr val="tx1">
                    <a:lumMod val="95000"/>
                    <a:lumOff val="5000"/>
                  </a:schemeClr>
                </a:solidFill>
                <a:latin typeface="メイリオ" pitchFamily="50" charset="-128"/>
                <a:ea typeface="メイリオ" pitchFamily="50" charset="-128"/>
                <a:cs typeface="メイリオ" pitchFamily="50" charset="-128"/>
              </a:rPr>
              <a:t>取り組んでいくための覚悟と意欲がある</a:t>
            </a:r>
            <a:endParaRPr lang="en-US" altLang="ja-JP" sz="2000" dirty="0" smtClean="0">
              <a:solidFill>
                <a:schemeClr val="tx1">
                  <a:lumMod val="95000"/>
                  <a:lumOff val="5000"/>
                </a:schemeClr>
              </a:solidFill>
              <a:latin typeface="メイリオ" pitchFamily="50" charset="-128"/>
              <a:ea typeface="メイリオ" pitchFamily="50" charset="-128"/>
              <a:cs typeface="メイリオ" pitchFamily="50" charset="-128"/>
            </a:endParaRPr>
          </a:p>
          <a:p>
            <a:pPr marL="457200" lvl="2" indent="-457200">
              <a:buFont typeface="+mj-ea"/>
              <a:buAutoNum type="circleNumDbPlain"/>
            </a:pPr>
            <a:r>
              <a:rPr lang="ja-JP" altLang="en-US" sz="2000" dirty="0" smtClean="0">
                <a:solidFill>
                  <a:schemeClr val="tx1">
                    <a:lumMod val="95000"/>
                    <a:lumOff val="5000"/>
                  </a:schemeClr>
                </a:solidFill>
                <a:latin typeface="メイリオ" pitchFamily="50" charset="-128"/>
                <a:ea typeface="メイリオ" pitchFamily="50" charset="-128"/>
                <a:cs typeface="メイリオ" pitchFamily="50" charset="-128"/>
              </a:rPr>
              <a:t>冷静かつ建設的にものごとを考えることができる</a:t>
            </a:r>
            <a:endParaRPr lang="en-US" altLang="ja-JP" sz="2000" dirty="0" smtClean="0">
              <a:solidFill>
                <a:schemeClr val="tx1">
                  <a:lumMod val="95000"/>
                  <a:lumOff val="5000"/>
                </a:schemeClr>
              </a:solidFill>
              <a:latin typeface="メイリオ" pitchFamily="50" charset="-128"/>
              <a:ea typeface="メイリオ" pitchFamily="50" charset="-128"/>
              <a:cs typeface="メイリオ" pitchFamily="50" charset="-128"/>
            </a:endParaRPr>
          </a:p>
          <a:p>
            <a:pPr marL="457200" lvl="2" indent="-457200">
              <a:buFont typeface="+mj-ea"/>
              <a:buAutoNum type="circleNumDbPlain"/>
            </a:pPr>
            <a:r>
              <a:rPr lang="ja-JP" altLang="en-US" sz="2000" dirty="0" smtClean="0">
                <a:solidFill>
                  <a:schemeClr val="tx1">
                    <a:lumMod val="95000"/>
                    <a:lumOff val="5000"/>
                  </a:schemeClr>
                </a:solidFill>
                <a:latin typeface="メイリオ" pitchFamily="50" charset="-128"/>
                <a:ea typeface="メイリオ" pitchFamily="50" charset="-128"/>
                <a:cs typeface="メイリオ" pitchFamily="50" charset="-128"/>
              </a:rPr>
              <a:t>事態に影響を与えている関係性をとらえる視野の広さがある</a:t>
            </a:r>
            <a:endParaRPr lang="en-US" altLang="ja-JP" sz="2000" dirty="0" smtClean="0">
              <a:solidFill>
                <a:schemeClr val="tx1">
                  <a:lumMod val="95000"/>
                  <a:lumOff val="5000"/>
                </a:schemeClr>
              </a:solidFill>
              <a:latin typeface="メイリオ" pitchFamily="50" charset="-128"/>
              <a:ea typeface="メイリオ" pitchFamily="50" charset="-128"/>
              <a:cs typeface="メイリオ" pitchFamily="50" charset="-128"/>
            </a:endParaRPr>
          </a:p>
          <a:p>
            <a:pPr marL="457200" lvl="2" indent="-457200">
              <a:buFont typeface="+mj-ea"/>
              <a:buAutoNum type="circleNumDbPlain"/>
            </a:pPr>
            <a:r>
              <a:rPr lang="ja-JP" altLang="en-US" sz="2000" dirty="0" smtClean="0">
                <a:solidFill>
                  <a:schemeClr val="tx1">
                    <a:lumMod val="95000"/>
                    <a:lumOff val="5000"/>
                  </a:schemeClr>
                </a:solidFill>
                <a:latin typeface="メイリオ" pitchFamily="50" charset="-128"/>
                <a:ea typeface="メイリオ" pitchFamily="50" charset="-128"/>
                <a:cs typeface="メイリオ" pitchFamily="50" charset="-128"/>
              </a:rPr>
              <a:t>人の考えや意味に耳を傾けて柔軟に考え方を変えることが　できる</a:t>
            </a:r>
            <a:endParaRPr kumimoji="1" lang="ja-JP" altLang="en-US" sz="2000" dirty="0">
              <a:solidFill>
                <a:schemeClr val="tx1">
                  <a:lumMod val="95000"/>
                  <a:lumOff val="5000"/>
                </a:schemeClr>
              </a:solidFill>
            </a:endParaRPr>
          </a:p>
        </p:txBody>
      </p:sp>
      <p:sp>
        <p:nvSpPr>
          <p:cNvPr id="18" name="テキスト ボックス 17"/>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2</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2(2),pp.154-155.</a:t>
            </a:r>
            <a:r>
              <a:rPr lang="ja-JP" altLang="en-US" sz="800" dirty="0" smtClean="0">
                <a:latin typeface="メイリオ" pitchFamily="50" charset="-128"/>
                <a:ea typeface="メイリオ" pitchFamily="50" charset="-128"/>
                <a:cs typeface="メイリオ" pitchFamily="50" charset="-128"/>
              </a:rPr>
              <a:t>より</a:t>
            </a:r>
            <a:endParaRPr lang="ja-JP" altLang="en-US" sz="800" dirty="0">
              <a:latin typeface="メイリオ" pitchFamily="50" charset="-128"/>
              <a:ea typeface="メイリオ" pitchFamily="50" charset="-128"/>
              <a:cs typeface="メイリオ" pitchFamily="50" charset="-128"/>
            </a:endParaRPr>
          </a:p>
        </p:txBody>
      </p:sp>
      <p:sp>
        <p:nvSpPr>
          <p:cNvPr id="14"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endParaRPr lang="ja-JP" altLang="en-US" dirty="0"/>
          </a:p>
        </p:txBody>
      </p:sp>
      <p:sp>
        <p:nvSpPr>
          <p:cNvPr id="11" name="角丸四角形 10"/>
          <p:cNvSpPr/>
          <p:nvPr/>
        </p:nvSpPr>
        <p:spPr>
          <a:xfrm>
            <a:off x="971600" y="3068960"/>
            <a:ext cx="6480720"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b="1" dirty="0" smtClean="0">
                <a:latin typeface="メイリオ" pitchFamily="50" charset="-128"/>
                <a:ea typeface="メイリオ" pitchFamily="50" charset="-128"/>
                <a:cs typeface="メイリオ" pitchFamily="50" charset="-128"/>
              </a:rPr>
              <a:t>自分のおかれた状況や問題を捉えるうえでの「前向きな力」</a:t>
            </a:r>
            <a:endParaRPr lang="ja-JP" altLang="en-US" b="1" dirty="0">
              <a:latin typeface="メイリオ" pitchFamily="50" charset="-128"/>
              <a:ea typeface="メイリオ" pitchFamily="50" charset="-128"/>
              <a:cs typeface="メイリオ" pitchFamily="50"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15</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fontScale="90000"/>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．個別的・継続的な相談支援</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（２）本人の力を引き出す支援</a:t>
            </a:r>
            <a:r>
              <a:rPr lang="ja-JP" altLang="en-US" sz="2200" dirty="0" smtClean="0">
                <a:solidFill>
                  <a:schemeClr val="tx1"/>
                </a:solidFill>
                <a:latin typeface="メイリオ" pitchFamily="50" charset="-128"/>
                <a:ea typeface="メイリオ" pitchFamily="50" charset="-128"/>
                <a:cs typeface="メイリオ" pitchFamily="50" charset="-128"/>
              </a:rPr>
              <a:t>～本人の力を活かした支援－２</a:t>
            </a:r>
            <a:endParaRPr kumimoji="1" lang="ja-JP" altLang="en-US" sz="2200" dirty="0">
              <a:solidFill>
                <a:schemeClr val="tx1"/>
              </a:solidFill>
              <a:latin typeface="メイリオ" pitchFamily="50" charset="-128"/>
              <a:ea typeface="メイリオ" pitchFamily="50" charset="-128"/>
              <a:cs typeface="メイリオ" pitchFamily="50" charset="-128"/>
            </a:endParaRPr>
          </a:p>
        </p:txBody>
      </p:sp>
      <p:sp>
        <p:nvSpPr>
          <p:cNvPr id="13" name="正方形/長方形 12"/>
          <p:cNvSpPr/>
          <p:nvPr/>
        </p:nvSpPr>
        <p:spPr>
          <a:xfrm>
            <a:off x="467544" y="2420888"/>
            <a:ext cx="8424936" cy="2893100"/>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1900" dirty="0" smtClean="0">
                <a:latin typeface="メイリオ" pitchFamily="50" charset="-128"/>
                <a:ea typeface="メイリオ" pitchFamily="50" charset="-128"/>
                <a:cs typeface="メイリオ" pitchFamily="50" charset="-128"/>
              </a:rPr>
              <a:t>生活困窮と向き合うのは本人でしかないため、課題解決にあたっては、本人が自分自身や自分の環境にある長所、強み、できることに気づくことが重要。</a:t>
            </a:r>
            <a:endParaRPr lang="en-US" altLang="ja-JP" sz="1900" dirty="0" smtClean="0">
              <a:latin typeface="メイリオ" pitchFamily="50" charset="-128"/>
              <a:ea typeface="メイリオ" pitchFamily="50" charset="-128"/>
              <a:cs typeface="メイリオ" pitchFamily="50" charset="-128"/>
            </a:endParaRPr>
          </a:p>
          <a:p>
            <a:pPr marL="274320" indent="-274320">
              <a:spcBef>
                <a:spcPts val="600"/>
              </a:spcBef>
              <a:buClr>
                <a:schemeClr val="accent2"/>
              </a:buClr>
              <a:buSzPct val="76000"/>
            </a:pPr>
            <a:r>
              <a:rPr lang="ja-JP" altLang="en-US" sz="1900" dirty="0" smtClean="0">
                <a:solidFill>
                  <a:srgbClr val="FF0000"/>
                </a:solidFill>
                <a:latin typeface="メイリオ" pitchFamily="50" charset="-128"/>
                <a:ea typeface="メイリオ" pitchFamily="50" charset="-128"/>
                <a:cs typeface="メイリオ" pitchFamily="50" charset="-128"/>
              </a:rPr>
              <a:t>⇒</a:t>
            </a:r>
            <a:r>
              <a:rPr lang="ja-JP" altLang="en-US" sz="1900" dirty="0" smtClean="0">
                <a:latin typeface="メイリオ" pitchFamily="50" charset="-128"/>
                <a:ea typeface="メイリオ" pitchFamily="50" charset="-128"/>
                <a:cs typeface="メイリオ" pitchFamily="50" charset="-128"/>
              </a:rPr>
              <a:t>食事、排泄、移動などの日常生活動作（</a:t>
            </a:r>
            <a:r>
              <a:rPr lang="en-US" altLang="ja-JP" sz="1900" dirty="0" smtClean="0">
                <a:latin typeface="メイリオ" pitchFamily="50" charset="-128"/>
                <a:ea typeface="メイリオ" pitchFamily="50" charset="-128"/>
                <a:cs typeface="メイリオ" pitchFamily="50" charset="-128"/>
              </a:rPr>
              <a:t>ADL</a:t>
            </a:r>
            <a:r>
              <a:rPr lang="ja-JP" altLang="en-US" sz="1900" dirty="0" smtClean="0">
                <a:latin typeface="メイリオ" pitchFamily="50" charset="-128"/>
                <a:ea typeface="メイリオ" pitchFamily="50" charset="-128"/>
                <a:cs typeface="メイリオ" pitchFamily="50" charset="-128"/>
              </a:rPr>
              <a:t>）や買い物、電話、外出など手段的日常生活動作（</a:t>
            </a:r>
            <a:r>
              <a:rPr lang="en-US" altLang="ja-JP" sz="1900" dirty="0" smtClean="0">
                <a:latin typeface="メイリオ" pitchFamily="50" charset="-128"/>
                <a:ea typeface="メイリオ" pitchFamily="50" charset="-128"/>
                <a:cs typeface="メイリオ" pitchFamily="50" charset="-128"/>
              </a:rPr>
              <a:t>IADL</a:t>
            </a:r>
            <a:r>
              <a:rPr lang="ja-JP" altLang="en-US" sz="1900" dirty="0" smtClean="0">
                <a:latin typeface="メイリオ" pitchFamily="50" charset="-128"/>
                <a:ea typeface="メイリオ" pitchFamily="50" charset="-128"/>
                <a:cs typeface="メイリオ" pitchFamily="50" charset="-128"/>
              </a:rPr>
              <a:t>）を含め、</a:t>
            </a:r>
            <a:r>
              <a:rPr lang="ja-JP" altLang="en-US" sz="1900" u="sng" dirty="0" smtClean="0">
                <a:solidFill>
                  <a:srgbClr val="FF0000"/>
                </a:solidFill>
                <a:latin typeface="メイリオ" pitchFamily="50" charset="-128"/>
                <a:ea typeface="メイリオ" pitchFamily="50" charset="-128"/>
                <a:cs typeface="メイリオ" pitchFamily="50" charset="-128"/>
              </a:rPr>
              <a:t>本人が「できること」の活用により、精神的な安定感や満足感、さらなる「できること」の開発</a:t>
            </a:r>
            <a:r>
              <a:rPr lang="ja-JP" altLang="en-US" sz="1900" dirty="0" smtClean="0">
                <a:latin typeface="メイリオ" pitchFamily="50" charset="-128"/>
                <a:ea typeface="メイリオ" pitchFamily="50" charset="-128"/>
                <a:cs typeface="メイリオ" pitchFamily="50" charset="-128"/>
              </a:rPr>
              <a:t>につなげる。また、「できること」だけでなく、</a:t>
            </a:r>
            <a:r>
              <a:rPr lang="ja-JP" altLang="en-US" sz="1900" u="sng" dirty="0" smtClean="0">
                <a:solidFill>
                  <a:srgbClr val="FF0000"/>
                </a:solidFill>
                <a:latin typeface="メイリオ" pitchFamily="50" charset="-128"/>
                <a:ea typeface="メイリオ" pitchFamily="50" charset="-128"/>
                <a:cs typeface="メイリオ" pitchFamily="50" charset="-128"/>
              </a:rPr>
              <a:t>本人が「その気」になったことから始める</a:t>
            </a:r>
            <a:r>
              <a:rPr lang="ja-JP" altLang="en-US" sz="1900" dirty="0" smtClean="0">
                <a:latin typeface="メイリオ" pitchFamily="50" charset="-128"/>
                <a:ea typeface="メイリオ" pitchFamily="50" charset="-128"/>
                <a:cs typeface="メイリオ" pitchFamily="50" charset="-128"/>
              </a:rPr>
              <a:t>ことも含めて考える。</a:t>
            </a:r>
            <a:endParaRPr lang="en-US" altLang="ja-JP" sz="19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endParaRPr lang="ja-JP" altLang="en-US" sz="2000" dirty="0" smtClean="0">
              <a:latin typeface="メイリオ" pitchFamily="50" charset="-128"/>
              <a:ea typeface="メイリオ" pitchFamily="50" charset="-128"/>
              <a:cs typeface="メイリオ" pitchFamily="50" charset="-128"/>
            </a:endParaRPr>
          </a:p>
        </p:txBody>
      </p:sp>
      <p:sp>
        <p:nvSpPr>
          <p:cNvPr id="12" name="角丸四角形 11"/>
          <p:cNvSpPr/>
          <p:nvPr/>
        </p:nvSpPr>
        <p:spPr>
          <a:xfrm>
            <a:off x="539552" y="1916832"/>
            <a:ext cx="5904656"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１．具体的に「できること」から始める</a:t>
            </a:r>
            <a:endParaRPr kumimoji="1" lang="en-US" altLang="ja-JP" sz="2000" b="1" dirty="0" smtClean="0">
              <a:solidFill>
                <a:schemeClr val="bg1"/>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683568" y="5229200"/>
            <a:ext cx="7704856" cy="1008112"/>
          </a:xfrm>
          <a:prstGeom prst="roundRect">
            <a:avLst/>
          </a:prstGeom>
          <a:solidFill>
            <a:srgbClr val="FFE7FF"/>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5600" indent="-355600"/>
            <a:r>
              <a:rPr lang="ja-JP" altLang="en-US" sz="1600" dirty="0" smtClean="0">
                <a:solidFill>
                  <a:schemeClr val="tx1"/>
                </a:solidFill>
                <a:latin typeface="メイリオ" pitchFamily="50" charset="-128"/>
                <a:ea typeface="メイリオ" pitchFamily="50" charset="-128"/>
                <a:cs typeface="メイリオ" pitchFamily="50" charset="-128"/>
              </a:rPr>
              <a:t>☝  実際の支援過程においては</a:t>
            </a:r>
            <a:r>
              <a:rPr kumimoji="1" lang="ja-JP" altLang="en-US" sz="1600" dirty="0" smtClean="0">
                <a:solidFill>
                  <a:schemeClr val="tx1"/>
                </a:solidFill>
                <a:latin typeface="メイリオ" pitchFamily="50" charset="-128"/>
                <a:ea typeface="メイリオ" pitchFamily="50" charset="-128"/>
                <a:cs typeface="メイリオ" pitchFamily="50" charset="-128"/>
              </a:rPr>
              <a:t>「できること」の内容と当面取り組むべきことの間に折り合いをつけられるよう支援する。</a:t>
            </a:r>
            <a:endParaRPr kumimoji="1" lang="en-US" altLang="ja-JP" sz="1600" dirty="0" smtClean="0">
              <a:solidFill>
                <a:schemeClr val="tx1"/>
              </a:solidFill>
              <a:latin typeface="メイリオ" pitchFamily="50" charset="-128"/>
              <a:ea typeface="メイリオ" pitchFamily="50" charset="-128"/>
              <a:cs typeface="メイリオ" pitchFamily="50" charset="-128"/>
            </a:endParaRPr>
          </a:p>
          <a:p>
            <a:r>
              <a:rPr lang="ja-JP" altLang="en-US" sz="1600" dirty="0" smtClean="0">
                <a:solidFill>
                  <a:schemeClr val="tx1"/>
                </a:solidFill>
                <a:latin typeface="メイリオ" pitchFamily="50" charset="-128"/>
                <a:ea typeface="メイリオ" pitchFamily="50" charset="-128"/>
                <a:cs typeface="メイリオ" pitchFamily="50" charset="-128"/>
              </a:rPr>
              <a:t>☝  本人のペースを最大限に保持する。</a:t>
            </a:r>
            <a:endParaRPr kumimoji="1" lang="ja-JP" altLang="en-US" sz="1600" dirty="0">
              <a:solidFill>
                <a:schemeClr val="tx1"/>
              </a:solidFill>
              <a:latin typeface="メイリオ" pitchFamily="50" charset="-128"/>
              <a:ea typeface="メイリオ" pitchFamily="50" charset="-128"/>
              <a:cs typeface="メイリオ" pitchFamily="50" charset="-128"/>
            </a:endParaRPr>
          </a:p>
        </p:txBody>
      </p:sp>
      <p:sp>
        <p:nvSpPr>
          <p:cNvPr id="17" name="角丸四角形 16"/>
          <p:cNvSpPr/>
          <p:nvPr/>
        </p:nvSpPr>
        <p:spPr>
          <a:xfrm>
            <a:off x="467544" y="1268760"/>
            <a:ext cx="8136904" cy="50405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r>
              <a:rPr lang="ja-JP" altLang="en-US" dirty="0" smtClean="0">
                <a:solidFill>
                  <a:schemeClr val="tx1"/>
                </a:solidFill>
                <a:latin typeface="メイリオ" pitchFamily="50" charset="-128"/>
                <a:ea typeface="メイリオ" pitchFamily="50" charset="-128"/>
                <a:cs typeface="メイリオ" pitchFamily="50" charset="-128"/>
              </a:rPr>
              <a:t>本人の「前向きな力」を活用するためには、</a:t>
            </a:r>
            <a:r>
              <a:rPr lang="en-US" altLang="ja-JP" dirty="0" smtClean="0">
                <a:solidFill>
                  <a:schemeClr val="tx1"/>
                </a:solidFill>
                <a:latin typeface="メイリオ" pitchFamily="50" charset="-128"/>
                <a:ea typeface="メイリオ" pitchFamily="50" charset="-128"/>
                <a:cs typeface="メイリオ" pitchFamily="50" charset="-128"/>
              </a:rPr>
              <a:t>3</a:t>
            </a:r>
            <a:r>
              <a:rPr lang="ja-JP" altLang="en-US" dirty="0" err="1" smtClean="0">
                <a:solidFill>
                  <a:schemeClr val="tx1"/>
                </a:solidFill>
                <a:latin typeface="メイリオ" pitchFamily="50" charset="-128"/>
                <a:ea typeface="メイリオ" pitchFamily="50" charset="-128"/>
                <a:cs typeface="メイリオ" pitchFamily="50" charset="-128"/>
              </a:rPr>
              <a:t>つの</a:t>
            </a:r>
            <a:r>
              <a:rPr lang="ja-JP" altLang="en-US" dirty="0" smtClean="0">
                <a:solidFill>
                  <a:schemeClr val="tx1"/>
                </a:solidFill>
                <a:latin typeface="メイリオ" pitchFamily="50" charset="-128"/>
                <a:ea typeface="メイリオ" pitchFamily="50" charset="-128"/>
                <a:cs typeface="メイリオ" pitchFamily="50" charset="-128"/>
              </a:rPr>
              <a:t>視点が重要になる。</a:t>
            </a:r>
            <a:endParaRPr lang="en-US" altLang="ja-JP" dirty="0" smtClean="0">
              <a:solidFill>
                <a:schemeClr val="tx1"/>
              </a:solidFill>
              <a:latin typeface="メイリオ" pitchFamily="50" charset="-128"/>
              <a:ea typeface="メイリオ" pitchFamily="50" charset="-128"/>
              <a:cs typeface="メイリオ" pitchFamily="50" charset="-128"/>
            </a:endParaRPr>
          </a:p>
        </p:txBody>
      </p:sp>
      <p:sp>
        <p:nvSpPr>
          <p:cNvPr id="19" name="テキスト ボックス 18"/>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2</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2(2),p.155.</a:t>
            </a:r>
            <a:r>
              <a:rPr lang="ja-JP" altLang="en-US" sz="800" dirty="0" smtClean="0">
                <a:latin typeface="メイリオ" pitchFamily="50" charset="-128"/>
                <a:ea typeface="メイリオ" pitchFamily="50" charset="-128"/>
                <a:cs typeface="メイリオ" pitchFamily="50" charset="-128"/>
              </a:rPr>
              <a:t>より</a:t>
            </a:r>
            <a:endParaRPr lang="ja-JP" altLang="en-US" sz="800" dirty="0">
              <a:latin typeface="メイリオ" pitchFamily="50" charset="-128"/>
              <a:ea typeface="メイリオ" pitchFamily="50" charset="-128"/>
              <a:cs typeface="メイリオ" pitchFamily="50" charset="-128"/>
            </a:endParaRPr>
          </a:p>
        </p:txBody>
      </p:sp>
      <p:sp>
        <p:nvSpPr>
          <p:cNvPr id="16"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endParaRPr lang="ja-JP" altLang="en-US" dirty="0"/>
          </a:p>
        </p:txBody>
      </p:sp>
      <p:sp>
        <p:nvSpPr>
          <p:cNvPr id="11" name="角丸四角形 10"/>
          <p:cNvSpPr/>
          <p:nvPr/>
        </p:nvSpPr>
        <p:spPr>
          <a:xfrm>
            <a:off x="1043608" y="4941168"/>
            <a:ext cx="1224136" cy="36004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dirty="0" smtClean="0"/>
              <a:t>ポイント</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16</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fontScale="90000"/>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．個別的・継続的な相談支援</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（２）本人の力を引き出す支援</a:t>
            </a:r>
            <a:r>
              <a:rPr lang="ja-JP" altLang="en-US" sz="2200" dirty="0" smtClean="0">
                <a:solidFill>
                  <a:schemeClr val="tx1"/>
                </a:solidFill>
                <a:latin typeface="メイリオ" pitchFamily="50" charset="-128"/>
                <a:ea typeface="メイリオ" pitchFamily="50" charset="-128"/>
                <a:cs typeface="メイリオ" pitchFamily="50" charset="-128"/>
              </a:rPr>
              <a:t>～本人の力を活かした支援－３</a:t>
            </a:r>
            <a:endParaRPr kumimoji="1" lang="ja-JP" altLang="en-US" sz="2200" dirty="0">
              <a:solidFill>
                <a:schemeClr val="tx1"/>
              </a:solidFill>
              <a:latin typeface="メイリオ" pitchFamily="50" charset="-128"/>
              <a:ea typeface="メイリオ" pitchFamily="50" charset="-128"/>
              <a:cs typeface="メイリオ" pitchFamily="50" charset="-128"/>
            </a:endParaRPr>
          </a:p>
        </p:txBody>
      </p:sp>
      <p:sp>
        <p:nvSpPr>
          <p:cNvPr id="13" name="正方形/長方形 12"/>
          <p:cNvSpPr/>
          <p:nvPr/>
        </p:nvSpPr>
        <p:spPr>
          <a:xfrm>
            <a:off x="539552" y="1916832"/>
            <a:ext cx="8280920" cy="2246769"/>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本人は苦しい状況であることを認識していても、その環境やシステムを変えることに大きなストレスを感じていることも多い。</a:t>
            </a:r>
            <a:endParaRPr lang="en-US" altLang="ja-JP" sz="1600" dirty="0" smtClean="0">
              <a:latin typeface="メイリオ" pitchFamily="50" charset="-128"/>
              <a:ea typeface="メイリオ" pitchFamily="50" charset="-128"/>
              <a:cs typeface="メイリオ" pitchFamily="50" charset="-128"/>
            </a:endParaRPr>
          </a:p>
          <a:p>
            <a:pPr marL="274320" indent="-274320">
              <a:spcBef>
                <a:spcPts val="600"/>
              </a:spcBef>
              <a:buClr>
                <a:schemeClr val="accent2"/>
              </a:buClr>
              <a:buSzPct val="76000"/>
            </a:pPr>
            <a:r>
              <a:rPr lang="ja-JP" altLang="en-US" sz="2200" dirty="0" smtClean="0">
                <a:solidFill>
                  <a:srgbClr val="FF0000"/>
                </a:solidFill>
                <a:latin typeface="メイリオ" pitchFamily="50" charset="-128"/>
                <a:ea typeface="メイリオ" pitchFamily="50" charset="-128"/>
                <a:cs typeface="メイリオ" pitchFamily="50" charset="-128"/>
              </a:rPr>
              <a:t>⇒</a:t>
            </a:r>
            <a:r>
              <a:rPr lang="ja-JP" altLang="en-US" sz="2200" dirty="0" smtClean="0">
                <a:latin typeface="メイリオ" pitchFamily="50" charset="-128"/>
                <a:ea typeface="メイリオ" pitchFamily="50" charset="-128"/>
                <a:cs typeface="メイリオ" pitchFamily="50" charset="-128"/>
              </a:rPr>
              <a:t>本人自身が自ら働きかけ、その事態に何らかの変化が生じた場合には、それを</a:t>
            </a:r>
            <a:r>
              <a:rPr lang="ja-JP" altLang="en-US" sz="2200" u="sng" dirty="0" smtClean="0">
                <a:solidFill>
                  <a:srgbClr val="FF0000"/>
                </a:solidFill>
                <a:latin typeface="メイリオ" pitchFamily="50" charset="-128"/>
                <a:ea typeface="メイリオ" pitchFamily="50" charset="-128"/>
                <a:cs typeface="メイリオ" pitchFamily="50" charset="-128"/>
              </a:rPr>
              <a:t>前向きに評価</a:t>
            </a:r>
            <a:r>
              <a:rPr lang="ja-JP" altLang="en-US" sz="2200" dirty="0" smtClean="0">
                <a:latin typeface="メイリオ" pitchFamily="50" charset="-128"/>
                <a:ea typeface="メイリオ" pitchFamily="50" charset="-128"/>
                <a:cs typeface="メイリオ" pitchFamily="50" charset="-128"/>
              </a:rPr>
              <a:t>し、</a:t>
            </a:r>
            <a:r>
              <a:rPr lang="ja-JP" altLang="en-US" sz="2200" u="sng" dirty="0" smtClean="0">
                <a:solidFill>
                  <a:srgbClr val="FF0000"/>
                </a:solidFill>
                <a:latin typeface="メイリオ" pitchFamily="50" charset="-128"/>
                <a:ea typeface="メイリオ" pitchFamily="50" charset="-128"/>
                <a:cs typeface="メイリオ" pitchFamily="50" charset="-128"/>
              </a:rPr>
              <a:t>本人や関係者にフィードバック</a:t>
            </a:r>
            <a:r>
              <a:rPr lang="ja-JP" altLang="en-US" sz="2200" dirty="0" smtClean="0">
                <a:latin typeface="メイリオ" pitchFamily="50" charset="-128"/>
                <a:ea typeface="メイリオ" pitchFamily="50" charset="-128"/>
                <a:cs typeface="メイリオ" pitchFamily="50" charset="-128"/>
              </a:rPr>
              <a:t>する。</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endParaRPr lang="ja-JP" altLang="en-US" sz="2000" dirty="0" smtClean="0">
              <a:latin typeface="メイリオ" pitchFamily="50" charset="-128"/>
              <a:ea typeface="メイリオ" pitchFamily="50" charset="-128"/>
              <a:cs typeface="メイリオ" pitchFamily="50" charset="-128"/>
            </a:endParaRPr>
          </a:p>
        </p:txBody>
      </p:sp>
      <p:sp>
        <p:nvSpPr>
          <p:cNvPr id="12" name="角丸四角形 11"/>
          <p:cNvSpPr/>
          <p:nvPr/>
        </p:nvSpPr>
        <p:spPr>
          <a:xfrm>
            <a:off x="467544" y="1340768"/>
            <a:ext cx="5112568"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２．前向きな「変化」を評価する</a:t>
            </a:r>
            <a:endParaRPr kumimoji="1" lang="en-US" altLang="ja-JP" sz="2000" b="1" dirty="0" smtClean="0">
              <a:solidFill>
                <a:schemeClr val="bg1"/>
              </a:solidFill>
              <a:latin typeface="メイリオ" pitchFamily="50" charset="-128"/>
              <a:ea typeface="メイリオ" pitchFamily="50" charset="-128"/>
              <a:cs typeface="メイリオ" pitchFamily="50" charset="-128"/>
            </a:endParaRPr>
          </a:p>
        </p:txBody>
      </p:sp>
      <p:sp>
        <p:nvSpPr>
          <p:cNvPr id="9" name="角丸四角形 8"/>
          <p:cNvSpPr/>
          <p:nvPr/>
        </p:nvSpPr>
        <p:spPr>
          <a:xfrm>
            <a:off x="1043608" y="4445496"/>
            <a:ext cx="7272808" cy="1368152"/>
          </a:xfrm>
          <a:prstGeom prst="roundRect">
            <a:avLst/>
          </a:prstGeom>
          <a:solidFill>
            <a:srgbClr val="FFE7FF"/>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5600" indent="-355600"/>
            <a:r>
              <a:rPr lang="ja-JP" altLang="en-US" dirty="0" smtClean="0">
                <a:solidFill>
                  <a:schemeClr val="tx1"/>
                </a:solidFill>
                <a:latin typeface="メイリオ" pitchFamily="50" charset="-128"/>
                <a:ea typeface="メイリオ" pitchFamily="50" charset="-128"/>
                <a:cs typeface="メイリオ" pitchFamily="50" charset="-128"/>
              </a:rPr>
              <a:t>☝  小さな変化であっても、</a:t>
            </a:r>
            <a:r>
              <a:rPr lang="ja-JP" altLang="en-US" u="sng" dirty="0" smtClean="0">
                <a:solidFill>
                  <a:srgbClr val="FF0000"/>
                </a:solidFill>
                <a:latin typeface="メイリオ" pitchFamily="50" charset="-128"/>
                <a:ea typeface="メイリオ" pitchFamily="50" charset="-128"/>
                <a:cs typeface="メイリオ" pitchFamily="50" charset="-128"/>
              </a:rPr>
              <a:t>言語化</a:t>
            </a:r>
            <a:r>
              <a:rPr lang="ja-JP" altLang="en-US" dirty="0" smtClean="0">
                <a:solidFill>
                  <a:schemeClr val="tx1"/>
                </a:solidFill>
                <a:latin typeface="メイリオ" pitchFamily="50" charset="-128"/>
                <a:ea typeface="メイリオ" pitchFamily="50" charset="-128"/>
                <a:cs typeface="メイリオ" pitchFamily="50" charset="-128"/>
              </a:rPr>
              <a:t>して評価する</a:t>
            </a:r>
            <a:r>
              <a:rPr kumimoji="1" lang="ja-JP" altLang="en-US" dirty="0" smtClean="0">
                <a:solidFill>
                  <a:schemeClr val="tx1"/>
                </a:solidFill>
                <a:latin typeface="メイリオ" pitchFamily="50" charset="-128"/>
                <a:ea typeface="メイリオ" pitchFamily="50" charset="-128"/>
                <a:cs typeface="メイリオ" pitchFamily="50" charset="-128"/>
              </a:rPr>
              <a:t>。</a:t>
            </a:r>
            <a:endParaRPr kumimoji="1" lang="en-US" altLang="ja-JP" dirty="0" smtClean="0">
              <a:solidFill>
                <a:schemeClr val="tx1"/>
              </a:solidFill>
              <a:latin typeface="メイリオ" pitchFamily="50" charset="-128"/>
              <a:ea typeface="メイリオ" pitchFamily="50" charset="-128"/>
              <a:cs typeface="メイリオ" pitchFamily="50" charset="-128"/>
            </a:endParaRPr>
          </a:p>
          <a:p>
            <a:pPr marL="355600" indent="-355600"/>
            <a:r>
              <a:rPr lang="ja-JP" altLang="en-US" dirty="0" smtClean="0">
                <a:solidFill>
                  <a:schemeClr val="tx1"/>
                </a:solidFill>
                <a:latin typeface="メイリオ" pitchFamily="50" charset="-128"/>
                <a:ea typeface="メイリオ" pitchFamily="50" charset="-128"/>
                <a:cs typeface="メイリオ" pitchFamily="50" charset="-128"/>
              </a:rPr>
              <a:t>☝  本人の認識がない場合、その変化への</a:t>
            </a:r>
            <a:r>
              <a:rPr lang="ja-JP" altLang="en-US" u="sng" dirty="0" smtClean="0">
                <a:solidFill>
                  <a:srgbClr val="FF0000"/>
                </a:solidFill>
                <a:latin typeface="メイリオ" pitchFamily="50" charset="-128"/>
                <a:ea typeface="メイリオ" pitchFamily="50" charset="-128"/>
                <a:cs typeface="メイリオ" pitchFamily="50" charset="-128"/>
              </a:rPr>
              <a:t>本人の気づきを促す</a:t>
            </a:r>
            <a:r>
              <a:rPr lang="ja-JP" altLang="en-US" dirty="0" smtClean="0">
                <a:solidFill>
                  <a:schemeClr val="tx1"/>
                </a:solidFill>
                <a:latin typeface="メイリオ" pitchFamily="50" charset="-128"/>
                <a:ea typeface="メイリオ" pitchFamily="50" charset="-128"/>
                <a:cs typeface="メイリオ" pitchFamily="50" charset="-128"/>
              </a:rPr>
              <a:t>という側面もある。</a:t>
            </a:r>
            <a:endParaRPr lang="en-US" altLang="ja-JP" dirty="0" smtClean="0">
              <a:solidFill>
                <a:schemeClr val="tx1"/>
              </a:solidFill>
              <a:latin typeface="メイリオ" pitchFamily="50" charset="-128"/>
              <a:ea typeface="メイリオ" pitchFamily="50" charset="-128"/>
              <a:cs typeface="メイリオ" pitchFamily="50" charset="-128"/>
            </a:endParaRPr>
          </a:p>
          <a:p>
            <a:pPr marL="355600" indent="-355600"/>
            <a:r>
              <a:rPr kumimoji="1" lang="ja-JP" altLang="en-US" dirty="0" smtClean="0">
                <a:solidFill>
                  <a:schemeClr val="tx1"/>
                </a:solidFill>
                <a:latin typeface="メイリオ" pitchFamily="50" charset="-128"/>
                <a:ea typeface="メイリオ" pitchFamily="50" charset="-128"/>
                <a:cs typeface="メイリオ" pitchFamily="50" charset="-128"/>
              </a:rPr>
              <a:t>☝  </a:t>
            </a:r>
            <a:r>
              <a:rPr kumimoji="1" lang="ja-JP" altLang="en-US" u="sng" dirty="0" smtClean="0">
                <a:solidFill>
                  <a:srgbClr val="FF0000"/>
                </a:solidFill>
                <a:latin typeface="メイリオ" pitchFamily="50" charset="-128"/>
                <a:ea typeface="メイリオ" pitchFamily="50" charset="-128"/>
                <a:cs typeface="メイリオ" pitchFamily="50" charset="-128"/>
              </a:rPr>
              <a:t>プラスの変化</a:t>
            </a:r>
            <a:r>
              <a:rPr kumimoji="1" lang="ja-JP" altLang="en-US" dirty="0" smtClean="0">
                <a:solidFill>
                  <a:schemeClr val="tx1"/>
                </a:solidFill>
                <a:latin typeface="メイリオ" pitchFamily="50" charset="-128"/>
                <a:ea typeface="メイリオ" pitchFamily="50" charset="-128"/>
                <a:cs typeface="メイリオ" pitchFamily="50" charset="-128"/>
              </a:rPr>
              <a:t>を重視しながら取り組みを推し進める。</a:t>
            </a:r>
            <a:endParaRPr kumimoji="1" lang="ja-JP" altLang="en-US" dirty="0">
              <a:solidFill>
                <a:schemeClr val="tx1"/>
              </a:solidFill>
              <a:latin typeface="メイリオ" pitchFamily="50" charset="-128"/>
              <a:ea typeface="メイリオ" pitchFamily="50" charset="-128"/>
              <a:cs typeface="メイリオ" pitchFamily="50" charset="-128"/>
            </a:endParaRPr>
          </a:p>
        </p:txBody>
      </p:sp>
      <p:sp>
        <p:nvSpPr>
          <p:cNvPr id="18" name="テキスト ボックス 17"/>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2</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2(2),pp.155-156.</a:t>
            </a:r>
            <a:r>
              <a:rPr lang="ja-JP" altLang="en-US" sz="800" dirty="0" smtClean="0">
                <a:latin typeface="メイリオ" pitchFamily="50" charset="-128"/>
                <a:ea typeface="メイリオ" pitchFamily="50" charset="-128"/>
                <a:cs typeface="メイリオ" pitchFamily="50" charset="-128"/>
              </a:rPr>
              <a:t>より</a:t>
            </a:r>
            <a:endParaRPr lang="ja-JP" altLang="en-US" sz="800" dirty="0">
              <a:latin typeface="メイリオ" pitchFamily="50" charset="-128"/>
              <a:ea typeface="メイリオ" pitchFamily="50" charset="-128"/>
              <a:cs typeface="メイリオ" pitchFamily="50" charset="-128"/>
            </a:endParaRPr>
          </a:p>
        </p:txBody>
      </p:sp>
      <p:sp>
        <p:nvSpPr>
          <p:cNvPr id="16"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solidFill>
                <a:schemeClr val="tx2"/>
              </a:solidFill>
            </a:endParaRPr>
          </a:p>
        </p:txBody>
      </p:sp>
      <p:sp>
        <p:nvSpPr>
          <p:cNvPr id="15" name="角丸四角形 14"/>
          <p:cNvSpPr/>
          <p:nvPr/>
        </p:nvSpPr>
        <p:spPr>
          <a:xfrm>
            <a:off x="1331640" y="4149080"/>
            <a:ext cx="1224136" cy="36004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dirty="0" smtClean="0"/>
              <a:t>ポイント</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17</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fontScale="90000"/>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．個別的・継続的な相談支援</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（２）本人の力を引き出す支援</a:t>
            </a:r>
            <a:r>
              <a:rPr lang="ja-JP" altLang="en-US" sz="2200" dirty="0" smtClean="0">
                <a:solidFill>
                  <a:schemeClr val="tx1"/>
                </a:solidFill>
                <a:latin typeface="メイリオ" pitchFamily="50" charset="-128"/>
                <a:ea typeface="メイリオ" pitchFamily="50" charset="-128"/>
                <a:cs typeface="メイリオ" pitchFamily="50" charset="-128"/>
              </a:rPr>
              <a:t>～本人の力を活かした支援－４</a:t>
            </a:r>
            <a:endParaRPr kumimoji="1" lang="ja-JP" altLang="en-US" sz="2200" dirty="0">
              <a:solidFill>
                <a:schemeClr val="tx1"/>
              </a:solidFill>
              <a:latin typeface="メイリオ" pitchFamily="50" charset="-128"/>
              <a:ea typeface="メイリオ" pitchFamily="50" charset="-128"/>
              <a:cs typeface="メイリオ" pitchFamily="50" charset="-128"/>
            </a:endParaRPr>
          </a:p>
        </p:txBody>
      </p:sp>
      <p:sp>
        <p:nvSpPr>
          <p:cNvPr id="13" name="正方形/長方形 12"/>
          <p:cNvSpPr/>
          <p:nvPr/>
        </p:nvSpPr>
        <p:spPr>
          <a:xfrm>
            <a:off x="539552" y="1916832"/>
            <a:ext cx="7992888" cy="1231106"/>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本人の力は限定的なものではない。</a:t>
            </a:r>
            <a:endParaRPr lang="en-US" altLang="ja-JP" sz="1600" dirty="0" smtClean="0">
              <a:latin typeface="メイリオ" pitchFamily="50" charset="-128"/>
              <a:ea typeface="メイリオ" pitchFamily="50" charset="-128"/>
              <a:cs typeface="メイリオ" pitchFamily="50" charset="-128"/>
            </a:endParaRPr>
          </a:p>
          <a:p>
            <a:pPr marL="274320" indent="-274320">
              <a:spcBef>
                <a:spcPts val="600"/>
              </a:spcBef>
              <a:buClr>
                <a:schemeClr val="accent2"/>
              </a:buClr>
              <a:buSzPct val="76000"/>
            </a:pPr>
            <a:r>
              <a:rPr lang="ja-JP" altLang="en-US" sz="2200" dirty="0" smtClean="0">
                <a:solidFill>
                  <a:srgbClr val="FF0000"/>
                </a:solidFill>
                <a:latin typeface="メイリオ" pitchFamily="50" charset="-128"/>
                <a:ea typeface="メイリオ" pitchFamily="50" charset="-128"/>
                <a:cs typeface="メイリオ" pitchFamily="50" charset="-128"/>
              </a:rPr>
              <a:t>⇒</a:t>
            </a:r>
            <a:r>
              <a:rPr lang="ja-JP" altLang="en-US" sz="2200" u="sng" dirty="0" smtClean="0">
                <a:solidFill>
                  <a:srgbClr val="FF0000"/>
                </a:solidFill>
                <a:latin typeface="メイリオ" pitchFamily="50" charset="-128"/>
                <a:ea typeface="メイリオ" pitchFamily="50" charset="-128"/>
                <a:cs typeface="メイリオ" pitchFamily="50" charset="-128"/>
              </a:rPr>
              <a:t>連鎖的</a:t>
            </a:r>
            <a:r>
              <a:rPr lang="ja-JP" altLang="en-US" sz="2200" dirty="0" smtClean="0">
                <a:latin typeface="メイリオ" pitchFamily="50" charset="-128"/>
                <a:ea typeface="メイリオ" pitchFamily="50" charset="-128"/>
                <a:cs typeface="メイリオ" pitchFamily="50" charset="-128"/>
              </a:rPr>
              <a:t>に本人の力を引き出す。</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endParaRPr lang="ja-JP" altLang="en-US" sz="2000" dirty="0" smtClean="0">
              <a:latin typeface="メイリオ" pitchFamily="50" charset="-128"/>
              <a:ea typeface="メイリオ" pitchFamily="50" charset="-128"/>
              <a:cs typeface="メイリオ" pitchFamily="50" charset="-128"/>
            </a:endParaRPr>
          </a:p>
        </p:txBody>
      </p:sp>
      <p:sp>
        <p:nvSpPr>
          <p:cNvPr id="12" name="角丸四角形 11"/>
          <p:cNvSpPr/>
          <p:nvPr/>
        </p:nvSpPr>
        <p:spPr>
          <a:xfrm>
            <a:off x="467544" y="1340768"/>
            <a:ext cx="5112568"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３．できることの「連鎖」を意識する</a:t>
            </a:r>
            <a:endParaRPr kumimoji="1" lang="en-US" altLang="ja-JP" sz="2000" b="1" dirty="0" smtClean="0">
              <a:solidFill>
                <a:schemeClr val="bg1"/>
              </a:solidFill>
              <a:latin typeface="メイリオ" pitchFamily="50" charset="-128"/>
              <a:ea typeface="メイリオ" pitchFamily="50" charset="-128"/>
              <a:cs typeface="メイリオ" pitchFamily="50" charset="-128"/>
            </a:endParaRPr>
          </a:p>
        </p:txBody>
      </p:sp>
      <p:sp>
        <p:nvSpPr>
          <p:cNvPr id="9" name="角丸四角形 8"/>
          <p:cNvSpPr/>
          <p:nvPr/>
        </p:nvSpPr>
        <p:spPr>
          <a:xfrm>
            <a:off x="971600" y="3119482"/>
            <a:ext cx="7632848" cy="1152128"/>
          </a:xfrm>
          <a:prstGeom prst="roundRect">
            <a:avLst/>
          </a:prstGeom>
          <a:solidFill>
            <a:srgbClr val="FFE7FF"/>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5600" indent="-355600"/>
            <a:r>
              <a:rPr lang="ja-JP" altLang="en-US" dirty="0" smtClean="0">
                <a:solidFill>
                  <a:schemeClr val="tx1"/>
                </a:solidFill>
                <a:latin typeface="メイリオ" pitchFamily="50" charset="-128"/>
                <a:ea typeface="メイリオ" pitchFamily="50" charset="-128"/>
                <a:cs typeface="メイリオ" pitchFamily="50" charset="-128"/>
              </a:rPr>
              <a:t>☝  本人の抱える課題を丁寧に分析し、問題解決の糸口を見つけ出し、そこに</a:t>
            </a:r>
            <a:r>
              <a:rPr lang="ja-JP" altLang="en-US" u="sng" dirty="0" smtClean="0">
                <a:solidFill>
                  <a:srgbClr val="FF0000"/>
                </a:solidFill>
                <a:latin typeface="メイリオ" pitchFamily="50" charset="-128"/>
                <a:ea typeface="メイリオ" pitchFamily="50" charset="-128"/>
                <a:cs typeface="メイリオ" pitchFamily="50" charset="-128"/>
              </a:rPr>
              <a:t>本人の力が発揮できる機会を提供</a:t>
            </a:r>
            <a:r>
              <a:rPr lang="ja-JP" altLang="en-US" dirty="0" smtClean="0">
                <a:solidFill>
                  <a:schemeClr val="tx1"/>
                </a:solidFill>
                <a:latin typeface="メイリオ" pitchFamily="50" charset="-128"/>
                <a:ea typeface="メイリオ" pitchFamily="50" charset="-128"/>
                <a:cs typeface="メイリオ" pitchFamily="50" charset="-128"/>
              </a:rPr>
              <a:t>できるように働きかける</a:t>
            </a:r>
            <a:r>
              <a:rPr kumimoji="1" lang="ja-JP" altLang="en-US" dirty="0" smtClean="0">
                <a:solidFill>
                  <a:schemeClr val="tx1"/>
                </a:solidFill>
                <a:latin typeface="メイリオ" pitchFamily="50" charset="-128"/>
                <a:ea typeface="メイリオ" pitchFamily="50" charset="-128"/>
                <a:cs typeface="メイリオ" pitchFamily="50" charset="-128"/>
              </a:rPr>
              <a:t>。</a:t>
            </a:r>
            <a:endParaRPr kumimoji="1" lang="ja-JP" altLang="en-US" dirty="0">
              <a:solidFill>
                <a:schemeClr val="tx1"/>
              </a:solidFill>
              <a:latin typeface="メイリオ" pitchFamily="50" charset="-128"/>
              <a:ea typeface="メイリオ" pitchFamily="50" charset="-128"/>
              <a:cs typeface="メイリオ" pitchFamily="50" charset="-128"/>
            </a:endParaRPr>
          </a:p>
        </p:txBody>
      </p:sp>
      <p:sp>
        <p:nvSpPr>
          <p:cNvPr id="17" name="テキスト ボックス 16"/>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2</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2(2),p.156.</a:t>
            </a:r>
            <a:r>
              <a:rPr lang="ja-JP" altLang="en-US" sz="800" dirty="0" smtClean="0">
                <a:latin typeface="メイリオ" pitchFamily="50" charset="-128"/>
                <a:ea typeface="メイリオ" pitchFamily="50" charset="-128"/>
                <a:cs typeface="メイリオ" pitchFamily="50" charset="-128"/>
              </a:rPr>
              <a:t>より</a:t>
            </a:r>
            <a:endParaRPr lang="ja-JP" altLang="en-US" sz="800" dirty="0">
              <a:latin typeface="メイリオ" pitchFamily="50" charset="-128"/>
              <a:ea typeface="メイリオ" pitchFamily="50" charset="-128"/>
              <a:cs typeface="メイリオ" pitchFamily="50" charset="-128"/>
            </a:endParaRPr>
          </a:p>
        </p:txBody>
      </p:sp>
      <p:sp>
        <p:nvSpPr>
          <p:cNvPr id="16"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endParaRPr lang="ja-JP" altLang="en-US" dirty="0"/>
          </a:p>
        </p:txBody>
      </p:sp>
      <p:sp>
        <p:nvSpPr>
          <p:cNvPr id="11" name="角丸四角形 10"/>
          <p:cNvSpPr/>
          <p:nvPr/>
        </p:nvSpPr>
        <p:spPr>
          <a:xfrm>
            <a:off x="1331640" y="2852936"/>
            <a:ext cx="1224136" cy="36004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dirty="0" smtClean="0"/>
              <a:t>ポイント</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539552" y="2228895"/>
            <a:ext cx="8136904" cy="4401205"/>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本人の歩調に合わせながら、</a:t>
            </a:r>
            <a:r>
              <a:rPr lang="ja-JP" altLang="en-US" sz="2200" u="sng" dirty="0" smtClean="0">
                <a:solidFill>
                  <a:srgbClr val="FF0000"/>
                </a:solidFill>
                <a:latin typeface="メイリオ" pitchFamily="50" charset="-128"/>
                <a:ea typeface="メイリオ" pitchFamily="50" charset="-128"/>
                <a:cs typeface="メイリオ" pitchFamily="50" charset="-128"/>
              </a:rPr>
              <a:t>支援過程を一緒に歩む</a:t>
            </a:r>
            <a:r>
              <a:rPr lang="ja-JP" altLang="en-US" sz="2200" dirty="0" smtClean="0">
                <a:latin typeface="メイリオ" pitchFamily="50" charset="-128"/>
                <a:ea typeface="メイリオ" pitchFamily="50" charset="-128"/>
                <a:cs typeface="メイリオ" pitchFamily="50" charset="-128"/>
              </a:rPr>
              <a:t>ことにより、信頼関係に裏打ちされた援助関係をつくっていく。</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支援が始まってから、</a:t>
            </a:r>
            <a:r>
              <a:rPr lang="ja-JP" altLang="en-US" sz="2200" u="sng" dirty="0" smtClean="0">
                <a:solidFill>
                  <a:srgbClr val="FF0000"/>
                </a:solidFill>
                <a:latin typeface="メイリオ" pitchFamily="50" charset="-128"/>
                <a:ea typeface="メイリオ" pitchFamily="50" charset="-128"/>
                <a:cs typeface="メイリオ" pitchFamily="50" charset="-128"/>
              </a:rPr>
              <a:t>どのように目標を設定するかを本人自身が決めることができるように、支援員がそのプロセスを支え</a:t>
            </a:r>
            <a:r>
              <a:rPr lang="ja-JP" altLang="en-US" sz="2200" dirty="0" smtClean="0">
                <a:latin typeface="メイリオ" pitchFamily="50" charset="-128"/>
                <a:ea typeface="メイリオ" pitchFamily="50" charset="-128"/>
                <a:cs typeface="メイリオ" pitchFamily="50" charset="-128"/>
              </a:rPr>
              <a:t>ながら進む。</a:t>
            </a:r>
            <a:endParaRPr lang="en-US" altLang="ja-JP" sz="22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本人の希望や意向を聞き出すのではなく、一緒に見つけていく。</a:t>
            </a:r>
            <a:endParaRPr lang="en-US" altLang="ja-JP" sz="20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支援員と本人の関係性は最初からあるものではなく、支援員が本人の歩調に合わせながら関係性づくりをすすめることで、少しずつ強化される。</a:t>
            </a:r>
            <a:endParaRPr lang="en-US" altLang="ja-JP" sz="20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pP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2"/>
              </a:buClr>
              <a:buSzPct val="76000"/>
            </a:pPr>
            <a:endParaRPr lang="en-US" altLang="ja-JP" sz="2000" b="1"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endParaRPr lang="ja-JP" altLang="en-US" sz="2000" dirty="0" smtClean="0">
              <a:latin typeface="メイリオ" pitchFamily="50" charset="-128"/>
              <a:ea typeface="メイリオ" pitchFamily="50" charset="-128"/>
              <a:cs typeface="メイリオ" pitchFamily="50" charset="-128"/>
            </a:endParaRPr>
          </a:p>
        </p:txBody>
      </p:sp>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18</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fontScale="90000"/>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．個別的・継続的な相談支援</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（２）本人の力を引き出す支援</a:t>
            </a:r>
            <a:r>
              <a:rPr lang="ja-JP" altLang="en-US" sz="2000" dirty="0" smtClean="0">
                <a:solidFill>
                  <a:schemeClr val="tx1"/>
                </a:solidFill>
                <a:latin typeface="メイリオ" pitchFamily="50" charset="-128"/>
                <a:ea typeface="メイリオ" pitchFamily="50" charset="-128"/>
                <a:cs typeface="メイリオ" pitchFamily="50" charset="-128"/>
              </a:rPr>
              <a:t>～本人が決めるプロセスを支える－１</a:t>
            </a:r>
            <a:endParaRPr kumimoji="1" lang="ja-JP" altLang="en-US" sz="2000" dirty="0">
              <a:solidFill>
                <a:schemeClr val="tx1"/>
              </a:solidFill>
              <a:latin typeface="メイリオ" pitchFamily="50" charset="-128"/>
              <a:ea typeface="メイリオ" pitchFamily="50" charset="-128"/>
              <a:cs typeface="メイリオ" pitchFamily="50" charset="-128"/>
            </a:endParaRPr>
          </a:p>
        </p:txBody>
      </p:sp>
      <p:sp>
        <p:nvSpPr>
          <p:cNvPr id="11" name="角丸四角形 10"/>
          <p:cNvSpPr/>
          <p:nvPr/>
        </p:nvSpPr>
        <p:spPr>
          <a:xfrm>
            <a:off x="539552" y="1412776"/>
            <a:ext cx="8136904" cy="648072"/>
          </a:xfrm>
          <a:prstGeom prst="roundRect">
            <a:avLst>
              <a:gd name="adj" fmla="val 8414"/>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r>
              <a:rPr lang="ja-JP" altLang="en-US" dirty="0" smtClean="0">
                <a:solidFill>
                  <a:schemeClr val="tx1"/>
                </a:solidFill>
                <a:latin typeface="メイリオ" pitchFamily="50" charset="-128"/>
                <a:ea typeface="メイリオ" pitchFamily="50" charset="-128"/>
                <a:cs typeface="メイリオ" pitchFamily="50" charset="-128"/>
              </a:rPr>
              <a:t>相談支援は、支援員と本人がともに支援過程を歩んでいく営み。</a:t>
            </a:r>
            <a:endParaRPr lang="en-US" altLang="ja-JP" dirty="0" smtClean="0">
              <a:solidFill>
                <a:schemeClr val="tx1"/>
              </a:solidFill>
              <a:latin typeface="メイリオ" pitchFamily="50" charset="-128"/>
              <a:ea typeface="メイリオ" pitchFamily="50" charset="-128"/>
              <a:cs typeface="メイリオ" pitchFamily="50" charset="-128"/>
            </a:endParaRPr>
          </a:p>
        </p:txBody>
      </p:sp>
      <p:sp>
        <p:nvSpPr>
          <p:cNvPr id="12" name="テキスト ボックス 11"/>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2</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2(3),pp.156-157.</a:t>
            </a:r>
            <a:r>
              <a:rPr lang="ja-JP" altLang="en-US" sz="800" dirty="0" smtClean="0">
                <a:latin typeface="メイリオ" pitchFamily="50" charset="-128"/>
                <a:ea typeface="メイリオ" pitchFamily="50" charset="-128"/>
                <a:cs typeface="メイリオ" pitchFamily="50" charset="-128"/>
              </a:rPr>
              <a:t>より</a:t>
            </a:r>
            <a:endParaRPr lang="ja-JP" altLang="en-US" sz="800" dirty="0">
              <a:latin typeface="メイリオ" pitchFamily="50" charset="-128"/>
              <a:ea typeface="メイリオ" pitchFamily="50" charset="-128"/>
              <a:cs typeface="メイリオ" pitchFamily="50" charset="-128"/>
            </a:endParaRPr>
          </a:p>
        </p:txBody>
      </p:sp>
      <p:sp>
        <p:nvSpPr>
          <p:cNvPr id="13"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r>
              <a:rPr lang="ja-JP" altLang="en-US" dirty="0" smtClean="0">
                <a:solidFill>
                  <a:schemeClr val="tx2"/>
                </a:solidFill>
              </a:rPr>
              <a:t>）</a:t>
            </a:r>
            <a:endParaRPr lang="ja-JP" altLang="en-US" dirty="0">
              <a:solidFill>
                <a:schemeClr val="tx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539552" y="2532673"/>
            <a:ext cx="8208912" cy="1400383"/>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生活困窮者は、心身ともに不安定な状態に置かれていることが多く、自分の身に起こっていることを整理し、自分について深く考えることが難しい。</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pPr>
            <a:r>
              <a:rPr lang="ja-JP" altLang="en-US" sz="2000" dirty="0" smtClean="0">
                <a:solidFill>
                  <a:srgbClr val="FF0000"/>
                </a:solidFill>
                <a:latin typeface="メイリオ" pitchFamily="50" charset="-128"/>
                <a:ea typeface="メイリオ" pitchFamily="50" charset="-128"/>
                <a:cs typeface="メイリオ" pitchFamily="50" charset="-128"/>
              </a:rPr>
              <a:t>⇒</a:t>
            </a:r>
            <a:r>
              <a:rPr lang="ja-JP" altLang="en-US" sz="2000" dirty="0" smtClean="0">
                <a:latin typeface="メイリオ" pitchFamily="50" charset="-128"/>
                <a:ea typeface="メイリオ" pitchFamily="50" charset="-128"/>
                <a:cs typeface="メイリオ" pitchFamily="50" charset="-128"/>
              </a:rPr>
              <a:t>安心・安全を確保し、</a:t>
            </a:r>
            <a:r>
              <a:rPr lang="ja-JP" altLang="en-US" sz="2000" u="sng" dirty="0" smtClean="0">
                <a:solidFill>
                  <a:srgbClr val="FF0000"/>
                </a:solidFill>
                <a:latin typeface="メイリオ" pitchFamily="50" charset="-128"/>
                <a:ea typeface="メイリオ" pitchFamily="50" charset="-128"/>
                <a:cs typeface="メイリオ" pitchFamily="50" charset="-128"/>
              </a:rPr>
              <a:t>自己決定できる環境と状況を整える</a:t>
            </a:r>
            <a:r>
              <a:rPr lang="ja-JP" altLang="en-US" sz="2000" dirty="0" smtClean="0">
                <a:latin typeface="メイリオ" pitchFamily="50" charset="-128"/>
                <a:ea typeface="メイリオ" pitchFamily="50" charset="-128"/>
                <a:cs typeface="メイリオ" pitchFamily="50" charset="-128"/>
              </a:rPr>
              <a:t>。</a:t>
            </a:r>
            <a:endParaRPr lang="en-US" altLang="ja-JP" sz="2000" dirty="0" smtClean="0">
              <a:latin typeface="メイリオ" pitchFamily="50" charset="-128"/>
              <a:ea typeface="メイリオ" pitchFamily="50" charset="-128"/>
              <a:cs typeface="メイリオ" pitchFamily="50" charset="-128"/>
            </a:endParaRPr>
          </a:p>
        </p:txBody>
      </p:sp>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19</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fontScale="90000"/>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．個別的・継続的な相談支援</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（２）本人の力を引き出す支援</a:t>
            </a:r>
            <a:r>
              <a:rPr lang="ja-JP" altLang="en-US" sz="2000" dirty="0" smtClean="0">
                <a:solidFill>
                  <a:schemeClr val="tx1"/>
                </a:solidFill>
                <a:latin typeface="メイリオ" pitchFamily="50" charset="-128"/>
                <a:ea typeface="メイリオ" pitchFamily="50" charset="-128"/>
                <a:cs typeface="メイリオ" pitchFamily="50" charset="-128"/>
              </a:rPr>
              <a:t>～本人が決めるプロセスを支える－２</a:t>
            </a:r>
            <a:endParaRPr kumimoji="1" lang="ja-JP" altLang="en-US" sz="2000" dirty="0">
              <a:solidFill>
                <a:schemeClr val="tx1"/>
              </a:solidFill>
              <a:latin typeface="メイリオ" pitchFamily="50" charset="-128"/>
              <a:ea typeface="メイリオ" pitchFamily="50" charset="-128"/>
              <a:cs typeface="メイリオ" pitchFamily="50" charset="-128"/>
            </a:endParaRPr>
          </a:p>
        </p:txBody>
      </p:sp>
      <p:sp>
        <p:nvSpPr>
          <p:cNvPr id="8" name="角丸四角形 7"/>
          <p:cNvSpPr/>
          <p:nvPr/>
        </p:nvSpPr>
        <p:spPr>
          <a:xfrm>
            <a:off x="467544" y="1988840"/>
            <a:ext cx="5040560"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１</a:t>
            </a:r>
            <a:r>
              <a:rPr kumimoji="1" lang="ja-JP" altLang="en-US" sz="2000" b="1" dirty="0" smtClean="0">
                <a:solidFill>
                  <a:schemeClr val="bg1"/>
                </a:solidFill>
                <a:latin typeface="メイリオ" pitchFamily="50" charset="-128"/>
                <a:ea typeface="メイリオ" pitchFamily="50" charset="-128"/>
                <a:cs typeface="メイリオ" pitchFamily="50" charset="-128"/>
              </a:rPr>
              <a:t>．本人が決めるための環境を整える</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9" name="角丸四角形 8"/>
          <p:cNvSpPr/>
          <p:nvPr/>
        </p:nvSpPr>
        <p:spPr>
          <a:xfrm>
            <a:off x="467544" y="4005064"/>
            <a:ext cx="5040560"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２</a:t>
            </a:r>
            <a:r>
              <a:rPr kumimoji="1" lang="ja-JP" altLang="en-US" sz="2000" b="1" dirty="0" smtClean="0">
                <a:solidFill>
                  <a:schemeClr val="bg1"/>
                </a:solidFill>
                <a:latin typeface="メイリオ" pitchFamily="50" charset="-128"/>
                <a:ea typeface="メイリオ" pitchFamily="50" charset="-128"/>
                <a:cs typeface="メイリオ" pitchFamily="50" charset="-128"/>
              </a:rPr>
              <a:t>．関係づくりから自己決定につなげる</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12" name="正方形/長方形 11"/>
          <p:cNvSpPr/>
          <p:nvPr/>
        </p:nvSpPr>
        <p:spPr>
          <a:xfrm>
            <a:off x="539552" y="4524216"/>
            <a:ext cx="8208912" cy="1785104"/>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自己決定のプロセスに働きかけるうえでは、本人との関係性が形成されていることが必要不可欠。</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pPr>
            <a:r>
              <a:rPr lang="ja-JP" altLang="en-US" sz="2000" dirty="0" smtClean="0">
                <a:solidFill>
                  <a:srgbClr val="FF0000"/>
                </a:solidFill>
                <a:latin typeface="メイリオ" pitchFamily="50" charset="-128"/>
                <a:ea typeface="メイリオ" pitchFamily="50" charset="-128"/>
                <a:cs typeface="メイリオ" pitchFamily="50" charset="-128"/>
              </a:rPr>
              <a:t>⇒</a:t>
            </a:r>
            <a:r>
              <a:rPr lang="ja-JP" altLang="en-US" sz="2000" u="sng" dirty="0" smtClean="0">
                <a:solidFill>
                  <a:srgbClr val="FF0000"/>
                </a:solidFill>
                <a:latin typeface="メイリオ" pitchFamily="50" charset="-128"/>
                <a:ea typeface="メイリオ" pitchFamily="50" charset="-128"/>
                <a:cs typeface="メイリオ" pitchFamily="50" charset="-128"/>
              </a:rPr>
              <a:t>援助関係の形成と活用</a:t>
            </a:r>
            <a:r>
              <a:rPr lang="ja-JP" altLang="en-US" sz="2000" dirty="0" smtClean="0">
                <a:latin typeface="メイリオ" pitchFamily="50" charset="-128"/>
                <a:ea typeface="メイリオ" pitchFamily="50" charset="-128"/>
                <a:cs typeface="メイリオ" pitchFamily="50" charset="-128"/>
              </a:rPr>
              <a:t>に努める。</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pPr>
            <a:r>
              <a:rPr lang="ja-JP" altLang="en-US" sz="2000" dirty="0" smtClean="0">
                <a:solidFill>
                  <a:schemeClr val="tx1">
                    <a:lumMod val="75000"/>
                    <a:lumOff val="25000"/>
                  </a:schemeClr>
                </a:solidFill>
                <a:latin typeface="メイリオ" pitchFamily="50" charset="-128"/>
                <a:ea typeface="メイリオ" pitchFamily="50" charset="-128"/>
                <a:cs typeface="メイリオ" pitchFamily="50" charset="-128"/>
              </a:rPr>
              <a:t>　</a:t>
            </a:r>
            <a:r>
              <a:rPr lang="ja-JP" altLang="en-US" sz="2000" dirty="0" smtClean="0">
                <a:latin typeface="メイリオ" pitchFamily="50" charset="-128"/>
                <a:ea typeface="メイリオ" pitchFamily="50" charset="-128"/>
                <a:cs typeface="メイリオ" pitchFamily="50" charset="-128"/>
              </a:rPr>
              <a:t>本人の気づきを促す視点や、本人が決めるプロセスに働きかける　</a:t>
            </a:r>
            <a:r>
              <a:rPr lang="ja-JP" altLang="en-US" sz="2000" u="sng" dirty="0" smtClean="0">
                <a:solidFill>
                  <a:srgbClr val="FF0000"/>
                </a:solidFill>
                <a:latin typeface="メイリオ" pitchFamily="50" charset="-128"/>
                <a:ea typeface="メイリオ" pitchFamily="50" charset="-128"/>
                <a:cs typeface="メイリオ" pitchFamily="50" charset="-128"/>
              </a:rPr>
              <a:t>面接技術</a:t>
            </a:r>
            <a:r>
              <a:rPr lang="ja-JP" altLang="en-US" sz="2000" dirty="0" smtClean="0">
                <a:latin typeface="メイリオ" pitchFamily="50" charset="-128"/>
                <a:ea typeface="メイリオ" pitchFamily="50" charset="-128"/>
                <a:cs typeface="メイリオ" pitchFamily="50" charset="-128"/>
              </a:rPr>
              <a:t>を向上させる。</a:t>
            </a:r>
          </a:p>
        </p:txBody>
      </p:sp>
      <p:sp>
        <p:nvSpPr>
          <p:cNvPr id="13" name="角丸四角形 12"/>
          <p:cNvSpPr/>
          <p:nvPr/>
        </p:nvSpPr>
        <p:spPr>
          <a:xfrm>
            <a:off x="467544" y="1268760"/>
            <a:ext cx="8136904" cy="576064"/>
          </a:xfrm>
          <a:prstGeom prst="roundRect">
            <a:avLst/>
          </a:prstGeom>
          <a:solidFill>
            <a:srgbClr val="E9F6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r>
              <a:rPr lang="ja-JP" altLang="en-US" dirty="0" smtClean="0">
                <a:solidFill>
                  <a:schemeClr val="tx1"/>
                </a:solidFill>
                <a:latin typeface="メイリオ" pitchFamily="50" charset="-128"/>
                <a:ea typeface="メイリオ" pitchFamily="50" charset="-128"/>
                <a:cs typeface="メイリオ" pitchFamily="50" charset="-128"/>
              </a:rPr>
              <a:t>本人が決めるプロセスを支えるための主な</a:t>
            </a:r>
            <a:r>
              <a:rPr lang="en-US" altLang="ja-JP" dirty="0" smtClean="0">
                <a:solidFill>
                  <a:schemeClr val="tx1"/>
                </a:solidFill>
                <a:latin typeface="メイリオ" pitchFamily="50" charset="-128"/>
                <a:ea typeface="メイリオ" pitchFamily="50" charset="-128"/>
                <a:cs typeface="メイリオ" pitchFamily="50" charset="-128"/>
              </a:rPr>
              <a:t>6</a:t>
            </a:r>
            <a:r>
              <a:rPr lang="ja-JP" altLang="en-US" dirty="0" err="1" smtClean="0">
                <a:solidFill>
                  <a:schemeClr val="tx1"/>
                </a:solidFill>
                <a:latin typeface="メイリオ" pitchFamily="50" charset="-128"/>
                <a:ea typeface="メイリオ" pitchFamily="50" charset="-128"/>
                <a:cs typeface="メイリオ" pitchFamily="50" charset="-128"/>
              </a:rPr>
              <a:t>つの</a:t>
            </a:r>
            <a:r>
              <a:rPr lang="ja-JP" altLang="en-US" dirty="0" smtClean="0">
                <a:solidFill>
                  <a:schemeClr val="tx1"/>
                </a:solidFill>
                <a:latin typeface="メイリオ" pitchFamily="50" charset="-128"/>
                <a:ea typeface="メイリオ" pitchFamily="50" charset="-128"/>
                <a:cs typeface="メイリオ" pitchFamily="50" charset="-128"/>
              </a:rPr>
              <a:t>視点は以下の通り。</a:t>
            </a:r>
            <a:endParaRPr lang="en-US" altLang="ja-JP" dirty="0" smtClean="0">
              <a:solidFill>
                <a:schemeClr val="tx1"/>
              </a:solidFill>
              <a:latin typeface="メイリオ" pitchFamily="50" charset="-128"/>
              <a:ea typeface="メイリオ" pitchFamily="50" charset="-128"/>
              <a:cs typeface="メイリオ" pitchFamily="50" charset="-128"/>
            </a:endParaRPr>
          </a:p>
        </p:txBody>
      </p:sp>
      <p:sp>
        <p:nvSpPr>
          <p:cNvPr id="17" name="テキスト ボックス 16"/>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2</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2(3),pp.157-158.</a:t>
            </a:r>
            <a:r>
              <a:rPr lang="ja-JP" altLang="en-US" sz="800" dirty="0" smtClean="0">
                <a:latin typeface="メイリオ" pitchFamily="50" charset="-128"/>
                <a:ea typeface="メイリオ" pitchFamily="50" charset="-128"/>
                <a:cs typeface="メイリオ" pitchFamily="50" charset="-128"/>
              </a:rPr>
              <a:t>より</a:t>
            </a:r>
            <a:endParaRPr lang="ja-JP" altLang="en-US" sz="800" dirty="0">
              <a:latin typeface="メイリオ" pitchFamily="50" charset="-128"/>
              <a:ea typeface="メイリオ" pitchFamily="50" charset="-128"/>
              <a:cs typeface="メイリオ" pitchFamily="50" charset="-128"/>
            </a:endParaRPr>
          </a:p>
        </p:txBody>
      </p:sp>
      <p:sp>
        <p:nvSpPr>
          <p:cNvPr id="16"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endParaRPr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2</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．個別的・継続的な相談支援</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（１）本人との援助関係の構築</a:t>
            </a:r>
            <a:endParaRPr kumimoji="1" lang="ja-JP" altLang="en-US" sz="2400" dirty="0">
              <a:solidFill>
                <a:schemeClr val="tx1"/>
              </a:solidFill>
              <a:latin typeface="メイリオ" pitchFamily="50" charset="-128"/>
              <a:ea typeface="メイリオ" pitchFamily="50" charset="-128"/>
              <a:cs typeface="メイリオ" pitchFamily="50" charset="-128"/>
            </a:endParaRPr>
          </a:p>
        </p:txBody>
      </p:sp>
      <p:sp>
        <p:nvSpPr>
          <p:cNvPr id="11" name="正方形/長方形 10"/>
          <p:cNvSpPr/>
          <p:nvPr/>
        </p:nvSpPr>
        <p:spPr>
          <a:xfrm>
            <a:off x="539552" y="2919422"/>
            <a:ext cx="8280920" cy="2908489"/>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生活困窮者への自立支援においては、援助関係の形成にあたって、支援員の高い専門性が求められる。</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援助関係の形成は、それ自体が本人による問題解決に向けた取組ともなる。</a:t>
            </a:r>
            <a:endParaRPr lang="en-US" altLang="ja-JP" sz="22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2"/>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「援助関係はケースワークという臨床過程そのものに流れをつくる水路である」</a:t>
            </a:r>
            <a:endParaRPr lang="en-US" altLang="ja-JP" sz="20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2"/>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本人との関係性の構築はケースワークの「魂」であり、ケースワークの諸過程は「身体」である</a:t>
            </a:r>
            <a:endParaRPr lang="en-US" altLang="ja-JP" sz="2000" dirty="0" smtClean="0">
              <a:latin typeface="メイリオ" pitchFamily="50" charset="-128"/>
              <a:ea typeface="メイリオ" pitchFamily="50" charset="-128"/>
              <a:cs typeface="メイリオ" pitchFamily="50" charset="-128"/>
            </a:endParaRPr>
          </a:p>
        </p:txBody>
      </p:sp>
      <p:sp>
        <p:nvSpPr>
          <p:cNvPr id="13" name="テキスト ボックス 12"/>
          <p:cNvSpPr txBox="1"/>
          <p:nvPr/>
        </p:nvSpPr>
        <p:spPr>
          <a:xfrm>
            <a:off x="7884368" y="1844824"/>
            <a:ext cx="482824" cy="230832"/>
          </a:xfrm>
          <a:prstGeom prst="rect">
            <a:avLst/>
          </a:prstGeom>
          <a:noFill/>
        </p:spPr>
        <p:txBody>
          <a:bodyPr wrap="none" rtlCol="0">
            <a:spAutoFit/>
          </a:bodyPr>
          <a:lstStyle/>
          <a:p>
            <a:r>
              <a:rPr kumimoji="1" lang="ja-JP" altLang="en-US" sz="900" dirty="0" smtClean="0">
                <a:latin typeface="メイリオ" pitchFamily="50" charset="-128"/>
                <a:ea typeface="メイリオ" pitchFamily="50" charset="-128"/>
                <a:cs typeface="メイリオ" pitchFamily="50" charset="-128"/>
              </a:rPr>
              <a:t>（</a:t>
            </a:r>
            <a:r>
              <a:rPr kumimoji="1" lang="en-US" altLang="ja-JP" sz="900" dirty="0" smtClean="0">
                <a:latin typeface="メイリオ" pitchFamily="50" charset="-128"/>
                <a:ea typeface="メイリオ" pitchFamily="50" charset="-128"/>
                <a:cs typeface="メイリオ" pitchFamily="50" charset="-128"/>
              </a:rPr>
              <a:t>a</a:t>
            </a:r>
            <a:r>
              <a:rPr kumimoji="1" lang="ja-JP" altLang="en-US" sz="900" dirty="0" smtClean="0">
                <a:latin typeface="メイリオ" pitchFamily="50" charset="-128"/>
                <a:ea typeface="メイリオ" pitchFamily="50" charset="-128"/>
                <a:cs typeface="メイリオ" pitchFamily="50" charset="-128"/>
              </a:rPr>
              <a:t>）</a:t>
            </a:r>
            <a:endParaRPr kumimoji="1" lang="ja-JP" altLang="en-US" sz="900" dirty="0">
              <a:latin typeface="メイリオ" pitchFamily="50" charset="-128"/>
              <a:ea typeface="メイリオ" pitchFamily="50" charset="-128"/>
              <a:cs typeface="メイリオ" pitchFamily="50" charset="-128"/>
            </a:endParaRPr>
          </a:p>
        </p:txBody>
      </p:sp>
      <p:sp>
        <p:nvSpPr>
          <p:cNvPr id="14" name="角丸四角形 13"/>
          <p:cNvSpPr/>
          <p:nvPr/>
        </p:nvSpPr>
        <p:spPr>
          <a:xfrm>
            <a:off x="539552" y="1556792"/>
            <a:ext cx="8136904" cy="1152128"/>
          </a:xfrm>
          <a:prstGeom prst="roundRect">
            <a:avLst/>
          </a:prstGeom>
          <a:solidFill>
            <a:srgbClr val="FFE7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r>
              <a:rPr lang="ja-JP" altLang="en-US" dirty="0" smtClean="0">
                <a:solidFill>
                  <a:schemeClr val="tx1"/>
                </a:solidFill>
                <a:latin typeface="メイリオ" pitchFamily="50" charset="-128"/>
                <a:ea typeface="メイリオ" pitchFamily="50" charset="-128"/>
                <a:cs typeface="メイリオ" pitchFamily="50" charset="-128"/>
              </a:rPr>
              <a:t>支援員の専門性と、本人と支援員との間の信頼関係に裏打ちされた関係性。</a:t>
            </a:r>
            <a:endParaRPr lang="en-US" altLang="ja-JP" dirty="0" smtClean="0">
              <a:solidFill>
                <a:schemeClr val="tx1"/>
              </a:solidFill>
              <a:latin typeface="メイリオ" pitchFamily="50" charset="-128"/>
              <a:ea typeface="メイリオ" pitchFamily="50" charset="-128"/>
              <a:cs typeface="メイリオ" pitchFamily="50" charset="-128"/>
            </a:endParaRPr>
          </a:p>
          <a:p>
            <a:pPr marL="0" lvl="2"/>
            <a:r>
              <a:rPr lang="ja-JP" altLang="en-US" dirty="0" smtClean="0">
                <a:solidFill>
                  <a:schemeClr val="tx1"/>
                </a:solidFill>
                <a:latin typeface="メイリオ" pitchFamily="50" charset="-128"/>
                <a:ea typeface="メイリオ" pitchFamily="50" charset="-128"/>
                <a:cs typeface="メイリオ" pitchFamily="50" charset="-128"/>
              </a:rPr>
              <a:t>対人援助の成立条件の一つであり、事例へのあらゆる働きかけの根幹に位置する。</a:t>
            </a:r>
            <a:endParaRPr lang="en-US" altLang="ja-JP" dirty="0" smtClean="0">
              <a:solidFill>
                <a:schemeClr val="tx1"/>
              </a:solidFill>
              <a:latin typeface="メイリオ" pitchFamily="50" charset="-128"/>
              <a:ea typeface="メイリオ" pitchFamily="50" charset="-128"/>
              <a:cs typeface="メイリオ" pitchFamily="50" charset="-128"/>
            </a:endParaRPr>
          </a:p>
        </p:txBody>
      </p:sp>
      <p:sp>
        <p:nvSpPr>
          <p:cNvPr id="17" name="テキスト ボックス 16"/>
          <p:cNvSpPr txBox="1"/>
          <p:nvPr/>
        </p:nvSpPr>
        <p:spPr>
          <a:xfrm>
            <a:off x="899592" y="6381328"/>
            <a:ext cx="4032448" cy="584775"/>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2</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1(1),pp.145-146.</a:t>
            </a:r>
            <a:r>
              <a:rPr lang="ja-JP" altLang="en-US" sz="800" dirty="0" smtClean="0">
                <a:latin typeface="メイリオ" pitchFamily="50" charset="-128"/>
                <a:ea typeface="メイリオ" pitchFamily="50" charset="-128"/>
                <a:cs typeface="メイリオ" pitchFamily="50" charset="-128"/>
              </a:rPr>
              <a:t>より</a:t>
            </a:r>
            <a:endParaRPr lang="en-US" altLang="ja-JP" sz="800" dirty="0" smtClean="0">
              <a:latin typeface="メイリオ" pitchFamily="50" charset="-128"/>
              <a:ea typeface="メイリオ" pitchFamily="50" charset="-128"/>
              <a:cs typeface="メイリオ" pitchFamily="50" charset="-128"/>
            </a:endParaRPr>
          </a:p>
          <a:p>
            <a:r>
              <a:rPr lang="ja-JP" altLang="en-US" sz="800" dirty="0" smtClean="0">
                <a:latin typeface="メイリオ" pitchFamily="50" charset="-128"/>
                <a:ea typeface="メイリオ" pitchFamily="50" charset="-128"/>
                <a:cs typeface="メイリオ" pitchFamily="50" charset="-128"/>
              </a:rPr>
              <a:t>　　（</a:t>
            </a:r>
            <a:r>
              <a:rPr lang="en-US" altLang="ja-JP" sz="800" dirty="0" smtClean="0">
                <a:latin typeface="メイリオ" pitchFamily="50" charset="-128"/>
                <a:ea typeface="メイリオ" pitchFamily="50" charset="-128"/>
                <a:cs typeface="メイリオ" pitchFamily="50" charset="-128"/>
              </a:rPr>
              <a:t>a</a:t>
            </a:r>
            <a:r>
              <a:rPr lang="ja-JP" altLang="en-US" sz="800" dirty="0" smtClean="0">
                <a:latin typeface="メイリオ" pitchFamily="50" charset="-128"/>
                <a:ea typeface="メイリオ" pitchFamily="50" charset="-128"/>
                <a:cs typeface="メイリオ" pitchFamily="50" charset="-128"/>
              </a:rPr>
              <a:t>）バイステック（</a:t>
            </a:r>
            <a:r>
              <a:rPr lang="en-US" altLang="ja-JP" sz="800" dirty="0" smtClean="0">
                <a:latin typeface="メイリオ" pitchFamily="50" charset="-128"/>
                <a:ea typeface="メイリオ" pitchFamily="50" charset="-128"/>
                <a:cs typeface="メイリオ" pitchFamily="50" charset="-128"/>
              </a:rPr>
              <a:t>2006</a:t>
            </a:r>
            <a:r>
              <a:rPr lang="ja-JP" altLang="en-US" sz="800" dirty="0" smtClean="0">
                <a:latin typeface="メイリオ" pitchFamily="50" charset="-128"/>
                <a:ea typeface="メイリオ" pitchFamily="50" charset="-128"/>
                <a:cs typeface="メイリオ" pitchFamily="50" charset="-128"/>
              </a:rPr>
              <a:t>）</a:t>
            </a:r>
            <a:r>
              <a:rPr lang="en-US" altLang="ja-JP" sz="800" dirty="0" smtClean="0">
                <a:latin typeface="メイリオ" pitchFamily="50" charset="-128"/>
                <a:ea typeface="メイリオ" pitchFamily="50" charset="-128"/>
                <a:cs typeface="メイリオ" pitchFamily="50" charset="-128"/>
              </a:rPr>
              <a:t>, p.4.</a:t>
            </a:r>
          </a:p>
          <a:p>
            <a:r>
              <a:rPr kumimoji="1" lang="ja-JP" altLang="en-US" sz="800" dirty="0" smtClean="0">
                <a:latin typeface="メイリオ" pitchFamily="50" charset="-128"/>
                <a:ea typeface="メイリオ" pitchFamily="50" charset="-128"/>
                <a:cs typeface="メイリオ" pitchFamily="50" charset="-128"/>
              </a:rPr>
              <a:t>　　（</a:t>
            </a:r>
            <a:r>
              <a:rPr kumimoji="1" lang="en-US" altLang="ja-JP" sz="800" dirty="0" smtClean="0">
                <a:latin typeface="メイリオ" pitchFamily="50" charset="-128"/>
                <a:ea typeface="メイリオ" pitchFamily="50" charset="-128"/>
                <a:cs typeface="メイリオ" pitchFamily="50" charset="-128"/>
              </a:rPr>
              <a:t>b</a:t>
            </a:r>
            <a:r>
              <a:rPr kumimoji="1" lang="ja-JP" altLang="en-US" sz="800" dirty="0" smtClean="0">
                <a:latin typeface="メイリオ" pitchFamily="50" charset="-128"/>
                <a:ea typeface="メイリオ" pitchFamily="50" charset="-128"/>
                <a:cs typeface="メイリオ" pitchFamily="50" charset="-128"/>
              </a:rPr>
              <a:t>）バイステック（</a:t>
            </a:r>
            <a:r>
              <a:rPr kumimoji="1" lang="en-US" altLang="ja-JP" sz="800" dirty="0" smtClean="0">
                <a:latin typeface="メイリオ" pitchFamily="50" charset="-128"/>
                <a:ea typeface="メイリオ" pitchFamily="50" charset="-128"/>
                <a:cs typeface="メイリオ" pitchFamily="50" charset="-128"/>
              </a:rPr>
              <a:t>2006</a:t>
            </a:r>
            <a:r>
              <a:rPr kumimoji="1" lang="ja-JP" altLang="en-US" sz="800" dirty="0" smtClean="0">
                <a:latin typeface="メイリオ" pitchFamily="50" charset="-128"/>
                <a:ea typeface="メイリオ" pitchFamily="50" charset="-128"/>
                <a:cs typeface="メイリオ" pitchFamily="50" charset="-128"/>
              </a:rPr>
              <a:t>）</a:t>
            </a:r>
            <a:r>
              <a:rPr kumimoji="1" lang="en-US" altLang="ja-JP" sz="800" dirty="0" smtClean="0">
                <a:latin typeface="メイリオ" pitchFamily="50" charset="-128"/>
                <a:ea typeface="メイリオ" pitchFamily="50" charset="-128"/>
                <a:cs typeface="メイリオ" pitchFamily="50" charset="-128"/>
              </a:rPr>
              <a:t>, p.29.</a:t>
            </a:r>
          </a:p>
          <a:p>
            <a:endParaRPr kumimoji="1" lang="ja-JP" altLang="en-US" sz="800" dirty="0">
              <a:latin typeface="メイリオ" pitchFamily="50" charset="-128"/>
              <a:ea typeface="メイリオ" pitchFamily="50" charset="-128"/>
              <a:cs typeface="メイリオ" pitchFamily="50" charset="-128"/>
            </a:endParaRPr>
          </a:p>
        </p:txBody>
      </p:sp>
      <p:sp>
        <p:nvSpPr>
          <p:cNvPr id="19" name="テキスト ボックス 18"/>
          <p:cNvSpPr txBox="1"/>
          <p:nvPr/>
        </p:nvSpPr>
        <p:spPr>
          <a:xfrm>
            <a:off x="2937048" y="4725144"/>
            <a:ext cx="482824" cy="230832"/>
          </a:xfrm>
          <a:prstGeom prst="rect">
            <a:avLst/>
          </a:prstGeom>
          <a:noFill/>
        </p:spPr>
        <p:txBody>
          <a:bodyPr wrap="none" rtlCol="0">
            <a:spAutoFit/>
          </a:bodyPr>
          <a:lstStyle/>
          <a:p>
            <a:r>
              <a:rPr kumimoji="1" lang="ja-JP" altLang="en-US" sz="900" dirty="0" smtClean="0">
                <a:latin typeface="メイリオ" pitchFamily="50" charset="-128"/>
                <a:ea typeface="メイリオ" pitchFamily="50" charset="-128"/>
                <a:cs typeface="メイリオ" pitchFamily="50" charset="-128"/>
              </a:rPr>
              <a:t>（</a:t>
            </a:r>
            <a:r>
              <a:rPr lang="en-US" altLang="ja-JP" sz="900" dirty="0" smtClean="0">
                <a:latin typeface="メイリオ" pitchFamily="50" charset="-128"/>
                <a:ea typeface="メイリオ" pitchFamily="50" charset="-128"/>
                <a:cs typeface="メイリオ" pitchFamily="50" charset="-128"/>
              </a:rPr>
              <a:t>a</a:t>
            </a:r>
            <a:r>
              <a:rPr kumimoji="1" lang="ja-JP" altLang="en-US" sz="900" dirty="0" smtClean="0">
                <a:latin typeface="メイリオ" pitchFamily="50" charset="-128"/>
                <a:ea typeface="メイリオ" pitchFamily="50" charset="-128"/>
                <a:cs typeface="メイリオ" pitchFamily="50" charset="-128"/>
              </a:rPr>
              <a:t>）</a:t>
            </a:r>
            <a:endParaRPr kumimoji="1" lang="ja-JP" altLang="en-US" sz="900" dirty="0">
              <a:latin typeface="メイリオ" pitchFamily="50" charset="-128"/>
              <a:ea typeface="メイリオ" pitchFamily="50" charset="-128"/>
              <a:cs typeface="メイリオ" pitchFamily="50" charset="-128"/>
            </a:endParaRPr>
          </a:p>
        </p:txBody>
      </p:sp>
      <p:sp>
        <p:nvSpPr>
          <p:cNvPr id="20" name="テキスト ボックス 19"/>
          <p:cNvSpPr txBox="1"/>
          <p:nvPr/>
        </p:nvSpPr>
        <p:spPr>
          <a:xfrm>
            <a:off x="5094082" y="5430416"/>
            <a:ext cx="486030" cy="230832"/>
          </a:xfrm>
          <a:prstGeom prst="rect">
            <a:avLst/>
          </a:prstGeom>
          <a:noFill/>
        </p:spPr>
        <p:txBody>
          <a:bodyPr wrap="none" rtlCol="0">
            <a:spAutoFit/>
          </a:bodyPr>
          <a:lstStyle/>
          <a:p>
            <a:r>
              <a:rPr kumimoji="1" lang="ja-JP" altLang="en-US" sz="900" dirty="0" smtClean="0">
                <a:latin typeface="メイリオ" pitchFamily="50" charset="-128"/>
                <a:ea typeface="メイリオ" pitchFamily="50" charset="-128"/>
                <a:cs typeface="メイリオ" pitchFamily="50" charset="-128"/>
              </a:rPr>
              <a:t>（</a:t>
            </a:r>
            <a:r>
              <a:rPr lang="en-US" altLang="ja-JP" sz="900" dirty="0" smtClean="0">
                <a:latin typeface="メイリオ" pitchFamily="50" charset="-128"/>
                <a:ea typeface="メイリオ" pitchFamily="50" charset="-128"/>
                <a:cs typeface="メイリオ" pitchFamily="50" charset="-128"/>
              </a:rPr>
              <a:t>b</a:t>
            </a:r>
            <a:r>
              <a:rPr kumimoji="1" lang="ja-JP" altLang="en-US" sz="900" dirty="0" smtClean="0">
                <a:latin typeface="メイリオ" pitchFamily="50" charset="-128"/>
                <a:ea typeface="メイリオ" pitchFamily="50" charset="-128"/>
                <a:cs typeface="メイリオ" pitchFamily="50" charset="-128"/>
              </a:rPr>
              <a:t>）</a:t>
            </a:r>
            <a:endParaRPr kumimoji="1" lang="ja-JP" altLang="en-US" sz="900" dirty="0">
              <a:latin typeface="メイリオ" pitchFamily="50" charset="-128"/>
              <a:ea typeface="メイリオ" pitchFamily="50" charset="-128"/>
              <a:cs typeface="メイリオ" pitchFamily="50" charset="-128"/>
            </a:endParaRPr>
          </a:p>
        </p:txBody>
      </p:sp>
      <p:sp>
        <p:nvSpPr>
          <p:cNvPr id="18"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endParaRPr lang="ja-JP" altLang="en-US" dirty="0"/>
          </a:p>
        </p:txBody>
      </p:sp>
      <p:sp>
        <p:nvSpPr>
          <p:cNvPr id="12" name="角丸四角形 11"/>
          <p:cNvSpPr/>
          <p:nvPr/>
        </p:nvSpPr>
        <p:spPr>
          <a:xfrm>
            <a:off x="971600" y="1268760"/>
            <a:ext cx="1800200" cy="36004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dirty="0" smtClean="0"/>
              <a:t>援助関係</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539552" y="4422591"/>
            <a:ext cx="7992888" cy="1938992"/>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自己決定には迷いや逡巡がつきまとうもの。</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pPr>
            <a:r>
              <a:rPr lang="ja-JP" altLang="en-US" sz="2000" dirty="0" smtClean="0">
                <a:solidFill>
                  <a:srgbClr val="FF0000"/>
                </a:solidFill>
                <a:latin typeface="メイリオ" pitchFamily="50" charset="-128"/>
                <a:ea typeface="メイリオ" pitchFamily="50" charset="-128"/>
                <a:cs typeface="メイリオ" pitchFamily="50" charset="-128"/>
              </a:rPr>
              <a:t>⇒</a:t>
            </a:r>
            <a:r>
              <a:rPr lang="ja-JP" altLang="en-US" sz="2000" dirty="0" smtClean="0">
                <a:latin typeface="メイリオ" pitchFamily="50" charset="-128"/>
                <a:ea typeface="メイリオ" pitchFamily="50" charset="-128"/>
                <a:cs typeface="メイリオ" pitchFamily="50" charset="-128"/>
              </a:rPr>
              <a:t>本人の心の揺れにもつきあい、</a:t>
            </a:r>
            <a:r>
              <a:rPr lang="ja-JP" altLang="en-US" sz="2000" u="sng" dirty="0" smtClean="0">
                <a:solidFill>
                  <a:srgbClr val="FF0000"/>
                </a:solidFill>
                <a:latin typeface="メイリオ" pitchFamily="50" charset="-128"/>
                <a:ea typeface="メイリオ" pitchFamily="50" charset="-128"/>
                <a:cs typeface="メイリオ" pitchFamily="50" charset="-128"/>
              </a:rPr>
              <a:t>受け止める</a:t>
            </a:r>
            <a:r>
              <a:rPr lang="ja-JP" altLang="en-US" sz="2000" dirty="0" smtClean="0">
                <a:latin typeface="メイリオ" pitchFamily="50" charset="-128"/>
                <a:ea typeface="メイリオ" pitchFamily="50" charset="-128"/>
                <a:cs typeface="メイリオ" pitchFamily="50" charset="-128"/>
              </a:rPr>
              <a:t>。</a:t>
            </a:r>
            <a:endParaRPr lang="en-US" altLang="ja-JP" sz="20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2"/>
              </a:buClr>
              <a:buSzPct val="76000"/>
            </a:pPr>
            <a:endParaRPr lang="en-US" altLang="ja-JP" sz="20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endParaRPr lang="ja-JP" altLang="en-US" sz="2000" dirty="0" smtClean="0">
              <a:latin typeface="メイリオ" pitchFamily="50" charset="-128"/>
              <a:ea typeface="メイリオ" pitchFamily="50" charset="-128"/>
              <a:cs typeface="メイリオ" pitchFamily="50" charset="-128"/>
            </a:endParaRPr>
          </a:p>
        </p:txBody>
      </p:sp>
      <p:sp>
        <p:nvSpPr>
          <p:cNvPr id="14" name="正方形/長方形 13"/>
          <p:cNvSpPr/>
          <p:nvPr/>
        </p:nvSpPr>
        <p:spPr>
          <a:xfrm>
            <a:off x="539552" y="1916832"/>
            <a:ext cx="8136904" cy="1708160"/>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自己決定とは、生活困窮者自身が家族や親族、地域住民等の周囲の人とのやりとりによって、自分の考えや意向を形成していくべきもの。</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pPr>
            <a:r>
              <a:rPr lang="ja-JP" altLang="en-US" sz="2000" dirty="0" smtClean="0">
                <a:solidFill>
                  <a:srgbClr val="FF0000"/>
                </a:solidFill>
                <a:latin typeface="メイリオ" pitchFamily="50" charset="-128"/>
                <a:ea typeface="メイリオ" pitchFamily="50" charset="-128"/>
                <a:cs typeface="メイリオ" pitchFamily="50" charset="-128"/>
              </a:rPr>
              <a:t>⇒</a:t>
            </a:r>
            <a:r>
              <a:rPr lang="ja-JP" altLang="en-US" sz="2000" dirty="0" smtClean="0">
                <a:latin typeface="メイリオ" pitchFamily="50" charset="-128"/>
                <a:ea typeface="メイリオ" pitchFamily="50" charset="-128"/>
                <a:cs typeface="メイリオ" pitchFamily="50" charset="-128"/>
              </a:rPr>
              <a:t>支援員が本人と周囲との間に入って媒介機能を果たし、</a:t>
            </a:r>
            <a:r>
              <a:rPr lang="ja-JP" altLang="en-US" sz="2000" u="sng" dirty="0" smtClean="0">
                <a:solidFill>
                  <a:srgbClr val="FF0000"/>
                </a:solidFill>
                <a:latin typeface="メイリオ" pitchFamily="50" charset="-128"/>
                <a:ea typeface="メイリオ" pitchFamily="50" charset="-128"/>
                <a:cs typeface="メイリオ" pitchFamily="50" charset="-128"/>
              </a:rPr>
              <a:t>両者間の相互作用を促進しながら自己決定を促す</a:t>
            </a:r>
            <a:r>
              <a:rPr lang="ja-JP" altLang="en-US" sz="2000" dirty="0" smtClean="0">
                <a:latin typeface="メイリオ" pitchFamily="50" charset="-128"/>
                <a:ea typeface="メイリオ" pitchFamily="50" charset="-128"/>
                <a:cs typeface="メイリオ" pitchFamily="50" charset="-128"/>
              </a:rPr>
              <a:t>。</a:t>
            </a:r>
            <a:endParaRPr lang="en-US" altLang="ja-JP" sz="2000" dirty="0" smtClean="0">
              <a:latin typeface="メイリオ" pitchFamily="50" charset="-128"/>
              <a:ea typeface="メイリオ" pitchFamily="50" charset="-128"/>
              <a:cs typeface="メイリオ" pitchFamily="50" charset="-128"/>
            </a:endParaRPr>
          </a:p>
        </p:txBody>
      </p:sp>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20</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fontScale="90000"/>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．個別的・継続的な相談支援</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（２）本人の力を引き出す支援</a:t>
            </a:r>
            <a:r>
              <a:rPr lang="ja-JP" altLang="en-US" sz="2000" dirty="0" smtClean="0">
                <a:solidFill>
                  <a:schemeClr val="tx1"/>
                </a:solidFill>
                <a:latin typeface="メイリオ" pitchFamily="50" charset="-128"/>
                <a:ea typeface="メイリオ" pitchFamily="50" charset="-128"/>
                <a:cs typeface="メイリオ" pitchFamily="50" charset="-128"/>
              </a:rPr>
              <a:t>～本人が決めるプロセスを支える－３</a:t>
            </a:r>
            <a:endParaRPr kumimoji="1" lang="ja-JP" altLang="en-US" sz="2000" dirty="0">
              <a:solidFill>
                <a:schemeClr val="tx1"/>
              </a:solidFill>
              <a:latin typeface="メイリオ" pitchFamily="50" charset="-128"/>
              <a:ea typeface="メイリオ" pitchFamily="50" charset="-128"/>
              <a:cs typeface="メイリオ" pitchFamily="50" charset="-128"/>
            </a:endParaRPr>
          </a:p>
        </p:txBody>
      </p:sp>
      <p:sp>
        <p:nvSpPr>
          <p:cNvPr id="8" name="角丸四角形 7"/>
          <p:cNvSpPr/>
          <p:nvPr/>
        </p:nvSpPr>
        <p:spPr>
          <a:xfrm>
            <a:off x="467544" y="1340768"/>
            <a:ext cx="6408712"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３</a:t>
            </a:r>
            <a:r>
              <a:rPr kumimoji="1" lang="ja-JP" altLang="en-US" sz="2000" b="1" dirty="0" smtClean="0">
                <a:solidFill>
                  <a:schemeClr val="bg1"/>
                </a:solidFill>
                <a:latin typeface="メイリオ" pitchFamily="50" charset="-128"/>
                <a:ea typeface="メイリオ" pitchFamily="50" charset="-128"/>
                <a:cs typeface="メイリオ" pitchFamily="50" charset="-128"/>
              </a:rPr>
              <a:t>．周囲との相互作用関係のなかで自己決定を促す</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9" name="角丸四角形 8"/>
          <p:cNvSpPr/>
          <p:nvPr/>
        </p:nvSpPr>
        <p:spPr>
          <a:xfrm>
            <a:off x="467544" y="3846527"/>
            <a:ext cx="3888432"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４</a:t>
            </a:r>
            <a:r>
              <a:rPr kumimoji="1" lang="ja-JP" altLang="en-US" sz="2000" b="1" dirty="0" smtClean="0">
                <a:solidFill>
                  <a:schemeClr val="bg1"/>
                </a:solidFill>
                <a:latin typeface="メイリオ" pitchFamily="50" charset="-128"/>
                <a:ea typeface="メイリオ" pitchFamily="50" charset="-128"/>
                <a:cs typeface="メイリオ" pitchFamily="50" charset="-128"/>
              </a:rPr>
              <a:t>．「揺れ」につきあう</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17" name="テキスト ボックス 16"/>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2</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2(3),p.158.</a:t>
            </a:r>
            <a:r>
              <a:rPr lang="ja-JP" altLang="en-US" sz="800" dirty="0" smtClean="0">
                <a:latin typeface="メイリオ" pitchFamily="50" charset="-128"/>
                <a:ea typeface="メイリオ" pitchFamily="50" charset="-128"/>
                <a:cs typeface="メイリオ" pitchFamily="50" charset="-128"/>
              </a:rPr>
              <a:t>より</a:t>
            </a:r>
            <a:endParaRPr lang="ja-JP" altLang="en-US" sz="800" dirty="0">
              <a:latin typeface="メイリオ" pitchFamily="50" charset="-128"/>
              <a:ea typeface="メイリオ" pitchFamily="50" charset="-128"/>
              <a:cs typeface="メイリオ" pitchFamily="50" charset="-128"/>
            </a:endParaRPr>
          </a:p>
        </p:txBody>
      </p:sp>
      <p:sp>
        <p:nvSpPr>
          <p:cNvPr id="11"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endParaRPr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539552" y="1772816"/>
            <a:ext cx="8208912" cy="1092607"/>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自分で決めることは容易ではない（→責任は自分） 。</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pPr>
            <a:r>
              <a:rPr lang="ja-JP" altLang="en-US" sz="2000" dirty="0" smtClean="0">
                <a:solidFill>
                  <a:srgbClr val="FF0000"/>
                </a:solidFill>
                <a:latin typeface="メイリオ" pitchFamily="50" charset="-128"/>
                <a:ea typeface="メイリオ" pitchFamily="50" charset="-128"/>
                <a:cs typeface="メイリオ" pitchFamily="50" charset="-128"/>
              </a:rPr>
              <a:t>⇒</a:t>
            </a:r>
            <a:r>
              <a:rPr lang="ja-JP" altLang="en-US" sz="2000" u="sng" dirty="0" smtClean="0">
                <a:solidFill>
                  <a:srgbClr val="FF0000"/>
                </a:solidFill>
                <a:latin typeface="メイリオ" pitchFamily="50" charset="-128"/>
                <a:ea typeface="メイリオ" pitchFamily="50" charset="-128"/>
                <a:cs typeface="メイリオ" pitchFamily="50" charset="-128"/>
              </a:rPr>
              <a:t>もし決定したことがうまくいかなかった場合にはやり直しがきくというメッセージ</a:t>
            </a:r>
            <a:r>
              <a:rPr lang="ja-JP" altLang="en-US" sz="2000" dirty="0" smtClean="0">
                <a:latin typeface="メイリオ" pitchFamily="50" charset="-128"/>
                <a:ea typeface="メイリオ" pitchFamily="50" charset="-128"/>
                <a:cs typeface="メイリオ" pitchFamily="50" charset="-128"/>
              </a:rPr>
              <a:t>を伝える。</a:t>
            </a:r>
          </a:p>
        </p:txBody>
      </p:sp>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21</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fontScale="90000"/>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．個別的・継続的な相談支援</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（２）本人の力を引き出す支援</a:t>
            </a:r>
            <a:r>
              <a:rPr lang="ja-JP" altLang="en-US" sz="2000" dirty="0" smtClean="0">
                <a:solidFill>
                  <a:schemeClr val="tx1"/>
                </a:solidFill>
                <a:latin typeface="メイリオ" pitchFamily="50" charset="-128"/>
                <a:ea typeface="メイリオ" pitchFamily="50" charset="-128"/>
                <a:cs typeface="メイリオ" pitchFamily="50" charset="-128"/>
              </a:rPr>
              <a:t>～本人が決めるプロセスを支える－４</a:t>
            </a:r>
            <a:endParaRPr kumimoji="1" lang="ja-JP" altLang="en-US" sz="2000" dirty="0">
              <a:solidFill>
                <a:schemeClr val="tx1"/>
              </a:solidFill>
              <a:latin typeface="メイリオ" pitchFamily="50" charset="-128"/>
              <a:ea typeface="メイリオ" pitchFamily="50" charset="-128"/>
              <a:cs typeface="メイリオ" pitchFamily="50" charset="-128"/>
            </a:endParaRPr>
          </a:p>
        </p:txBody>
      </p:sp>
      <p:sp>
        <p:nvSpPr>
          <p:cNvPr id="8" name="角丸四角形 7"/>
          <p:cNvSpPr/>
          <p:nvPr/>
        </p:nvSpPr>
        <p:spPr>
          <a:xfrm>
            <a:off x="467544" y="1268760"/>
            <a:ext cx="4680520"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５</a:t>
            </a:r>
            <a:r>
              <a:rPr kumimoji="1" lang="ja-JP" altLang="en-US" sz="2000" b="1" dirty="0" smtClean="0">
                <a:solidFill>
                  <a:schemeClr val="bg1"/>
                </a:solidFill>
                <a:latin typeface="メイリオ" pitchFamily="50" charset="-128"/>
                <a:ea typeface="メイリオ" pitchFamily="50" charset="-128"/>
                <a:cs typeface="メイリオ" pitchFamily="50" charset="-128"/>
              </a:rPr>
              <a:t>．自己決定のあとを担保する</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9" name="角丸四角形 8"/>
          <p:cNvSpPr/>
          <p:nvPr/>
        </p:nvSpPr>
        <p:spPr>
          <a:xfrm>
            <a:off x="467544" y="2924944"/>
            <a:ext cx="7056784"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６</a:t>
            </a:r>
            <a:r>
              <a:rPr kumimoji="1" lang="ja-JP" altLang="en-US" sz="2000" b="1" dirty="0" smtClean="0">
                <a:solidFill>
                  <a:schemeClr val="bg1"/>
                </a:solidFill>
                <a:latin typeface="メイリオ" pitchFamily="50" charset="-128"/>
                <a:ea typeface="メイリオ" pitchFamily="50" charset="-128"/>
                <a:cs typeface="メイリオ" pitchFamily="50" charset="-128"/>
              </a:rPr>
              <a:t>．本人の側に立ち代弁することで「自己決定」を支える</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13" name="正方形/長方形 12"/>
          <p:cNvSpPr/>
          <p:nvPr/>
        </p:nvSpPr>
        <p:spPr>
          <a:xfrm>
            <a:off x="539552" y="3435092"/>
            <a:ext cx="8208912" cy="2939266"/>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判断能力が不十分な人の自己決定をどのように考えるか？（→支援員が本人の意に沿わずに本人に関することについて勝手に決めることがあってはならない。）</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pPr>
            <a:r>
              <a:rPr lang="ja-JP" altLang="en-US" sz="2000" dirty="0" smtClean="0">
                <a:solidFill>
                  <a:srgbClr val="FF0000"/>
                </a:solidFill>
                <a:latin typeface="メイリオ" pitchFamily="50" charset="-128"/>
                <a:ea typeface="メイリオ" pitchFamily="50" charset="-128"/>
                <a:cs typeface="メイリオ" pitchFamily="50" charset="-128"/>
              </a:rPr>
              <a:t>⇒</a:t>
            </a:r>
            <a:r>
              <a:rPr lang="ja-JP" altLang="en-US" sz="2000" dirty="0" smtClean="0">
                <a:latin typeface="メイリオ" pitchFamily="50" charset="-128"/>
                <a:ea typeface="メイリオ" pitchFamily="50" charset="-128"/>
                <a:cs typeface="メイリオ" pitchFamily="50" charset="-128"/>
              </a:rPr>
              <a:t>本人を</a:t>
            </a:r>
            <a:r>
              <a:rPr lang="ja-JP" altLang="en-US" sz="2000" u="sng" dirty="0" smtClean="0">
                <a:solidFill>
                  <a:srgbClr val="FF0000"/>
                </a:solidFill>
                <a:latin typeface="メイリオ" pitchFamily="50" charset="-128"/>
                <a:ea typeface="メイリオ" pitchFamily="50" charset="-128"/>
                <a:cs typeface="メイリオ" pitchFamily="50" charset="-128"/>
              </a:rPr>
              <a:t>「意思ある人」</a:t>
            </a:r>
            <a:r>
              <a:rPr lang="ja-JP" altLang="en-US" sz="2000" dirty="0" smtClean="0">
                <a:latin typeface="メイリオ" pitchFamily="50" charset="-128"/>
                <a:ea typeface="メイリオ" pitchFamily="50" charset="-128"/>
                <a:cs typeface="メイリオ" pitchFamily="50" charset="-128"/>
              </a:rPr>
              <a:t>として認識する。</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pPr>
            <a:r>
              <a:rPr lang="ja-JP" altLang="en-US" sz="2000" b="1" dirty="0" smtClean="0">
                <a:solidFill>
                  <a:schemeClr val="tx1">
                    <a:lumMod val="75000"/>
                    <a:lumOff val="25000"/>
                  </a:schemeClr>
                </a:solidFill>
                <a:latin typeface="メイリオ" pitchFamily="50" charset="-128"/>
                <a:ea typeface="メイリオ" pitchFamily="50" charset="-128"/>
                <a:cs typeface="メイリオ" pitchFamily="50" charset="-128"/>
              </a:rPr>
              <a:t>　</a:t>
            </a:r>
            <a:r>
              <a:rPr lang="ja-JP" altLang="en-US" sz="2000" u="sng" dirty="0" smtClean="0">
                <a:solidFill>
                  <a:srgbClr val="FF0000"/>
                </a:solidFill>
                <a:latin typeface="メイリオ" pitchFamily="50" charset="-128"/>
                <a:ea typeface="メイリオ" pitchFamily="50" charset="-128"/>
                <a:cs typeface="メイリオ" pitchFamily="50" charset="-128"/>
              </a:rPr>
              <a:t>本人の言葉</a:t>
            </a:r>
            <a:r>
              <a:rPr lang="ja-JP" altLang="en-US" sz="2000" dirty="0" smtClean="0">
                <a:latin typeface="メイリオ" pitchFamily="50" charset="-128"/>
                <a:ea typeface="メイリオ" pitchFamily="50" charset="-128"/>
                <a:cs typeface="メイリオ" pitchFamily="50" charset="-128"/>
              </a:rPr>
              <a:t>とやりとりを大切にする。</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pPr>
            <a:r>
              <a:rPr lang="ja-JP" altLang="en-US" sz="2000" b="1" dirty="0" smtClean="0">
                <a:solidFill>
                  <a:schemeClr val="tx1">
                    <a:lumMod val="75000"/>
                    <a:lumOff val="25000"/>
                  </a:schemeClr>
                </a:solidFill>
                <a:latin typeface="メイリオ" pitchFamily="50" charset="-128"/>
                <a:ea typeface="メイリオ" pitchFamily="50" charset="-128"/>
                <a:cs typeface="メイリオ" pitchFamily="50" charset="-128"/>
              </a:rPr>
              <a:t>　</a:t>
            </a:r>
            <a:r>
              <a:rPr lang="ja-JP" altLang="en-US" sz="2000" dirty="0" smtClean="0">
                <a:latin typeface="メイリオ" pitchFamily="50" charset="-128"/>
                <a:ea typeface="メイリオ" pitchFamily="50" charset="-128"/>
                <a:cs typeface="メイリオ" pitchFamily="50" charset="-128"/>
              </a:rPr>
              <a:t>信頼関係のなかで</a:t>
            </a:r>
            <a:r>
              <a:rPr lang="ja-JP" altLang="en-US" sz="2000" u="sng" dirty="0" smtClean="0">
                <a:solidFill>
                  <a:srgbClr val="FF0000"/>
                </a:solidFill>
                <a:latin typeface="メイリオ" pitchFamily="50" charset="-128"/>
                <a:ea typeface="メイリオ" pitchFamily="50" charset="-128"/>
                <a:cs typeface="メイリオ" pitchFamily="50" charset="-128"/>
              </a:rPr>
              <a:t>意思や感情を感受</a:t>
            </a:r>
            <a:r>
              <a:rPr lang="ja-JP" altLang="en-US" sz="2000" dirty="0" smtClean="0">
                <a:latin typeface="メイリオ" pitchFamily="50" charset="-128"/>
                <a:ea typeface="メイリオ" pitchFamily="50" charset="-128"/>
                <a:cs typeface="メイリオ" pitchFamily="50" charset="-128"/>
              </a:rPr>
              <a:t>する。</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pPr>
            <a:r>
              <a:rPr lang="ja-JP" altLang="en-US" sz="2000" dirty="0" smtClean="0">
                <a:latin typeface="メイリオ" pitchFamily="50" charset="-128"/>
                <a:ea typeface="メイリオ" pitchFamily="50" charset="-128"/>
                <a:cs typeface="メイリオ" pitchFamily="50" charset="-128"/>
              </a:rPr>
              <a:t>　情報を</a:t>
            </a:r>
            <a:r>
              <a:rPr lang="ja-JP" altLang="en-US" sz="2000" u="sng" dirty="0" smtClean="0">
                <a:solidFill>
                  <a:srgbClr val="FF0000"/>
                </a:solidFill>
                <a:latin typeface="メイリオ" pitchFamily="50" charset="-128"/>
                <a:ea typeface="メイリオ" pitchFamily="50" charset="-128"/>
                <a:cs typeface="メイリオ" pitchFamily="50" charset="-128"/>
              </a:rPr>
              <a:t>本人の側から</a:t>
            </a:r>
            <a:r>
              <a:rPr lang="ja-JP" altLang="en-US" sz="2000" dirty="0" smtClean="0">
                <a:latin typeface="メイリオ" pitchFamily="50" charset="-128"/>
                <a:ea typeface="メイリオ" pitchFamily="50" charset="-128"/>
                <a:cs typeface="メイリオ" pitchFamily="50" charset="-128"/>
              </a:rPr>
              <a:t>組み立てる。</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pPr>
            <a:r>
              <a:rPr lang="ja-JP" altLang="en-US" sz="2000" dirty="0" smtClean="0">
                <a:latin typeface="メイリオ" pitchFamily="50" charset="-128"/>
                <a:ea typeface="メイリオ" pitchFamily="50" charset="-128"/>
                <a:cs typeface="メイリオ" pitchFamily="50" charset="-128"/>
              </a:rPr>
              <a:t>　本人の意思を</a:t>
            </a:r>
            <a:r>
              <a:rPr lang="ja-JP" altLang="en-US" sz="2000" u="sng" dirty="0" smtClean="0">
                <a:solidFill>
                  <a:srgbClr val="FF0000"/>
                </a:solidFill>
                <a:latin typeface="メイリオ" pitchFamily="50" charset="-128"/>
                <a:ea typeface="メイリオ" pitchFamily="50" charset="-128"/>
                <a:cs typeface="メイリオ" pitchFamily="50" charset="-128"/>
              </a:rPr>
              <a:t>代弁</a:t>
            </a:r>
            <a:r>
              <a:rPr lang="ja-JP" altLang="en-US" sz="2000" dirty="0" smtClean="0">
                <a:latin typeface="メイリオ" pitchFamily="50" charset="-128"/>
                <a:ea typeface="メイリオ" pitchFamily="50" charset="-128"/>
                <a:cs typeface="メイリオ" pitchFamily="50" charset="-128"/>
              </a:rPr>
              <a:t>して媒介する。</a:t>
            </a:r>
          </a:p>
        </p:txBody>
      </p:sp>
      <p:sp>
        <p:nvSpPr>
          <p:cNvPr id="16" name="テキスト ボックス 15"/>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2</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2(3),p.159.</a:t>
            </a:r>
            <a:r>
              <a:rPr lang="ja-JP" altLang="en-US" sz="800" dirty="0" smtClean="0">
                <a:latin typeface="メイリオ" pitchFamily="50" charset="-128"/>
                <a:ea typeface="メイリオ" pitchFamily="50" charset="-128"/>
                <a:cs typeface="メイリオ" pitchFamily="50" charset="-128"/>
              </a:rPr>
              <a:t>より</a:t>
            </a:r>
            <a:endParaRPr lang="ja-JP" altLang="en-US" sz="800" dirty="0">
              <a:latin typeface="メイリオ" pitchFamily="50" charset="-128"/>
              <a:ea typeface="メイリオ" pitchFamily="50" charset="-128"/>
              <a:cs typeface="メイリオ" pitchFamily="50" charset="-128"/>
            </a:endParaRPr>
          </a:p>
        </p:txBody>
      </p:sp>
      <p:sp>
        <p:nvSpPr>
          <p:cNvPr id="11"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22</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２</a:t>
            </a:r>
            <a:r>
              <a:rPr kumimoji="1" lang="ja-JP" altLang="en-US" dirty="0" smtClean="0">
                <a:solidFill>
                  <a:schemeClr val="tx1"/>
                </a:solidFill>
                <a:latin typeface="メイリオ" pitchFamily="50" charset="-128"/>
                <a:ea typeface="メイリオ" pitchFamily="50" charset="-128"/>
                <a:cs typeface="メイリオ" pitchFamily="50" charset="-128"/>
              </a:rPr>
              <a:t>．相談支援の展開</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（１）アウトリーチ～アウトリーチとは</a:t>
            </a:r>
            <a:endParaRPr kumimoji="1" lang="ja-JP" altLang="en-US" sz="2700" dirty="0">
              <a:solidFill>
                <a:schemeClr val="tx1"/>
              </a:solidFill>
              <a:latin typeface="メイリオ" pitchFamily="50" charset="-128"/>
              <a:ea typeface="メイリオ" pitchFamily="50" charset="-128"/>
              <a:cs typeface="メイリオ" pitchFamily="50" charset="-128"/>
            </a:endParaRPr>
          </a:p>
        </p:txBody>
      </p:sp>
      <p:sp>
        <p:nvSpPr>
          <p:cNvPr id="12" name="正方形/長方形 11"/>
          <p:cNvSpPr/>
          <p:nvPr/>
        </p:nvSpPr>
        <p:spPr>
          <a:xfrm>
            <a:off x="395536" y="1391622"/>
            <a:ext cx="8496944" cy="3282950"/>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800" dirty="0" smtClean="0">
                <a:latin typeface="メイリオ" pitchFamily="50" charset="-128"/>
                <a:ea typeface="メイリオ" pitchFamily="50" charset="-128"/>
                <a:cs typeface="メイリオ" pitchFamily="50" charset="-128"/>
              </a:rPr>
              <a:t>積極的に</a:t>
            </a:r>
            <a:r>
              <a:rPr lang="ja-JP" altLang="en-US" sz="2800" u="sng" dirty="0" smtClean="0">
                <a:solidFill>
                  <a:srgbClr val="FF0000"/>
                </a:solidFill>
                <a:latin typeface="メイリオ" pitchFamily="50" charset="-128"/>
                <a:ea typeface="メイリオ" pitchFamily="50" charset="-128"/>
                <a:cs typeface="メイリオ" pitchFamily="50" charset="-128"/>
              </a:rPr>
              <a:t>対象者のいる場所に出向いて働きかけること</a:t>
            </a:r>
            <a:r>
              <a:rPr lang="ja-JP" altLang="en-US" sz="2800" dirty="0" smtClean="0">
                <a:latin typeface="メイリオ" pitchFamily="50" charset="-128"/>
                <a:ea typeface="メイリオ" pitchFamily="50" charset="-128"/>
                <a:cs typeface="メイリオ" pitchFamily="50" charset="-128"/>
              </a:rPr>
              <a:t>。</a:t>
            </a:r>
          </a:p>
          <a:p>
            <a:pPr marL="548640" lvl="1" indent="-274320">
              <a:lnSpc>
                <a:spcPct val="90000"/>
              </a:lnSpc>
              <a:spcBef>
                <a:spcPts val="1200"/>
              </a:spcBef>
              <a:buClr>
                <a:schemeClr val="accent1">
                  <a:lumMod val="60000"/>
                  <a:lumOff val="40000"/>
                </a:schemeClr>
              </a:buClr>
              <a:buSzPct val="76000"/>
              <a:buFont typeface="Wingdings 3"/>
              <a:buChar char=""/>
            </a:pPr>
            <a:r>
              <a:rPr lang="ja-JP" altLang="en-US" sz="2400" dirty="0" smtClean="0">
                <a:latin typeface="メイリオ" pitchFamily="50" charset="-128"/>
                <a:ea typeface="メイリオ" pitchFamily="50" charset="-128"/>
                <a:cs typeface="メイリオ" pitchFamily="50" charset="-128"/>
              </a:rPr>
              <a:t>生活上の課題を抱えながらも自らアクセスできない個人や家族・学校等への訪問</a:t>
            </a:r>
          </a:p>
          <a:p>
            <a:pPr marL="548640" lvl="1" indent="-274320">
              <a:lnSpc>
                <a:spcPct val="90000"/>
              </a:lnSpc>
              <a:spcBef>
                <a:spcPts val="500"/>
              </a:spcBef>
              <a:buClr>
                <a:schemeClr val="accent1">
                  <a:lumMod val="60000"/>
                  <a:lumOff val="40000"/>
                </a:schemeClr>
              </a:buClr>
              <a:buSzPct val="76000"/>
              <a:buFont typeface="Wingdings 3"/>
              <a:buChar char=""/>
            </a:pPr>
            <a:r>
              <a:rPr lang="ja-JP" altLang="en-US" sz="2400" dirty="0" smtClean="0">
                <a:latin typeface="メイリオ" pitchFamily="50" charset="-128"/>
                <a:ea typeface="メイリオ" pitchFamily="50" charset="-128"/>
                <a:cs typeface="メイリオ" pitchFamily="50" charset="-128"/>
              </a:rPr>
              <a:t>当事者が出ていきやすい場所での相談会の開催</a:t>
            </a:r>
          </a:p>
          <a:p>
            <a:pPr marL="548640" lvl="1" indent="-274320">
              <a:lnSpc>
                <a:spcPct val="90000"/>
              </a:lnSpc>
              <a:spcBef>
                <a:spcPts val="500"/>
              </a:spcBef>
              <a:buClr>
                <a:schemeClr val="accent1">
                  <a:lumMod val="60000"/>
                  <a:lumOff val="40000"/>
                </a:schemeClr>
              </a:buClr>
              <a:buSzPct val="76000"/>
              <a:buFont typeface="Wingdings 3"/>
              <a:buChar char=""/>
            </a:pPr>
            <a:r>
              <a:rPr lang="ja-JP" altLang="en-US" sz="2400" dirty="0" smtClean="0">
                <a:latin typeface="メイリオ" pitchFamily="50" charset="-128"/>
                <a:ea typeface="メイリオ" pitchFamily="50" charset="-128"/>
                <a:cs typeface="メイリオ" pitchFamily="50" charset="-128"/>
              </a:rPr>
              <a:t>早期支援につながるような地域のネットワークづくり　への取り組み　　　　　　　　　　　　　　　　　など</a:t>
            </a:r>
          </a:p>
          <a:p>
            <a:pPr marL="274320" lvl="0" indent="-274320">
              <a:spcBef>
                <a:spcPts val="600"/>
              </a:spcBef>
              <a:buClr>
                <a:schemeClr val="accent1"/>
              </a:buClr>
              <a:buSzPct val="76000"/>
              <a:buFont typeface="Wingdings 3"/>
              <a:buChar char=""/>
            </a:pPr>
            <a:endParaRPr lang="ja-JP" altLang="en-US" sz="2000" dirty="0" smtClean="0">
              <a:latin typeface="メイリオ" pitchFamily="50" charset="-128"/>
              <a:ea typeface="メイリオ" pitchFamily="50" charset="-128"/>
              <a:cs typeface="メイリオ" pitchFamily="50" charset="-128"/>
            </a:endParaRPr>
          </a:p>
        </p:txBody>
      </p:sp>
      <p:sp>
        <p:nvSpPr>
          <p:cNvPr id="9" name="テキスト ボックス 8"/>
          <p:cNvSpPr txBox="1"/>
          <p:nvPr/>
        </p:nvSpPr>
        <p:spPr>
          <a:xfrm>
            <a:off x="827584" y="6381328"/>
            <a:ext cx="4464496" cy="33855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a:t>
            </a:r>
            <a:r>
              <a:rPr kumimoji="1" lang="ja-JP" altLang="en-US" sz="800" dirty="0" smtClean="0">
                <a:latin typeface="メイリオ" pitchFamily="50" charset="-128"/>
                <a:ea typeface="メイリオ" pitchFamily="50" charset="-128"/>
                <a:cs typeface="メイリオ" pitchFamily="50" charset="-128"/>
              </a:rPr>
              <a:t>岩間伸之；</a:t>
            </a:r>
            <a:r>
              <a:rPr lang="ja-JP" altLang="en-US" sz="800" dirty="0" smtClean="0">
                <a:latin typeface="メイリオ" pitchFamily="50" charset="-128"/>
                <a:ea typeface="メイリオ" pitchFamily="50" charset="-128"/>
                <a:cs typeface="メイリオ" pitchFamily="50" charset="-128"/>
              </a:rPr>
              <a:t>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1</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1(1),p.106. , </a:t>
            </a:r>
            <a:r>
              <a:rPr lang="ja-JP" altLang="en-US" sz="800" dirty="0" smtClean="0">
                <a:latin typeface="メイリオ" pitchFamily="50" charset="-128"/>
                <a:ea typeface="メイリオ" pitchFamily="50" charset="-128"/>
                <a:cs typeface="メイリオ" pitchFamily="50" charset="-128"/>
              </a:rPr>
              <a:t>テキスト追補</a:t>
            </a:r>
            <a:r>
              <a:rPr lang="en-US" altLang="ja-JP" sz="800" dirty="0" smtClean="0">
                <a:latin typeface="メイリオ" pitchFamily="50" charset="-128"/>
                <a:ea typeface="メイリオ" pitchFamily="50" charset="-128"/>
                <a:cs typeface="メイリオ" pitchFamily="50" charset="-128"/>
              </a:rPr>
              <a:t>,  pp.3-44.,</a:t>
            </a:r>
          </a:p>
          <a:p>
            <a:r>
              <a:rPr lang="en-US" altLang="ja-JP" sz="800" dirty="0" smtClean="0">
                <a:latin typeface="メイリオ" pitchFamily="50" charset="-128"/>
                <a:ea typeface="メイリオ" pitchFamily="50" charset="-128"/>
                <a:cs typeface="メイリオ" pitchFamily="50" charset="-128"/>
              </a:rPr>
              <a:t>         </a:t>
            </a:r>
            <a:r>
              <a:rPr lang="ja-JP" altLang="en-US" sz="800" dirty="0" smtClean="0">
                <a:latin typeface="メイリオ" pitchFamily="50" charset="-128"/>
                <a:ea typeface="メイリオ" pitchFamily="50" charset="-128"/>
                <a:cs typeface="メイリオ" pitchFamily="50" charset="-128"/>
              </a:rPr>
              <a:t>鈴木晶子（</a:t>
            </a:r>
            <a:r>
              <a:rPr lang="en-US" altLang="ja-JP" sz="800" dirty="0" smtClean="0">
                <a:latin typeface="メイリオ" pitchFamily="50" charset="-128"/>
                <a:ea typeface="メイリオ" pitchFamily="50" charset="-128"/>
                <a:cs typeface="メイリオ" pitchFamily="50" charset="-128"/>
              </a:rPr>
              <a:t>2016</a:t>
            </a:r>
            <a:r>
              <a:rPr lang="ja-JP" altLang="en-US" sz="800" dirty="0" smtClean="0">
                <a:latin typeface="メイリオ" pitchFamily="50" charset="-128"/>
                <a:ea typeface="メイリオ" pitchFamily="50" charset="-128"/>
                <a:cs typeface="メイリオ" pitchFamily="50" charset="-128"/>
              </a:rPr>
              <a:t>）</a:t>
            </a:r>
            <a:r>
              <a:rPr lang="en-US" altLang="ja-JP" sz="800" dirty="0" smtClean="0">
                <a:latin typeface="メイリオ" pitchFamily="50" charset="-128"/>
                <a:ea typeface="メイリオ" pitchFamily="50" charset="-128"/>
                <a:cs typeface="メイリオ" pitchFamily="50" charset="-128"/>
              </a:rPr>
              <a:t>,p.3.</a:t>
            </a:r>
            <a:r>
              <a:rPr lang="ja-JP" altLang="en-US" sz="800" dirty="0" smtClean="0">
                <a:latin typeface="メイリオ" pitchFamily="50" charset="-128"/>
                <a:ea typeface="メイリオ" pitchFamily="50" charset="-128"/>
                <a:cs typeface="メイリオ" pitchFamily="50" charset="-128"/>
              </a:rPr>
              <a:t>より</a:t>
            </a:r>
            <a:endParaRPr kumimoji="1" lang="ja-JP" altLang="en-US" sz="800" dirty="0">
              <a:latin typeface="メイリオ" pitchFamily="50" charset="-128"/>
              <a:ea typeface="メイリオ" pitchFamily="50" charset="-128"/>
              <a:cs typeface="メイリオ" pitchFamily="50" charset="-128"/>
            </a:endParaRPr>
          </a:p>
        </p:txBody>
      </p:sp>
      <p:sp>
        <p:nvSpPr>
          <p:cNvPr id="11" name="角丸四角形 10"/>
          <p:cNvSpPr/>
          <p:nvPr/>
        </p:nvSpPr>
        <p:spPr>
          <a:xfrm>
            <a:off x="611560" y="4437112"/>
            <a:ext cx="7920880" cy="1800200"/>
          </a:xfrm>
          <a:prstGeom prst="roundRect">
            <a:avLst>
              <a:gd name="adj" fmla="val 1295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lvl="0" indent="-177800">
              <a:spcBef>
                <a:spcPts val="600"/>
              </a:spcBef>
              <a:buClr>
                <a:schemeClr val="accent1"/>
              </a:buClr>
              <a:buSzPct val="76000"/>
            </a:pPr>
            <a:r>
              <a:rPr lang="en-US" altLang="ja-JP" sz="1600" dirty="0" smtClean="0">
                <a:solidFill>
                  <a:schemeClr val="tx1"/>
                </a:solidFill>
                <a:latin typeface="メイリオ" pitchFamily="50" charset="-128"/>
                <a:ea typeface="メイリオ" pitchFamily="50" charset="-128"/>
                <a:cs typeface="メイリオ" pitchFamily="50" charset="-128"/>
              </a:rPr>
              <a:t>※</a:t>
            </a:r>
            <a:r>
              <a:rPr lang="ja-JP" altLang="en-US" sz="1600" dirty="0" smtClean="0">
                <a:solidFill>
                  <a:schemeClr val="tx1"/>
                </a:solidFill>
                <a:latin typeface="メイリオ" pitchFamily="50" charset="-128"/>
                <a:ea typeface="メイリオ" pitchFamily="50" charset="-128"/>
                <a:cs typeface="メイリオ" pitchFamily="50" charset="-128"/>
              </a:rPr>
              <a:t>アウトリーチとは、さまざまな形で、必要な人に必要なサービスと情報を届けること。対象の把握だけに留まらない。</a:t>
            </a:r>
          </a:p>
          <a:p>
            <a:pPr marL="548640" lvl="1" indent="-274320">
              <a:lnSpc>
                <a:spcPct val="90000"/>
              </a:lnSpc>
              <a:spcBef>
                <a:spcPts val="500"/>
              </a:spcBef>
              <a:buClr>
                <a:schemeClr val="accent1">
                  <a:lumMod val="60000"/>
                  <a:lumOff val="40000"/>
                </a:schemeClr>
              </a:buClr>
              <a:buSzPct val="76000"/>
              <a:buFont typeface="Wingdings 3"/>
              <a:buChar char=""/>
            </a:pPr>
            <a:r>
              <a:rPr lang="ja-JP" altLang="en-US" sz="1600" dirty="0" smtClean="0">
                <a:solidFill>
                  <a:schemeClr val="tx1"/>
                </a:solidFill>
                <a:latin typeface="メイリオ" pitchFamily="50" charset="-128"/>
                <a:ea typeface="メイリオ" pitchFamily="50" charset="-128"/>
                <a:cs typeface="メイリオ" pitchFamily="50" charset="-128"/>
              </a:rPr>
              <a:t>対象を発見・つながるためのアウトリーチ</a:t>
            </a:r>
          </a:p>
          <a:p>
            <a:pPr marL="548640" lvl="1" indent="-274320">
              <a:lnSpc>
                <a:spcPct val="90000"/>
              </a:lnSpc>
              <a:spcBef>
                <a:spcPts val="500"/>
              </a:spcBef>
              <a:buClr>
                <a:schemeClr val="accent1">
                  <a:lumMod val="60000"/>
                  <a:lumOff val="40000"/>
                </a:schemeClr>
              </a:buClr>
              <a:buSzPct val="76000"/>
              <a:buFont typeface="Wingdings 3"/>
              <a:buChar char=""/>
            </a:pPr>
            <a:r>
              <a:rPr lang="ja-JP" altLang="en-US" sz="1600" dirty="0" smtClean="0">
                <a:solidFill>
                  <a:schemeClr val="tx1"/>
                </a:solidFill>
                <a:latin typeface="メイリオ" pitchFamily="50" charset="-128"/>
                <a:ea typeface="メイリオ" pitchFamily="50" charset="-128"/>
                <a:cs typeface="メイリオ" pitchFamily="50" charset="-128"/>
              </a:rPr>
              <a:t>アセスメントのためのアウトリーチ</a:t>
            </a:r>
          </a:p>
          <a:p>
            <a:pPr marL="548640" lvl="1" indent="-274320">
              <a:lnSpc>
                <a:spcPct val="90000"/>
              </a:lnSpc>
              <a:spcBef>
                <a:spcPts val="500"/>
              </a:spcBef>
              <a:buClr>
                <a:schemeClr val="accent1">
                  <a:lumMod val="60000"/>
                  <a:lumOff val="40000"/>
                </a:schemeClr>
              </a:buClr>
              <a:buSzPct val="76000"/>
              <a:buFont typeface="Wingdings 3"/>
              <a:buChar char=""/>
            </a:pPr>
            <a:r>
              <a:rPr lang="ja-JP" altLang="en-US" sz="1600" dirty="0" smtClean="0">
                <a:solidFill>
                  <a:schemeClr val="tx1"/>
                </a:solidFill>
                <a:latin typeface="メイリオ" pitchFamily="50" charset="-128"/>
                <a:ea typeface="メイリオ" pitchFamily="50" charset="-128"/>
                <a:cs typeface="メイリオ" pitchFamily="50" charset="-128"/>
              </a:rPr>
              <a:t>支援のためのアウトリーチ</a:t>
            </a:r>
          </a:p>
          <a:p>
            <a:pPr marL="548640" lvl="1" indent="-274320">
              <a:lnSpc>
                <a:spcPct val="90000"/>
              </a:lnSpc>
              <a:spcBef>
                <a:spcPts val="500"/>
              </a:spcBef>
              <a:buClr>
                <a:schemeClr val="accent1">
                  <a:lumMod val="60000"/>
                  <a:lumOff val="40000"/>
                </a:schemeClr>
              </a:buClr>
              <a:buSzPct val="76000"/>
              <a:buFont typeface="Wingdings 3"/>
              <a:buChar char=""/>
            </a:pPr>
            <a:r>
              <a:rPr lang="ja-JP" altLang="en-US" sz="1600" dirty="0" smtClean="0">
                <a:solidFill>
                  <a:schemeClr val="tx1"/>
                </a:solidFill>
                <a:latin typeface="メイリオ" pitchFamily="50" charset="-128"/>
                <a:ea typeface="メイリオ" pitchFamily="50" charset="-128"/>
                <a:cs typeface="メイリオ" pitchFamily="50" charset="-128"/>
              </a:rPr>
              <a:t>地域づくりのためのアウトリーチ　など</a:t>
            </a:r>
            <a:endParaRPr kumimoji="1" lang="ja-JP" altLang="en-US" sz="1600" dirty="0">
              <a:solidFill>
                <a:schemeClr val="tx1"/>
              </a:solidFill>
            </a:endParaRPr>
          </a:p>
        </p:txBody>
      </p:sp>
      <p:sp>
        <p:nvSpPr>
          <p:cNvPr id="13"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solidFill>
                <a:schemeClr val="tx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コンテンツ プレースホルダ 4"/>
          <p:cNvSpPr>
            <a:spLocks noGrp="1"/>
          </p:cNvSpPr>
          <p:nvPr>
            <p:ph sz="quarter" idx="1"/>
          </p:nvPr>
        </p:nvSpPr>
        <p:spPr>
          <a:xfrm>
            <a:off x="446856" y="1340768"/>
            <a:ext cx="8229600" cy="4608512"/>
          </a:xfrm>
        </p:spPr>
        <p:txBody>
          <a:bodyPr>
            <a:normAutofit/>
          </a:bodyPr>
          <a:lstStyle/>
          <a:p>
            <a:r>
              <a:rPr lang="ja-JP" altLang="en-US" dirty="0" smtClean="0">
                <a:latin typeface="メイリオ" pitchFamily="50" charset="-128"/>
                <a:ea typeface="メイリオ" pitchFamily="50" charset="-128"/>
                <a:cs typeface="メイリオ" pitchFamily="50" charset="-128"/>
              </a:rPr>
              <a:t>自立相談支援制度は、これまで</a:t>
            </a:r>
            <a:r>
              <a:rPr lang="ja-JP" altLang="en-US" u="sng" dirty="0" smtClean="0">
                <a:solidFill>
                  <a:srgbClr val="FF0000"/>
                </a:solidFill>
                <a:latin typeface="メイリオ" pitchFamily="50" charset="-128"/>
                <a:ea typeface="メイリオ" pitchFamily="50" charset="-128"/>
                <a:cs typeface="メイリオ" pitchFamily="50" charset="-128"/>
              </a:rPr>
              <a:t>「制度の狭間」におかれ、支援に結びつかなかった生活困窮者を支援する</a:t>
            </a:r>
            <a:r>
              <a:rPr lang="ja-JP" altLang="en-US" dirty="0" smtClean="0">
                <a:latin typeface="メイリオ" pitchFamily="50" charset="-128"/>
                <a:ea typeface="メイリオ" pitchFamily="50" charset="-128"/>
                <a:cs typeface="メイリオ" pitchFamily="50" charset="-128"/>
              </a:rPr>
              <a:t>ことを視野に入れたものである。</a:t>
            </a:r>
            <a:endParaRPr lang="en-US" altLang="ja-JP" dirty="0" smtClean="0">
              <a:latin typeface="メイリオ" pitchFamily="50" charset="-128"/>
              <a:ea typeface="メイリオ" pitchFamily="50" charset="-128"/>
              <a:cs typeface="メイリオ" pitchFamily="50" charset="-128"/>
            </a:endParaRPr>
          </a:p>
          <a:p>
            <a:pPr marL="274320" lvl="1">
              <a:spcBef>
                <a:spcPts val="600"/>
              </a:spcBef>
              <a:buClr>
                <a:schemeClr val="accent1"/>
              </a:buClr>
            </a:pPr>
            <a:r>
              <a:rPr lang="ja-JP" altLang="en-US" sz="2600" dirty="0" smtClean="0">
                <a:solidFill>
                  <a:schemeClr val="tx1"/>
                </a:solidFill>
                <a:latin typeface="メイリオ" pitchFamily="50" charset="-128"/>
                <a:ea typeface="メイリオ" pitchFamily="50" charset="-128"/>
                <a:cs typeface="メイリオ" pitchFamily="50" charset="-128"/>
              </a:rPr>
              <a:t>生活困窮者は、</a:t>
            </a:r>
            <a:r>
              <a:rPr lang="ja-JP" altLang="en-US" sz="2600" dirty="0" smtClean="0">
                <a:latin typeface="メイリオ" pitchFamily="50" charset="-128"/>
                <a:ea typeface="メイリオ" pitchFamily="50" charset="-128"/>
                <a:cs typeface="メイリオ" pitchFamily="50" charset="-128"/>
              </a:rPr>
              <a:t>自らＳＯＳを発することが難しい</a:t>
            </a:r>
            <a:r>
              <a:rPr lang="ja-JP" altLang="en-US" sz="2600" dirty="0" smtClean="0">
                <a:solidFill>
                  <a:schemeClr val="tx1"/>
                </a:solidFill>
                <a:latin typeface="メイリオ" pitchFamily="50" charset="-128"/>
                <a:ea typeface="メイリオ" pitchFamily="50" charset="-128"/>
                <a:cs typeface="メイリオ" pitchFamily="50" charset="-128"/>
              </a:rPr>
              <a:t>場合も多いため、</a:t>
            </a:r>
            <a:r>
              <a:rPr lang="ja-JP" altLang="en-US" sz="2600" u="sng" dirty="0" smtClean="0">
                <a:solidFill>
                  <a:srgbClr val="FF0000"/>
                </a:solidFill>
                <a:latin typeface="メイリオ" pitchFamily="50" charset="-128"/>
                <a:ea typeface="メイリオ" pitchFamily="50" charset="-128"/>
                <a:cs typeface="メイリオ" pitchFamily="50" charset="-128"/>
              </a:rPr>
              <a:t>積極的に対象者を発見し、支援につなげる</a:t>
            </a:r>
            <a:r>
              <a:rPr lang="ja-JP" altLang="en-US" sz="2600" dirty="0" smtClean="0">
                <a:solidFill>
                  <a:schemeClr val="tx1"/>
                </a:solidFill>
                <a:latin typeface="メイリオ" pitchFamily="50" charset="-128"/>
                <a:ea typeface="メイリオ" pitchFamily="50" charset="-128"/>
                <a:cs typeface="メイリオ" pitchFamily="50" charset="-128"/>
              </a:rPr>
              <a:t>ため、アウトリーチが特に必要。</a:t>
            </a:r>
            <a:endParaRPr lang="en-US" altLang="ja-JP" sz="2600" dirty="0" smtClean="0">
              <a:solidFill>
                <a:schemeClr val="tx1"/>
              </a:solidFill>
              <a:latin typeface="メイリオ" pitchFamily="50" charset="-128"/>
              <a:ea typeface="メイリオ" pitchFamily="50" charset="-128"/>
              <a:cs typeface="メイリオ" pitchFamily="50" charset="-128"/>
            </a:endParaRPr>
          </a:p>
          <a:p>
            <a:pPr marL="274320" lvl="1">
              <a:spcBef>
                <a:spcPts val="600"/>
              </a:spcBef>
              <a:buClr>
                <a:schemeClr val="accent1"/>
              </a:buClr>
            </a:pPr>
            <a:r>
              <a:rPr lang="ja-JP" altLang="en-US" sz="2600" dirty="0" smtClean="0">
                <a:solidFill>
                  <a:schemeClr val="tx1"/>
                </a:solidFill>
                <a:latin typeface="メイリオ" pitchFamily="50" charset="-128"/>
                <a:ea typeface="メイリオ" pitchFamily="50" charset="-128"/>
                <a:cs typeface="メイリオ" pitchFamily="50" charset="-128"/>
              </a:rPr>
              <a:t>地域で課題を抱える人々の情報を適切に把握できるような</a:t>
            </a:r>
            <a:r>
              <a:rPr lang="ja-JP" altLang="en-US" sz="2600" u="sng" dirty="0" smtClean="0">
                <a:solidFill>
                  <a:srgbClr val="FF0000"/>
                </a:solidFill>
                <a:latin typeface="メイリオ" pitchFamily="50" charset="-128"/>
                <a:ea typeface="メイリオ" pitchFamily="50" charset="-128"/>
                <a:cs typeface="メイリオ" pitchFamily="50" charset="-128"/>
              </a:rPr>
              <a:t>ネットワークの構築</a:t>
            </a:r>
            <a:r>
              <a:rPr lang="ja-JP" altLang="en-US" sz="2600" dirty="0" smtClean="0">
                <a:solidFill>
                  <a:schemeClr val="tx1"/>
                </a:solidFill>
                <a:latin typeface="メイリオ" pitchFamily="50" charset="-128"/>
                <a:ea typeface="メイリオ" pitchFamily="50" charset="-128"/>
                <a:cs typeface="メイリオ" pitchFamily="50" charset="-128"/>
              </a:rPr>
              <a:t>が求められる。</a:t>
            </a:r>
          </a:p>
          <a:p>
            <a:pPr marL="274320" lvl="1">
              <a:spcBef>
                <a:spcPts val="600"/>
              </a:spcBef>
              <a:buClr>
                <a:schemeClr val="accent1"/>
              </a:buClr>
            </a:pPr>
            <a:endParaRPr lang="ja-JP" altLang="en-US" sz="2600" dirty="0" smtClean="0">
              <a:solidFill>
                <a:schemeClr val="tx1"/>
              </a:solidFill>
              <a:latin typeface="メイリオ" pitchFamily="50" charset="-128"/>
              <a:ea typeface="メイリオ" pitchFamily="50" charset="-128"/>
              <a:cs typeface="メイリオ" pitchFamily="50" charset="-128"/>
            </a:endParaRPr>
          </a:p>
          <a:p>
            <a:endParaRPr lang="en-US" altLang="ja-JP" dirty="0" smtClean="0">
              <a:latin typeface="メイリオ" pitchFamily="50" charset="-128"/>
              <a:ea typeface="メイリオ" pitchFamily="50" charset="-128"/>
              <a:cs typeface="メイリオ" pitchFamily="50" charset="-128"/>
            </a:endParaRPr>
          </a:p>
        </p:txBody>
      </p:sp>
      <p:sp>
        <p:nvSpPr>
          <p:cNvPr id="3" name="スライド番号プレースホルダ 2"/>
          <p:cNvSpPr>
            <a:spLocks noGrp="1"/>
          </p:cNvSpPr>
          <p:nvPr>
            <p:ph type="sldNum" sz="quarter" idx="12"/>
          </p:nvPr>
        </p:nvSpPr>
        <p:spPr/>
        <p:txBody>
          <a:bodyPr/>
          <a:lstStyle/>
          <a:p>
            <a:fld id="{FC256532-382F-4E0F-9004-4DCC7021CD1A}" type="slidenum">
              <a:rPr kumimoji="1" lang="ja-JP" altLang="en-US" smtClean="0"/>
              <a:pPr/>
              <a:t>23</a:t>
            </a:fld>
            <a:endParaRPr kumimoji="1" lang="ja-JP" altLang="en-US" dirty="0"/>
          </a:p>
        </p:txBody>
      </p:sp>
      <p:sp>
        <p:nvSpPr>
          <p:cNvPr id="43" name="タイトル 1"/>
          <p:cNvSpPr>
            <a:spLocks noGrp="1"/>
          </p:cNvSpPr>
          <p:nvPr>
            <p:ph type="title"/>
          </p:nvPr>
        </p:nvSpPr>
        <p:spPr>
          <a:xfrm>
            <a:off x="457200" y="152400"/>
            <a:ext cx="8363272"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２</a:t>
            </a:r>
            <a:r>
              <a:rPr kumimoji="1" lang="ja-JP" altLang="en-US" dirty="0" smtClean="0">
                <a:solidFill>
                  <a:schemeClr val="tx1"/>
                </a:solidFill>
                <a:latin typeface="メイリオ" pitchFamily="50" charset="-128"/>
                <a:ea typeface="メイリオ" pitchFamily="50" charset="-128"/>
                <a:cs typeface="メイリオ" pitchFamily="50" charset="-128"/>
              </a:rPr>
              <a:t>．相談支援の展開</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（１）アウトリーチ～アウトリーチの重要性</a:t>
            </a:r>
            <a:endParaRPr kumimoji="1" lang="ja-JP" altLang="en-US" sz="2700" dirty="0">
              <a:solidFill>
                <a:schemeClr val="tx1"/>
              </a:solidFill>
              <a:latin typeface="メイリオ" pitchFamily="50" charset="-128"/>
              <a:ea typeface="メイリオ" pitchFamily="50" charset="-128"/>
              <a:cs typeface="メイリオ" pitchFamily="50" charset="-128"/>
            </a:endParaRPr>
          </a:p>
        </p:txBody>
      </p:sp>
      <p:sp>
        <p:nvSpPr>
          <p:cNvPr id="10" name="テキスト ボックス 9"/>
          <p:cNvSpPr txBox="1"/>
          <p:nvPr/>
        </p:nvSpPr>
        <p:spPr>
          <a:xfrm>
            <a:off x="971600" y="6381328"/>
            <a:ext cx="4464496" cy="33855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1</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1(1)-(3),pp.106-108.</a:t>
            </a:r>
            <a:r>
              <a:rPr lang="ja-JP" altLang="en-US" sz="800" dirty="0" smtClean="0">
                <a:latin typeface="メイリオ" pitchFamily="50" charset="-128"/>
                <a:ea typeface="メイリオ" pitchFamily="50" charset="-128"/>
                <a:cs typeface="メイリオ" pitchFamily="50" charset="-128"/>
              </a:rPr>
              <a:t>より</a:t>
            </a:r>
          </a:p>
          <a:p>
            <a:endParaRPr kumimoji="1" lang="ja-JP" altLang="en-US" sz="800" dirty="0">
              <a:solidFill>
                <a:schemeClr val="tx2"/>
              </a:solidFill>
              <a:latin typeface="メイリオ" pitchFamily="50" charset="-128"/>
              <a:ea typeface="メイリオ" pitchFamily="50" charset="-128"/>
              <a:cs typeface="メイリオ" pitchFamily="50" charset="-128"/>
            </a:endParaRPr>
          </a:p>
        </p:txBody>
      </p:sp>
      <p:sp>
        <p:nvSpPr>
          <p:cNvPr id="9"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solidFill>
                <a:schemeClr val="tx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 8"/>
          <p:cNvSpPr>
            <a:spLocks noGrp="1"/>
          </p:cNvSpPr>
          <p:nvPr>
            <p:ph sz="quarter" idx="1"/>
          </p:nvPr>
        </p:nvSpPr>
        <p:spPr>
          <a:xfrm>
            <a:off x="457200" y="1196752"/>
            <a:ext cx="8229600" cy="4937760"/>
          </a:xfrm>
        </p:spPr>
        <p:txBody>
          <a:bodyPr>
            <a:normAutofit/>
          </a:bodyPr>
          <a:lstStyle/>
          <a:p>
            <a:r>
              <a:rPr lang="ja-JP" altLang="en-US" sz="2000" dirty="0" smtClean="0">
                <a:latin typeface="メイリオ" pitchFamily="50" charset="-128"/>
                <a:ea typeface="メイリオ" pitchFamily="50" charset="-128"/>
                <a:cs typeface="メイリオ" pitchFamily="50" charset="-128"/>
              </a:rPr>
              <a:t>生活困窮者がどのような経路で自立相談支援機関につながるかを検討する。</a:t>
            </a:r>
            <a:endParaRPr kumimoji="1" lang="ja-JP" altLang="en-US" sz="2000" dirty="0">
              <a:latin typeface="メイリオ" pitchFamily="50" charset="-128"/>
              <a:ea typeface="メイリオ" pitchFamily="50" charset="-128"/>
              <a:cs typeface="メイリオ" pitchFamily="50" charset="-128"/>
            </a:endParaRPr>
          </a:p>
        </p:txBody>
      </p:sp>
      <p:sp>
        <p:nvSpPr>
          <p:cNvPr id="3" name="スライド番号プレースホルダ 2"/>
          <p:cNvSpPr>
            <a:spLocks noGrp="1"/>
          </p:cNvSpPr>
          <p:nvPr>
            <p:ph type="sldNum" sz="quarter" idx="12"/>
          </p:nvPr>
        </p:nvSpPr>
        <p:spPr/>
        <p:txBody>
          <a:bodyPr/>
          <a:lstStyle/>
          <a:p>
            <a:fld id="{FC256532-382F-4E0F-9004-4DCC7021CD1A}" type="slidenum">
              <a:rPr kumimoji="1" lang="ja-JP" altLang="en-US" smtClean="0"/>
              <a:pPr/>
              <a:t>24</a:t>
            </a:fld>
            <a:endParaRPr kumimoji="1" lang="ja-JP" altLang="en-US" dirty="0"/>
          </a:p>
        </p:txBody>
      </p:sp>
      <p:sp>
        <p:nvSpPr>
          <p:cNvPr id="43" name="タイトル 1"/>
          <p:cNvSpPr>
            <a:spLocks noGrp="1"/>
          </p:cNvSpPr>
          <p:nvPr>
            <p:ph type="title"/>
          </p:nvPr>
        </p:nvSpPr>
        <p:spPr>
          <a:xfrm>
            <a:off x="457200" y="152400"/>
            <a:ext cx="8686800"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２</a:t>
            </a:r>
            <a:r>
              <a:rPr kumimoji="1" lang="ja-JP" altLang="en-US" dirty="0" smtClean="0">
                <a:solidFill>
                  <a:schemeClr val="tx1"/>
                </a:solidFill>
                <a:latin typeface="メイリオ" pitchFamily="50" charset="-128"/>
                <a:ea typeface="メイリオ" pitchFamily="50" charset="-128"/>
                <a:cs typeface="メイリオ" pitchFamily="50" charset="-128"/>
              </a:rPr>
              <a:t>．相談支援の展開</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（１）アウトリーチ～アウトリーチの基本的な考え方</a:t>
            </a:r>
            <a:endParaRPr kumimoji="1" lang="ja-JP" altLang="en-US" sz="2700" dirty="0">
              <a:solidFill>
                <a:schemeClr val="tx1"/>
              </a:solidFill>
              <a:latin typeface="メイリオ" pitchFamily="50" charset="-128"/>
              <a:ea typeface="メイリオ" pitchFamily="50" charset="-128"/>
              <a:cs typeface="メイリオ" pitchFamily="50" charset="-128"/>
            </a:endParaRPr>
          </a:p>
        </p:txBody>
      </p:sp>
      <p:sp>
        <p:nvSpPr>
          <p:cNvPr id="12" name="ストライプ矢印 11"/>
          <p:cNvSpPr/>
          <p:nvPr/>
        </p:nvSpPr>
        <p:spPr>
          <a:xfrm>
            <a:off x="395536" y="5661248"/>
            <a:ext cx="504056" cy="360040"/>
          </a:xfrm>
          <a:prstGeom prst="striped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971600" y="6381328"/>
            <a:ext cx="4464496" cy="33855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1</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1(4)</a:t>
            </a:r>
            <a:r>
              <a:rPr lang="ja-JP" altLang="en-US" sz="800" dirty="0" smtClean="0">
                <a:latin typeface="メイリオ" pitchFamily="50" charset="-128"/>
                <a:ea typeface="メイリオ" pitchFamily="50" charset="-128"/>
                <a:cs typeface="メイリオ" pitchFamily="50" charset="-128"/>
              </a:rPr>
              <a:t>①</a:t>
            </a:r>
            <a:r>
              <a:rPr lang="en-US" altLang="ja-JP" sz="800" dirty="0" smtClean="0">
                <a:latin typeface="メイリオ" pitchFamily="50" charset="-128"/>
                <a:ea typeface="メイリオ" pitchFamily="50" charset="-128"/>
                <a:cs typeface="メイリオ" pitchFamily="50" charset="-128"/>
              </a:rPr>
              <a:t>-</a:t>
            </a:r>
            <a:r>
              <a:rPr lang="ja-JP" altLang="en-US" sz="800" dirty="0" smtClean="0">
                <a:latin typeface="メイリオ" pitchFamily="50" charset="-128"/>
                <a:ea typeface="メイリオ" pitchFamily="50" charset="-128"/>
                <a:cs typeface="メイリオ" pitchFamily="50" charset="-128"/>
              </a:rPr>
              <a:t>②</a:t>
            </a:r>
            <a:r>
              <a:rPr lang="en-US" altLang="ja-JP" sz="800" dirty="0" smtClean="0">
                <a:latin typeface="メイリオ" pitchFamily="50" charset="-128"/>
                <a:ea typeface="メイリオ" pitchFamily="50" charset="-128"/>
                <a:cs typeface="メイリオ" pitchFamily="50" charset="-128"/>
              </a:rPr>
              <a:t>,pp.108-110.</a:t>
            </a:r>
            <a:r>
              <a:rPr lang="ja-JP" altLang="en-US" sz="800" dirty="0" smtClean="0">
                <a:latin typeface="メイリオ" pitchFamily="50" charset="-128"/>
                <a:ea typeface="メイリオ" pitchFamily="50" charset="-128"/>
                <a:cs typeface="メイリオ" pitchFamily="50" charset="-128"/>
              </a:rPr>
              <a:t>より</a:t>
            </a:r>
          </a:p>
          <a:p>
            <a:endParaRPr kumimoji="1" lang="ja-JP" altLang="en-US" sz="800" dirty="0">
              <a:latin typeface="メイリオ" pitchFamily="50" charset="-128"/>
              <a:ea typeface="メイリオ" pitchFamily="50" charset="-128"/>
              <a:cs typeface="メイリオ" pitchFamily="50" charset="-128"/>
            </a:endParaRPr>
          </a:p>
        </p:txBody>
      </p:sp>
      <p:sp>
        <p:nvSpPr>
          <p:cNvPr id="13"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endParaRPr lang="ja-JP" altLang="en-US" dirty="0"/>
          </a:p>
        </p:txBody>
      </p:sp>
      <p:sp>
        <p:nvSpPr>
          <p:cNvPr id="11" name="角丸四角形 10"/>
          <p:cNvSpPr/>
          <p:nvPr/>
        </p:nvSpPr>
        <p:spPr>
          <a:xfrm>
            <a:off x="899592" y="5552974"/>
            <a:ext cx="7632848" cy="75634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r>
              <a:rPr lang="ja-JP" altLang="en-US" sz="2000" dirty="0" smtClean="0">
                <a:solidFill>
                  <a:schemeClr val="tx1"/>
                </a:solidFill>
                <a:latin typeface="メイリオ" pitchFamily="50" charset="-128"/>
                <a:ea typeface="メイリオ" pitchFamily="50" charset="-128"/>
                <a:cs typeface="メイリオ" pitchFamily="50" charset="-128"/>
              </a:rPr>
              <a:t>関係機関との連携を図ること、生活困窮者がアクセスしやすい工夫を行うことが重要。</a:t>
            </a:r>
            <a:endParaRPr lang="en-US" altLang="ja-JP" sz="2000" dirty="0" smtClean="0">
              <a:solidFill>
                <a:schemeClr val="tx1"/>
              </a:solidFill>
              <a:latin typeface="メイリオ" pitchFamily="50" charset="-128"/>
              <a:ea typeface="メイリオ" pitchFamily="50" charset="-128"/>
              <a:cs typeface="メイリオ" pitchFamily="50" charset="-128"/>
            </a:endParaRPr>
          </a:p>
        </p:txBody>
      </p:sp>
      <p:sp>
        <p:nvSpPr>
          <p:cNvPr id="14" name="テキスト ボックス 13"/>
          <p:cNvSpPr txBox="1"/>
          <p:nvPr/>
        </p:nvSpPr>
        <p:spPr>
          <a:xfrm>
            <a:off x="1184151" y="5157192"/>
            <a:ext cx="6524543" cy="400110"/>
          </a:xfrm>
          <a:prstGeom prst="rect">
            <a:avLst/>
          </a:prstGeom>
          <a:noFill/>
        </p:spPr>
        <p:txBody>
          <a:bodyPr wrap="none" rtlCol="0">
            <a:spAutoFit/>
          </a:bodyPr>
          <a:lstStyle/>
          <a:p>
            <a:r>
              <a:rPr lang="ja-JP" altLang="en-US" sz="1000" dirty="0" smtClean="0">
                <a:latin typeface="メイリオ" pitchFamily="50" charset="-128"/>
                <a:ea typeface="メイリオ" pitchFamily="50" charset="-128"/>
                <a:cs typeface="メイリオ" pitchFamily="50" charset="-128"/>
              </a:rPr>
              <a:t>出所：岩間伸之（</a:t>
            </a:r>
            <a:r>
              <a:rPr lang="en-US" altLang="ja-JP" sz="1000" dirty="0">
                <a:latin typeface="メイリオ" pitchFamily="50" charset="-128"/>
                <a:ea typeface="メイリオ" pitchFamily="50" charset="-128"/>
                <a:cs typeface="メイリオ" pitchFamily="50" charset="-128"/>
              </a:rPr>
              <a:t>2014</a:t>
            </a:r>
            <a:r>
              <a:rPr lang="ja-JP" altLang="en-US" sz="1000" dirty="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第</a:t>
            </a:r>
            <a:r>
              <a:rPr lang="en-US" altLang="ja-JP" sz="1000" dirty="0" smtClean="0">
                <a:latin typeface="メイリオ" pitchFamily="50" charset="-128"/>
                <a:ea typeface="メイリオ" pitchFamily="50" charset="-128"/>
                <a:cs typeface="メイリオ" pitchFamily="50" charset="-128"/>
              </a:rPr>
              <a:t>4</a:t>
            </a:r>
            <a:r>
              <a:rPr lang="ja-JP" altLang="en-US" sz="1000" dirty="0" smtClean="0">
                <a:latin typeface="メイリオ" pitchFamily="50" charset="-128"/>
                <a:ea typeface="メイリオ" pitchFamily="50" charset="-128"/>
                <a:cs typeface="メイリオ" pitchFamily="50" charset="-128"/>
              </a:rPr>
              <a:t>章相談支援の展開」</a:t>
            </a:r>
            <a:r>
              <a:rPr lang="en-US" altLang="ja-JP" sz="1000" dirty="0" smtClean="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自立</a:t>
            </a:r>
            <a:r>
              <a:rPr lang="ja-JP" altLang="en-US" sz="1000" dirty="0">
                <a:latin typeface="メイリオ" pitchFamily="50" charset="-128"/>
                <a:ea typeface="メイリオ" pitchFamily="50" charset="-128"/>
                <a:cs typeface="メイリオ" pitchFamily="50" charset="-128"/>
              </a:rPr>
              <a:t>相談支援事業従事者養成研修テキスト編集</a:t>
            </a:r>
            <a:r>
              <a:rPr lang="ja-JP" altLang="en-US" sz="1000" dirty="0" smtClean="0">
                <a:latin typeface="メイリオ" pitchFamily="50" charset="-128"/>
                <a:ea typeface="メイリオ" pitchFamily="50" charset="-128"/>
                <a:cs typeface="メイリオ" pitchFamily="50" charset="-128"/>
              </a:rPr>
              <a:t>委員会編</a:t>
            </a:r>
            <a:r>
              <a:rPr lang="en-US" altLang="ja-JP" sz="1000" dirty="0" smtClean="0">
                <a:latin typeface="メイリオ" pitchFamily="50" charset="-128"/>
                <a:ea typeface="メイリオ" pitchFamily="50" charset="-128"/>
                <a:cs typeface="メイリオ" pitchFamily="50" charset="-128"/>
              </a:rPr>
              <a:t>,</a:t>
            </a:r>
            <a:endParaRPr lang="ja-JP" altLang="en-US" sz="1000" dirty="0">
              <a:latin typeface="メイリオ" pitchFamily="50" charset="-128"/>
              <a:ea typeface="メイリオ" pitchFamily="50" charset="-128"/>
              <a:cs typeface="メイリオ" pitchFamily="50" charset="-128"/>
            </a:endParaRPr>
          </a:p>
          <a:p>
            <a:r>
              <a:rPr lang="en-US" altLang="ja-JP" sz="1000" dirty="0" smtClean="0">
                <a:latin typeface="メイリオ" pitchFamily="50" charset="-128"/>
                <a:ea typeface="メイリオ" pitchFamily="50" charset="-128"/>
                <a:cs typeface="メイリオ" pitchFamily="50" charset="-128"/>
              </a:rPr>
              <a:t>       『</a:t>
            </a:r>
            <a:r>
              <a:rPr lang="ja-JP" altLang="en-US" sz="1000" dirty="0">
                <a:latin typeface="メイリオ" pitchFamily="50" charset="-128"/>
                <a:ea typeface="メイリオ" pitchFamily="50" charset="-128"/>
                <a:cs typeface="メイリオ" pitchFamily="50" charset="-128"/>
              </a:rPr>
              <a:t>生活困窮者自立</a:t>
            </a:r>
            <a:r>
              <a:rPr lang="ja-JP" altLang="en-US" sz="1000" dirty="0" smtClean="0">
                <a:latin typeface="メイリオ" pitchFamily="50" charset="-128"/>
                <a:ea typeface="メイリオ" pitchFamily="50" charset="-128"/>
                <a:cs typeface="メイリオ" pitchFamily="50" charset="-128"/>
              </a:rPr>
              <a:t>支援法 自立</a:t>
            </a:r>
            <a:r>
              <a:rPr lang="ja-JP" altLang="en-US" sz="1000" dirty="0">
                <a:latin typeface="メイリオ" pitchFamily="50" charset="-128"/>
                <a:ea typeface="メイリオ" pitchFamily="50" charset="-128"/>
                <a:cs typeface="メイリオ" pitchFamily="50" charset="-128"/>
              </a:rPr>
              <a:t>相談支援事業従事者養成研修テキスト</a:t>
            </a:r>
            <a:r>
              <a:rPr lang="en-US" altLang="ja-JP" sz="1000" dirty="0" smtClean="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中央法規出版</a:t>
            </a:r>
            <a:r>
              <a:rPr lang="en-US" altLang="ja-JP" sz="1000" dirty="0" smtClean="0">
                <a:latin typeface="メイリオ" pitchFamily="50" charset="-128"/>
                <a:ea typeface="メイリオ" pitchFamily="50" charset="-128"/>
                <a:cs typeface="メイリオ" pitchFamily="50" charset="-128"/>
              </a:rPr>
              <a:t>,p.107,2014</a:t>
            </a:r>
            <a:r>
              <a:rPr lang="ja-JP" altLang="en-US" sz="1000" dirty="0" smtClean="0">
                <a:latin typeface="メイリオ" pitchFamily="50" charset="-128"/>
                <a:ea typeface="メイリオ" pitchFamily="50" charset="-128"/>
                <a:cs typeface="メイリオ" pitchFamily="50" charset="-128"/>
              </a:rPr>
              <a:t>年</a:t>
            </a:r>
            <a:r>
              <a:rPr lang="en-US" altLang="ja-JP" sz="1000" dirty="0" smtClean="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より</a:t>
            </a:r>
            <a:endParaRPr kumimoji="1" lang="ja-JP" altLang="en-US" sz="1000" dirty="0">
              <a:latin typeface="メイリオ" pitchFamily="50" charset="-128"/>
              <a:ea typeface="メイリオ" pitchFamily="50" charset="-128"/>
              <a:cs typeface="メイリオ" pitchFamily="50" charset="-128"/>
            </a:endParaRPr>
          </a:p>
        </p:txBody>
      </p:sp>
      <p:pic>
        <p:nvPicPr>
          <p:cNvPr id="2" name="図 1"/>
          <p:cNvPicPr>
            <a:picLocks noChangeAspect="1"/>
          </p:cNvPicPr>
          <p:nvPr/>
        </p:nvPicPr>
        <p:blipFill>
          <a:blip r:embed="rId3"/>
          <a:stretch>
            <a:fillRect/>
          </a:stretch>
        </p:blipFill>
        <p:spPr>
          <a:xfrm>
            <a:off x="704494" y="1806964"/>
            <a:ext cx="7735012" cy="33480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971600" y="4869160"/>
            <a:ext cx="7560840" cy="13681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6575"/>
            <a:r>
              <a:rPr lang="ja-JP" altLang="en-US" sz="1600" dirty="0" smtClean="0">
                <a:solidFill>
                  <a:schemeClr val="tx1"/>
                </a:solidFill>
                <a:latin typeface="メイリオ" pitchFamily="50" charset="-128"/>
                <a:ea typeface="メイリオ" pitchFamily="50" charset="-128"/>
                <a:cs typeface="メイリオ" pitchFamily="50" charset="-128"/>
              </a:rPr>
              <a:t>・本人の了解</a:t>
            </a:r>
            <a:endParaRPr lang="en-US" altLang="ja-JP" sz="1600" dirty="0" smtClean="0">
              <a:solidFill>
                <a:schemeClr val="tx1"/>
              </a:solidFill>
              <a:latin typeface="メイリオ" pitchFamily="50" charset="-128"/>
              <a:ea typeface="メイリオ" pitchFamily="50" charset="-128"/>
              <a:cs typeface="メイリオ" pitchFamily="50" charset="-128"/>
            </a:endParaRPr>
          </a:p>
          <a:p>
            <a:pPr marL="711200" indent="-174625"/>
            <a:r>
              <a:rPr lang="ja-JP" altLang="en-US" sz="1600" dirty="0" smtClean="0">
                <a:solidFill>
                  <a:schemeClr val="tx1"/>
                </a:solidFill>
                <a:latin typeface="メイリオ" pitchFamily="50" charset="-128"/>
                <a:ea typeface="メイリオ" pitchFamily="50" charset="-128"/>
                <a:cs typeface="メイリオ" pitchFamily="50" charset="-128"/>
              </a:rPr>
              <a:t>・本人に同じことを何度も尋ねないような配慮</a:t>
            </a:r>
            <a:endParaRPr lang="en-US" altLang="ja-JP" sz="1600" dirty="0" smtClean="0">
              <a:solidFill>
                <a:schemeClr val="tx1"/>
              </a:solidFill>
              <a:latin typeface="メイリオ" pitchFamily="50" charset="-128"/>
              <a:ea typeface="メイリオ" pitchFamily="50" charset="-128"/>
              <a:cs typeface="メイリオ" pitchFamily="50" charset="-128"/>
            </a:endParaRPr>
          </a:p>
          <a:p>
            <a:pPr marL="711200" indent="-174625"/>
            <a:r>
              <a:rPr lang="ja-JP" altLang="en-US" sz="1600" dirty="0" smtClean="0">
                <a:solidFill>
                  <a:schemeClr val="tx1"/>
                </a:solidFill>
                <a:latin typeface="メイリオ" pitchFamily="50" charset="-128"/>
                <a:ea typeface="メイリオ" pitchFamily="50" charset="-128"/>
                <a:cs typeface="メイリオ" pitchFamily="50" charset="-128"/>
              </a:rPr>
              <a:t>・個人情報の取扱い</a:t>
            </a:r>
            <a:endParaRPr lang="en-US" altLang="ja-JP" sz="1600" dirty="0" smtClean="0">
              <a:solidFill>
                <a:schemeClr val="tx1"/>
              </a:solidFill>
              <a:latin typeface="メイリオ" pitchFamily="50" charset="-128"/>
              <a:ea typeface="メイリオ" pitchFamily="50" charset="-128"/>
              <a:cs typeface="メイリオ" pitchFamily="50" charset="-128"/>
            </a:endParaRPr>
          </a:p>
          <a:p>
            <a:pPr marL="812800" indent="-276225"/>
            <a:r>
              <a:rPr lang="ja-JP" altLang="en-US" sz="1600" dirty="0" smtClean="0">
                <a:solidFill>
                  <a:schemeClr val="tx1"/>
                </a:solidFill>
                <a:latin typeface="メイリオ" pitchFamily="50" charset="-128"/>
                <a:ea typeface="メイリオ" pitchFamily="50" charset="-128"/>
                <a:cs typeface="メイリオ" pitchFamily="50" charset="-128"/>
              </a:rPr>
              <a:t>⇔ 一方で、生命・身体・財産保護のために本人の同意を不要とする場合のルール化も検討</a:t>
            </a:r>
            <a:endParaRPr lang="ja-JP" altLang="en-US" sz="1600" dirty="0" smtClean="0">
              <a:latin typeface="メイリオ" pitchFamily="50" charset="-128"/>
              <a:ea typeface="メイリオ" pitchFamily="50" charset="-128"/>
              <a:cs typeface="メイリオ" pitchFamily="50" charset="-128"/>
            </a:endParaRPr>
          </a:p>
        </p:txBody>
      </p:sp>
      <p:sp>
        <p:nvSpPr>
          <p:cNvPr id="11" name="コンテンツ プレースホルダ 4"/>
          <p:cNvSpPr txBox="1">
            <a:spLocks/>
          </p:cNvSpPr>
          <p:nvPr/>
        </p:nvSpPr>
        <p:spPr>
          <a:xfrm>
            <a:off x="467544" y="4149080"/>
            <a:ext cx="8157592" cy="864096"/>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r>
              <a:rPr kumimoji="1" lang="ja-JP" altLang="en-US" sz="20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行政以外の関係機関の担当者とも、日頃から意識的に交流を図り、連携体制を構築する。</a:t>
            </a:r>
            <a:endParaRPr kumimoji="1" lang="en-US" altLang="ja-JP" sz="20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endParaRPr>
          </a:p>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endParaRPr kumimoji="1" lang="en-US" altLang="ja-JP" sz="20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endParaRPr>
          </a:p>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endParaRPr kumimoji="1" lang="en-US" altLang="ja-JP" sz="2000" b="0" i="0" u="none" strike="noStrike" kern="1200" cap="none" spc="0" normalizeH="0" baseline="0" noProof="0" dirty="0" smtClean="0">
              <a:ln>
                <a:noFill/>
              </a:ln>
              <a:solidFill>
                <a:schemeClr val="tx2"/>
              </a:solidFill>
              <a:effectLst/>
              <a:uLnTx/>
              <a:uFillTx/>
              <a:latin typeface="メイリオ" pitchFamily="50" charset="-128"/>
              <a:ea typeface="メイリオ" pitchFamily="50" charset="-128"/>
              <a:cs typeface="メイリオ" pitchFamily="50" charset="-128"/>
            </a:endParaRPr>
          </a:p>
        </p:txBody>
      </p:sp>
      <p:sp>
        <p:nvSpPr>
          <p:cNvPr id="52" name="コンテンツ プレースホルダ 4"/>
          <p:cNvSpPr>
            <a:spLocks noGrp="1"/>
          </p:cNvSpPr>
          <p:nvPr>
            <p:ph sz="quarter" idx="1"/>
          </p:nvPr>
        </p:nvSpPr>
        <p:spPr>
          <a:xfrm>
            <a:off x="467544" y="1844824"/>
            <a:ext cx="8157592" cy="3168352"/>
          </a:xfrm>
        </p:spPr>
        <p:txBody>
          <a:bodyPr>
            <a:normAutofit/>
          </a:bodyPr>
          <a:lstStyle/>
          <a:p>
            <a:r>
              <a:rPr lang="ja-JP" altLang="en-US" sz="2000" dirty="0" smtClean="0">
                <a:latin typeface="メイリオ" pitchFamily="50" charset="-128"/>
                <a:ea typeface="メイリオ" pitchFamily="50" charset="-128"/>
                <a:cs typeface="メイリオ" pitchFamily="50" charset="-128"/>
              </a:rPr>
              <a:t>行政内部では、福祉関係部署のみならず、さまざまな関係部署を想定し、各部署と</a:t>
            </a:r>
            <a:r>
              <a:rPr lang="ja-JP" altLang="en-US" sz="2000" u="sng" dirty="0" smtClean="0">
                <a:solidFill>
                  <a:srgbClr val="FF0000"/>
                </a:solidFill>
                <a:latin typeface="メイリオ" pitchFamily="50" charset="-128"/>
                <a:ea typeface="メイリオ" pitchFamily="50" charset="-128"/>
                <a:cs typeface="メイリオ" pitchFamily="50" charset="-128"/>
              </a:rPr>
              <a:t>顔の見える関係性を構築</a:t>
            </a:r>
            <a:r>
              <a:rPr lang="ja-JP" altLang="en-US" sz="2000" dirty="0" smtClean="0">
                <a:latin typeface="メイリオ" pitchFamily="50" charset="-128"/>
                <a:ea typeface="メイリオ" pitchFamily="50" charset="-128"/>
                <a:cs typeface="メイリオ" pitchFamily="50" charset="-128"/>
              </a:rPr>
              <a:t>する。</a:t>
            </a:r>
            <a:endParaRPr lang="en-US" altLang="ja-JP" sz="2000" dirty="0" smtClean="0">
              <a:latin typeface="メイリオ" pitchFamily="50" charset="-128"/>
              <a:ea typeface="メイリオ" pitchFamily="50" charset="-128"/>
              <a:cs typeface="メイリオ" pitchFamily="50" charset="-128"/>
            </a:endParaRPr>
          </a:p>
          <a:p>
            <a:pPr marL="723900" lvl="1" indent="-449263">
              <a:buNone/>
            </a:pPr>
            <a:r>
              <a:rPr lang="en-US" altLang="ja-JP" sz="1600" dirty="0" smtClean="0">
                <a:solidFill>
                  <a:schemeClr val="tx1"/>
                </a:solidFill>
                <a:latin typeface="メイリオ" pitchFamily="50" charset="-128"/>
                <a:ea typeface="メイリオ" pitchFamily="50" charset="-128"/>
                <a:cs typeface="メイリオ" pitchFamily="50" charset="-128"/>
              </a:rPr>
              <a:t>ex.) </a:t>
            </a:r>
            <a:r>
              <a:rPr lang="ja-JP" altLang="en-US" sz="1600" dirty="0" smtClean="0">
                <a:solidFill>
                  <a:schemeClr val="tx1"/>
                </a:solidFill>
                <a:latin typeface="メイリオ" pitchFamily="50" charset="-128"/>
                <a:ea typeface="メイリオ" pitchFamily="50" charset="-128"/>
                <a:cs typeface="メイリオ" pitchFamily="50" charset="-128"/>
              </a:rPr>
              <a:t>住民税や国民健康保険料、各種公共料金等の担当部署や住民の相談を広く受け付ける相談窓口　等</a:t>
            </a:r>
            <a:endParaRPr lang="en-US" altLang="ja-JP" sz="1600" dirty="0" smtClean="0">
              <a:solidFill>
                <a:schemeClr val="tx1"/>
              </a:solidFill>
              <a:latin typeface="メイリオ" pitchFamily="50" charset="-128"/>
              <a:ea typeface="メイリオ" pitchFamily="50" charset="-128"/>
              <a:cs typeface="メイリオ" pitchFamily="50" charset="-128"/>
            </a:endParaRPr>
          </a:p>
          <a:p>
            <a:r>
              <a:rPr lang="ja-JP" altLang="en-US" sz="2000" dirty="0" smtClean="0">
                <a:latin typeface="メイリオ" pitchFamily="50" charset="-128"/>
                <a:ea typeface="メイリオ" pitchFamily="50" charset="-128"/>
                <a:cs typeface="メイリオ" pitchFamily="50" charset="-128"/>
              </a:rPr>
              <a:t>各部署等から自立相談支援機関へとつなぐ</a:t>
            </a:r>
            <a:r>
              <a:rPr lang="ja-JP" altLang="en-US" sz="2000" u="sng" dirty="0" smtClean="0">
                <a:solidFill>
                  <a:srgbClr val="FF0000"/>
                </a:solidFill>
                <a:latin typeface="メイリオ" pitchFamily="50" charset="-128"/>
                <a:ea typeface="メイリオ" pitchFamily="50" charset="-128"/>
                <a:cs typeface="メイリオ" pitchFamily="50" charset="-128"/>
              </a:rPr>
              <a:t>紹介ルールを設定</a:t>
            </a:r>
            <a:r>
              <a:rPr lang="ja-JP" altLang="en-US" sz="2000" dirty="0" smtClean="0">
                <a:latin typeface="メイリオ" pitchFamily="50" charset="-128"/>
                <a:ea typeface="メイリオ" pitchFamily="50" charset="-128"/>
                <a:cs typeface="メイリオ" pitchFamily="50" charset="-128"/>
              </a:rPr>
              <a:t>する。</a:t>
            </a:r>
            <a:endParaRPr lang="en-US" altLang="ja-JP" sz="2000" dirty="0" smtClean="0">
              <a:latin typeface="メイリオ" pitchFamily="50" charset="-128"/>
              <a:ea typeface="メイリオ" pitchFamily="50" charset="-128"/>
              <a:cs typeface="メイリオ" pitchFamily="50" charset="-128"/>
            </a:endParaRPr>
          </a:p>
          <a:p>
            <a:endParaRPr lang="en-US" altLang="ja-JP" sz="2000" dirty="0" smtClean="0">
              <a:latin typeface="メイリオ" pitchFamily="50" charset="-128"/>
              <a:ea typeface="メイリオ" pitchFamily="50" charset="-128"/>
              <a:cs typeface="メイリオ" pitchFamily="50" charset="-128"/>
            </a:endParaRPr>
          </a:p>
          <a:p>
            <a:endParaRPr lang="en-US" altLang="ja-JP" sz="2000" dirty="0" smtClean="0">
              <a:solidFill>
                <a:schemeClr val="tx2"/>
              </a:solidFill>
              <a:latin typeface="メイリオ" pitchFamily="50" charset="-128"/>
              <a:ea typeface="メイリオ" pitchFamily="50" charset="-128"/>
              <a:cs typeface="メイリオ" pitchFamily="50" charset="-128"/>
            </a:endParaRPr>
          </a:p>
        </p:txBody>
      </p:sp>
      <p:sp>
        <p:nvSpPr>
          <p:cNvPr id="3" name="スライド番号プレースホルダ 2"/>
          <p:cNvSpPr>
            <a:spLocks noGrp="1"/>
          </p:cNvSpPr>
          <p:nvPr>
            <p:ph type="sldNum" sz="quarter" idx="12"/>
          </p:nvPr>
        </p:nvSpPr>
        <p:spPr/>
        <p:txBody>
          <a:bodyPr/>
          <a:lstStyle/>
          <a:p>
            <a:fld id="{FC256532-382F-4E0F-9004-4DCC7021CD1A}" type="slidenum">
              <a:rPr kumimoji="1" lang="ja-JP" altLang="en-US" smtClean="0"/>
              <a:pPr/>
              <a:t>25</a:t>
            </a:fld>
            <a:endParaRPr kumimoji="1" lang="ja-JP" altLang="en-US" dirty="0"/>
          </a:p>
        </p:txBody>
      </p:sp>
      <p:sp>
        <p:nvSpPr>
          <p:cNvPr id="43" name="タイトル 1"/>
          <p:cNvSpPr>
            <a:spLocks noGrp="1"/>
          </p:cNvSpPr>
          <p:nvPr>
            <p:ph type="title"/>
          </p:nvPr>
        </p:nvSpPr>
        <p:spPr>
          <a:xfrm>
            <a:off x="457200" y="152400"/>
            <a:ext cx="8686800"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２</a:t>
            </a:r>
            <a:r>
              <a:rPr kumimoji="1" lang="ja-JP" altLang="en-US" dirty="0" smtClean="0">
                <a:solidFill>
                  <a:schemeClr val="tx1"/>
                </a:solidFill>
                <a:latin typeface="メイリオ" pitchFamily="50" charset="-128"/>
                <a:ea typeface="メイリオ" pitchFamily="50" charset="-128"/>
                <a:cs typeface="メイリオ" pitchFamily="50" charset="-128"/>
              </a:rPr>
              <a:t>．相談支援の展開</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（１）アウトリーチ～関係機関との連携</a:t>
            </a:r>
            <a:endParaRPr kumimoji="1" lang="ja-JP" altLang="en-US" sz="2700" dirty="0">
              <a:solidFill>
                <a:schemeClr val="tx1"/>
              </a:solidFill>
              <a:latin typeface="メイリオ" pitchFamily="50" charset="-128"/>
              <a:ea typeface="メイリオ" pitchFamily="50" charset="-128"/>
              <a:cs typeface="メイリオ" pitchFamily="50" charset="-128"/>
            </a:endParaRPr>
          </a:p>
        </p:txBody>
      </p:sp>
      <p:pic>
        <p:nvPicPr>
          <p:cNvPr id="1026" name="Picture 2" descr="C:\Users\1469541\AppData\Local\Microsoft\Windows\Temporary Internet Files\Content.IE5\148NA9A0\lgi01a201310110000[1].jpg"/>
          <p:cNvPicPr>
            <a:picLocks noChangeAspect="1" noChangeArrowheads="1"/>
          </p:cNvPicPr>
          <p:nvPr/>
        </p:nvPicPr>
        <p:blipFill>
          <a:blip r:embed="rId3" cstate="print"/>
          <a:srcRect/>
          <a:stretch>
            <a:fillRect/>
          </a:stretch>
        </p:blipFill>
        <p:spPr bwMode="auto">
          <a:xfrm>
            <a:off x="1115616" y="5239402"/>
            <a:ext cx="476787" cy="421846"/>
          </a:xfrm>
          <a:prstGeom prst="rect">
            <a:avLst/>
          </a:prstGeom>
          <a:noFill/>
        </p:spPr>
      </p:pic>
      <p:sp>
        <p:nvSpPr>
          <p:cNvPr id="9" name="角丸四角形 8"/>
          <p:cNvSpPr/>
          <p:nvPr/>
        </p:nvSpPr>
        <p:spPr>
          <a:xfrm>
            <a:off x="467544" y="1340768"/>
            <a:ext cx="3312368"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１．</a:t>
            </a:r>
            <a:r>
              <a:rPr kumimoji="1" lang="ja-JP" altLang="en-US" sz="2000" b="1" dirty="0" smtClean="0">
                <a:solidFill>
                  <a:schemeClr val="bg1"/>
                </a:solidFill>
                <a:latin typeface="メイリオ" pitchFamily="50" charset="-128"/>
                <a:ea typeface="メイリオ" pitchFamily="50" charset="-128"/>
                <a:cs typeface="メイリオ" pitchFamily="50" charset="-128"/>
              </a:rPr>
              <a:t>行政機関からの紹介</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10" name="角丸四角形 9"/>
          <p:cNvSpPr/>
          <p:nvPr/>
        </p:nvSpPr>
        <p:spPr>
          <a:xfrm>
            <a:off x="467544" y="3645024"/>
            <a:ext cx="6552728"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２．</a:t>
            </a:r>
            <a:r>
              <a:rPr kumimoji="1" lang="ja-JP" altLang="en-US" sz="2000" b="1" dirty="0" smtClean="0">
                <a:solidFill>
                  <a:schemeClr val="bg1"/>
                </a:solidFill>
                <a:latin typeface="メイリオ" pitchFamily="50" charset="-128"/>
                <a:ea typeface="メイリオ" pitchFamily="50" charset="-128"/>
                <a:cs typeface="メイリオ" pitchFamily="50" charset="-128"/>
              </a:rPr>
              <a:t>行政機関以外の関係機関との連携による早期把握</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16" name="テキスト ボックス 15"/>
          <p:cNvSpPr txBox="1"/>
          <p:nvPr/>
        </p:nvSpPr>
        <p:spPr>
          <a:xfrm>
            <a:off x="971600" y="6381328"/>
            <a:ext cx="4464496" cy="461665"/>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1</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1(4)</a:t>
            </a:r>
            <a:r>
              <a:rPr lang="ja-JP" altLang="en-US" sz="800" dirty="0" smtClean="0">
                <a:latin typeface="メイリオ" pitchFamily="50" charset="-128"/>
                <a:ea typeface="メイリオ" pitchFamily="50" charset="-128"/>
                <a:cs typeface="メイリオ" pitchFamily="50" charset="-128"/>
              </a:rPr>
              <a:t>①</a:t>
            </a:r>
            <a:r>
              <a:rPr lang="en-US" altLang="ja-JP" sz="800" dirty="0" smtClean="0">
                <a:latin typeface="メイリオ" pitchFamily="50" charset="-128"/>
                <a:ea typeface="メイリオ" pitchFamily="50" charset="-128"/>
                <a:cs typeface="メイリオ" pitchFamily="50" charset="-128"/>
              </a:rPr>
              <a:t>-</a:t>
            </a:r>
            <a:r>
              <a:rPr lang="ja-JP" altLang="en-US" sz="800" dirty="0" smtClean="0">
                <a:latin typeface="メイリオ" pitchFamily="50" charset="-128"/>
                <a:ea typeface="メイリオ" pitchFamily="50" charset="-128"/>
                <a:cs typeface="メイリオ" pitchFamily="50" charset="-128"/>
              </a:rPr>
              <a:t>②</a:t>
            </a:r>
            <a:r>
              <a:rPr lang="en-US" altLang="ja-JP" sz="800" dirty="0" smtClean="0">
                <a:latin typeface="メイリオ" pitchFamily="50" charset="-128"/>
                <a:ea typeface="メイリオ" pitchFamily="50" charset="-128"/>
                <a:cs typeface="メイリオ" pitchFamily="50" charset="-128"/>
              </a:rPr>
              <a:t>,pp.108-110.</a:t>
            </a:r>
            <a:r>
              <a:rPr lang="ja-JP" altLang="en-US" sz="800" dirty="0" smtClean="0">
                <a:latin typeface="メイリオ" pitchFamily="50" charset="-128"/>
                <a:ea typeface="メイリオ" pitchFamily="50" charset="-128"/>
                <a:cs typeface="メイリオ" pitchFamily="50" charset="-128"/>
              </a:rPr>
              <a:t>より</a:t>
            </a:r>
            <a:endParaRPr lang="en-US" altLang="ja-JP" sz="800" dirty="0" smtClean="0">
              <a:latin typeface="メイリオ" pitchFamily="50" charset="-128"/>
              <a:ea typeface="メイリオ" pitchFamily="50" charset="-128"/>
              <a:cs typeface="メイリオ" pitchFamily="50" charset="-128"/>
            </a:endParaRPr>
          </a:p>
          <a:p>
            <a:endParaRPr lang="ja-JP" altLang="en-US" sz="800" dirty="0" smtClean="0">
              <a:latin typeface="メイリオ" pitchFamily="50" charset="-128"/>
              <a:ea typeface="メイリオ" pitchFamily="50" charset="-128"/>
              <a:cs typeface="メイリオ" pitchFamily="50" charset="-128"/>
            </a:endParaRPr>
          </a:p>
          <a:p>
            <a:endParaRPr kumimoji="1" lang="ja-JP" altLang="en-US" sz="800" dirty="0">
              <a:latin typeface="メイリオ" pitchFamily="50" charset="-128"/>
              <a:ea typeface="メイリオ" pitchFamily="50" charset="-128"/>
              <a:cs typeface="メイリオ" pitchFamily="50" charset="-128"/>
            </a:endParaRPr>
          </a:p>
        </p:txBody>
      </p:sp>
      <p:sp>
        <p:nvSpPr>
          <p:cNvPr id="13"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endParaRPr lang="ja-JP"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コンテンツ プレースホルダ 4"/>
          <p:cNvSpPr>
            <a:spLocks noGrp="1"/>
          </p:cNvSpPr>
          <p:nvPr>
            <p:ph sz="quarter" idx="1"/>
          </p:nvPr>
        </p:nvSpPr>
        <p:spPr>
          <a:xfrm>
            <a:off x="467544" y="1196752"/>
            <a:ext cx="8280920" cy="4608512"/>
          </a:xfrm>
        </p:spPr>
        <p:txBody>
          <a:bodyPr>
            <a:normAutofit/>
          </a:bodyPr>
          <a:lstStyle/>
          <a:p>
            <a:r>
              <a:rPr lang="ja-JP" altLang="en-US" sz="2200" dirty="0" smtClean="0">
                <a:latin typeface="メイリオ" pitchFamily="50" charset="-128"/>
                <a:ea typeface="メイリオ" pitchFamily="50" charset="-128"/>
                <a:cs typeface="メイリオ" pitchFamily="50" charset="-128"/>
              </a:rPr>
              <a:t>地域には、さまざまな関係機関が存在する。</a:t>
            </a:r>
            <a:endParaRPr lang="en-US" altLang="ja-JP" sz="2200" dirty="0" smtClean="0">
              <a:latin typeface="メイリオ" pitchFamily="50" charset="-128"/>
              <a:ea typeface="メイリオ" pitchFamily="50" charset="-128"/>
              <a:cs typeface="メイリオ" pitchFamily="50" charset="-128"/>
            </a:endParaRPr>
          </a:p>
        </p:txBody>
      </p:sp>
      <p:sp>
        <p:nvSpPr>
          <p:cNvPr id="3" name="スライド番号プレースホルダ 2"/>
          <p:cNvSpPr>
            <a:spLocks noGrp="1"/>
          </p:cNvSpPr>
          <p:nvPr>
            <p:ph type="sldNum" sz="quarter" idx="12"/>
          </p:nvPr>
        </p:nvSpPr>
        <p:spPr/>
        <p:txBody>
          <a:bodyPr/>
          <a:lstStyle/>
          <a:p>
            <a:fld id="{FC256532-382F-4E0F-9004-4DCC7021CD1A}" type="slidenum">
              <a:rPr kumimoji="1" lang="ja-JP" altLang="en-US" smtClean="0"/>
              <a:pPr/>
              <a:t>26</a:t>
            </a:fld>
            <a:endParaRPr kumimoji="1" lang="ja-JP" altLang="en-US" dirty="0"/>
          </a:p>
        </p:txBody>
      </p:sp>
      <p:sp>
        <p:nvSpPr>
          <p:cNvPr id="43" name="タイトル 1"/>
          <p:cNvSpPr>
            <a:spLocks noGrp="1"/>
          </p:cNvSpPr>
          <p:nvPr>
            <p:ph type="title"/>
          </p:nvPr>
        </p:nvSpPr>
        <p:spPr>
          <a:xfrm>
            <a:off x="457200" y="152400"/>
            <a:ext cx="8686800"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２</a:t>
            </a:r>
            <a:r>
              <a:rPr kumimoji="1" lang="ja-JP" altLang="en-US" dirty="0" smtClean="0">
                <a:solidFill>
                  <a:schemeClr val="tx1"/>
                </a:solidFill>
                <a:latin typeface="メイリオ" pitchFamily="50" charset="-128"/>
                <a:ea typeface="メイリオ" pitchFamily="50" charset="-128"/>
                <a:cs typeface="メイリオ" pitchFamily="50" charset="-128"/>
              </a:rPr>
              <a:t>．相談支援の展開</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（１）アウトリーチ～想定される連携機関</a:t>
            </a:r>
            <a:r>
              <a:rPr lang="ja-JP" altLang="en-US" sz="2700" dirty="0" err="1" smtClean="0">
                <a:solidFill>
                  <a:schemeClr val="tx1"/>
                </a:solidFill>
                <a:latin typeface="メイリオ" pitchFamily="50" charset="-128"/>
                <a:ea typeface="メイリオ" pitchFamily="50" charset="-128"/>
                <a:cs typeface="メイリオ" pitchFamily="50" charset="-128"/>
              </a:rPr>
              <a:t>ー</a:t>
            </a:r>
            <a:r>
              <a:rPr lang="ja-JP" altLang="en-US" sz="2700" dirty="0" smtClean="0">
                <a:solidFill>
                  <a:schemeClr val="tx1"/>
                </a:solidFill>
                <a:latin typeface="メイリオ" pitchFamily="50" charset="-128"/>
                <a:ea typeface="メイリオ" pitchFamily="50" charset="-128"/>
                <a:cs typeface="メイリオ" pitchFamily="50" charset="-128"/>
              </a:rPr>
              <a:t>１</a:t>
            </a:r>
            <a:endParaRPr kumimoji="1" lang="ja-JP" altLang="en-US" sz="2700" dirty="0">
              <a:solidFill>
                <a:schemeClr val="tx1"/>
              </a:solidFill>
              <a:latin typeface="メイリオ" pitchFamily="50" charset="-128"/>
              <a:ea typeface="メイリオ" pitchFamily="50" charset="-128"/>
              <a:cs typeface="メイリオ" pitchFamily="50" charset="-128"/>
            </a:endParaRPr>
          </a:p>
        </p:txBody>
      </p:sp>
      <p:sp>
        <p:nvSpPr>
          <p:cNvPr id="12" name="テキスト ボックス 11"/>
          <p:cNvSpPr txBox="1"/>
          <p:nvPr/>
        </p:nvSpPr>
        <p:spPr>
          <a:xfrm>
            <a:off x="316165" y="1556792"/>
            <a:ext cx="4903907" cy="584775"/>
          </a:xfrm>
          <a:prstGeom prst="rect">
            <a:avLst/>
          </a:prstGeom>
          <a:noFill/>
        </p:spPr>
        <p:txBody>
          <a:bodyPr wrap="none" rtlCol="0">
            <a:spAutoFit/>
          </a:bodyPr>
          <a:lstStyle/>
          <a:p>
            <a:r>
              <a:rPr lang="en-US" altLang="ja-JP" sz="1600" b="1" dirty="0" smtClean="0">
                <a:latin typeface="メイリオ" pitchFamily="50" charset="-128"/>
                <a:ea typeface="メイリオ" pitchFamily="50" charset="-128"/>
                <a:cs typeface="メイリオ" pitchFamily="50" charset="-128"/>
              </a:rPr>
              <a:t>【</a:t>
            </a:r>
            <a:r>
              <a:rPr lang="ja-JP" altLang="en-US" sz="1600" b="1" dirty="0" smtClean="0">
                <a:latin typeface="メイリオ" pitchFamily="50" charset="-128"/>
                <a:ea typeface="メイリオ" pitchFamily="50" charset="-128"/>
                <a:cs typeface="メイリオ" pitchFamily="50" charset="-128"/>
              </a:rPr>
              <a:t>公的サービスを提供する関係機関との連携方法</a:t>
            </a:r>
            <a:r>
              <a:rPr lang="en-US" altLang="ja-JP" sz="1600" b="1" dirty="0" smtClean="0">
                <a:latin typeface="メイリオ" pitchFamily="50" charset="-128"/>
                <a:ea typeface="メイリオ" pitchFamily="50" charset="-128"/>
                <a:cs typeface="メイリオ" pitchFamily="50" charset="-128"/>
              </a:rPr>
              <a:t>】</a:t>
            </a:r>
            <a:endParaRPr lang="ja-JP" altLang="en-US" sz="1600" b="1" dirty="0" smtClean="0">
              <a:latin typeface="メイリオ" pitchFamily="50" charset="-128"/>
              <a:ea typeface="メイリオ" pitchFamily="50" charset="-128"/>
              <a:cs typeface="メイリオ" pitchFamily="50" charset="-128"/>
            </a:endParaRPr>
          </a:p>
          <a:p>
            <a:endParaRPr kumimoji="1" lang="ja-JP" altLang="en-US" sz="1600" b="1" dirty="0"/>
          </a:p>
        </p:txBody>
      </p:sp>
      <p:sp>
        <p:nvSpPr>
          <p:cNvPr id="14" name="テキスト ボックス 13"/>
          <p:cNvSpPr txBox="1"/>
          <p:nvPr/>
        </p:nvSpPr>
        <p:spPr>
          <a:xfrm>
            <a:off x="971600" y="6381328"/>
            <a:ext cx="4464496" cy="461665"/>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1</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1(4)</a:t>
            </a:r>
            <a:r>
              <a:rPr lang="ja-JP" altLang="en-US" sz="800" dirty="0" smtClean="0">
                <a:latin typeface="メイリオ" pitchFamily="50" charset="-128"/>
                <a:ea typeface="メイリオ" pitchFamily="50" charset="-128"/>
                <a:cs typeface="メイリオ" pitchFamily="50" charset="-128"/>
              </a:rPr>
              <a:t>①</a:t>
            </a:r>
            <a:r>
              <a:rPr lang="en-US" altLang="ja-JP" sz="800" dirty="0" smtClean="0">
                <a:latin typeface="メイリオ" pitchFamily="50" charset="-128"/>
                <a:ea typeface="メイリオ" pitchFamily="50" charset="-128"/>
                <a:cs typeface="メイリオ" pitchFamily="50" charset="-128"/>
              </a:rPr>
              <a:t>-</a:t>
            </a:r>
            <a:r>
              <a:rPr lang="ja-JP" altLang="en-US" sz="800" dirty="0" smtClean="0">
                <a:latin typeface="メイリオ" pitchFamily="50" charset="-128"/>
                <a:ea typeface="メイリオ" pitchFamily="50" charset="-128"/>
                <a:cs typeface="メイリオ" pitchFamily="50" charset="-128"/>
              </a:rPr>
              <a:t>②</a:t>
            </a:r>
            <a:r>
              <a:rPr lang="en-US" altLang="ja-JP" sz="800" dirty="0" smtClean="0">
                <a:latin typeface="メイリオ" pitchFamily="50" charset="-128"/>
                <a:ea typeface="メイリオ" pitchFamily="50" charset="-128"/>
                <a:cs typeface="メイリオ" pitchFamily="50" charset="-128"/>
              </a:rPr>
              <a:t>,pp.108-110.</a:t>
            </a:r>
            <a:r>
              <a:rPr lang="ja-JP" altLang="en-US" sz="800" dirty="0" smtClean="0">
                <a:latin typeface="メイリオ" pitchFamily="50" charset="-128"/>
                <a:ea typeface="メイリオ" pitchFamily="50" charset="-128"/>
                <a:cs typeface="メイリオ" pitchFamily="50" charset="-128"/>
              </a:rPr>
              <a:t>より</a:t>
            </a:r>
            <a:endParaRPr lang="en-US" altLang="ja-JP" sz="800" dirty="0" smtClean="0">
              <a:latin typeface="メイリオ" pitchFamily="50" charset="-128"/>
              <a:ea typeface="メイリオ" pitchFamily="50" charset="-128"/>
              <a:cs typeface="メイリオ" pitchFamily="50" charset="-128"/>
            </a:endParaRPr>
          </a:p>
          <a:p>
            <a:endParaRPr lang="ja-JP" altLang="en-US" sz="800" dirty="0" smtClean="0">
              <a:solidFill>
                <a:schemeClr val="tx2"/>
              </a:solidFill>
              <a:latin typeface="メイリオ" pitchFamily="50" charset="-128"/>
              <a:ea typeface="メイリオ" pitchFamily="50" charset="-128"/>
              <a:cs typeface="メイリオ" pitchFamily="50" charset="-128"/>
            </a:endParaRPr>
          </a:p>
          <a:p>
            <a:endParaRPr kumimoji="1" lang="ja-JP" altLang="en-US" sz="800" dirty="0">
              <a:solidFill>
                <a:schemeClr val="tx2"/>
              </a:solidFill>
              <a:latin typeface="メイリオ" pitchFamily="50" charset="-128"/>
              <a:ea typeface="メイリオ" pitchFamily="50" charset="-128"/>
              <a:cs typeface="メイリオ" pitchFamily="50" charset="-128"/>
            </a:endParaRPr>
          </a:p>
        </p:txBody>
      </p:sp>
      <p:sp>
        <p:nvSpPr>
          <p:cNvPr id="15"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solidFill>
                <a:schemeClr val="tx2"/>
              </a:solidFill>
            </a:endParaRPr>
          </a:p>
        </p:txBody>
      </p:sp>
      <p:sp>
        <p:nvSpPr>
          <p:cNvPr id="75" name="テキスト ボックス 74"/>
          <p:cNvSpPr txBox="1"/>
          <p:nvPr/>
        </p:nvSpPr>
        <p:spPr>
          <a:xfrm>
            <a:off x="775665" y="6021288"/>
            <a:ext cx="6524543" cy="400110"/>
          </a:xfrm>
          <a:prstGeom prst="rect">
            <a:avLst/>
          </a:prstGeom>
          <a:noFill/>
        </p:spPr>
        <p:txBody>
          <a:bodyPr wrap="none" rtlCol="0">
            <a:spAutoFit/>
          </a:bodyPr>
          <a:lstStyle/>
          <a:p>
            <a:r>
              <a:rPr lang="ja-JP" altLang="en-US" sz="1000" dirty="0" smtClean="0">
                <a:latin typeface="メイリオ" pitchFamily="50" charset="-128"/>
                <a:ea typeface="メイリオ" pitchFamily="50" charset="-128"/>
                <a:cs typeface="メイリオ" pitchFamily="50" charset="-128"/>
              </a:rPr>
              <a:t>出所：岩間伸之（</a:t>
            </a:r>
            <a:r>
              <a:rPr lang="en-US" altLang="ja-JP" sz="1000" dirty="0">
                <a:latin typeface="メイリオ" pitchFamily="50" charset="-128"/>
                <a:ea typeface="メイリオ" pitchFamily="50" charset="-128"/>
                <a:cs typeface="メイリオ" pitchFamily="50" charset="-128"/>
              </a:rPr>
              <a:t>2014</a:t>
            </a:r>
            <a:r>
              <a:rPr lang="ja-JP" altLang="en-US" sz="1000" dirty="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第</a:t>
            </a:r>
            <a:r>
              <a:rPr lang="en-US" altLang="ja-JP" sz="1000" dirty="0" smtClean="0">
                <a:latin typeface="メイリオ" pitchFamily="50" charset="-128"/>
                <a:ea typeface="メイリオ" pitchFamily="50" charset="-128"/>
                <a:cs typeface="メイリオ" pitchFamily="50" charset="-128"/>
              </a:rPr>
              <a:t>4</a:t>
            </a:r>
            <a:r>
              <a:rPr lang="ja-JP" altLang="en-US" sz="1000" dirty="0" smtClean="0">
                <a:latin typeface="メイリオ" pitchFamily="50" charset="-128"/>
                <a:ea typeface="メイリオ" pitchFamily="50" charset="-128"/>
                <a:cs typeface="メイリオ" pitchFamily="50" charset="-128"/>
              </a:rPr>
              <a:t>章相談支援の展開」</a:t>
            </a:r>
            <a:r>
              <a:rPr lang="en-US" altLang="ja-JP" sz="1000" dirty="0" smtClean="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自立</a:t>
            </a:r>
            <a:r>
              <a:rPr lang="ja-JP" altLang="en-US" sz="1000" dirty="0">
                <a:latin typeface="メイリオ" pitchFamily="50" charset="-128"/>
                <a:ea typeface="メイリオ" pitchFamily="50" charset="-128"/>
                <a:cs typeface="メイリオ" pitchFamily="50" charset="-128"/>
              </a:rPr>
              <a:t>相談支援事業従事者養成研修テキスト編集</a:t>
            </a:r>
            <a:r>
              <a:rPr lang="ja-JP" altLang="en-US" sz="1000" dirty="0" smtClean="0">
                <a:latin typeface="メイリオ" pitchFamily="50" charset="-128"/>
                <a:ea typeface="メイリオ" pitchFamily="50" charset="-128"/>
                <a:cs typeface="メイリオ" pitchFamily="50" charset="-128"/>
              </a:rPr>
              <a:t>委員会編</a:t>
            </a:r>
            <a:r>
              <a:rPr lang="en-US" altLang="ja-JP" sz="1000" dirty="0" smtClean="0">
                <a:latin typeface="メイリオ" pitchFamily="50" charset="-128"/>
                <a:ea typeface="メイリオ" pitchFamily="50" charset="-128"/>
                <a:cs typeface="メイリオ" pitchFamily="50" charset="-128"/>
              </a:rPr>
              <a:t>,</a:t>
            </a:r>
            <a:endParaRPr lang="ja-JP" altLang="en-US" sz="1000" dirty="0">
              <a:latin typeface="メイリオ" pitchFamily="50" charset="-128"/>
              <a:ea typeface="メイリオ" pitchFamily="50" charset="-128"/>
              <a:cs typeface="メイリオ" pitchFamily="50" charset="-128"/>
            </a:endParaRPr>
          </a:p>
          <a:p>
            <a:r>
              <a:rPr lang="en-US" altLang="ja-JP" sz="1000" dirty="0" smtClean="0">
                <a:latin typeface="メイリオ" pitchFamily="50" charset="-128"/>
                <a:ea typeface="メイリオ" pitchFamily="50" charset="-128"/>
                <a:cs typeface="メイリオ" pitchFamily="50" charset="-128"/>
              </a:rPr>
              <a:t>       『</a:t>
            </a:r>
            <a:r>
              <a:rPr lang="ja-JP" altLang="en-US" sz="1000" dirty="0">
                <a:latin typeface="メイリオ" pitchFamily="50" charset="-128"/>
                <a:ea typeface="メイリオ" pitchFamily="50" charset="-128"/>
                <a:cs typeface="メイリオ" pitchFamily="50" charset="-128"/>
              </a:rPr>
              <a:t>生活困窮者自立</a:t>
            </a:r>
            <a:r>
              <a:rPr lang="ja-JP" altLang="en-US" sz="1000" dirty="0" smtClean="0">
                <a:latin typeface="メイリオ" pitchFamily="50" charset="-128"/>
                <a:ea typeface="メイリオ" pitchFamily="50" charset="-128"/>
                <a:cs typeface="メイリオ" pitchFamily="50" charset="-128"/>
              </a:rPr>
              <a:t>支援法 自立</a:t>
            </a:r>
            <a:r>
              <a:rPr lang="ja-JP" altLang="en-US" sz="1000" dirty="0">
                <a:latin typeface="メイリオ" pitchFamily="50" charset="-128"/>
                <a:ea typeface="メイリオ" pitchFamily="50" charset="-128"/>
                <a:cs typeface="メイリオ" pitchFamily="50" charset="-128"/>
              </a:rPr>
              <a:t>相談支援事業従事者養成研修テキスト</a:t>
            </a:r>
            <a:r>
              <a:rPr lang="en-US" altLang="ja-JP" sz="1000" dirty="0" smtClean="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中央法規出版</a:t>
            </a:r>
            <a:r>
              <a:rPr lang="en-US" altLang="ja-JP" sz="1000" dirty="0" smtClean="0">
                <a:latin typeface="メイリオ" pitchFamily="50" charset="-128"/>
                <a:ea typeface="メイリオ" pitchFamily="50" charset="-128"/>
                <a:cs typeface="メイリオ" pitchFamily="50" charset="-128"/>
              </a:rPr>
              <a:t>,p.109,2014</a:t>
            </a:r>
            <a:r>
              <a:rPr lang="ja-JP" altLang="en-US" sz="1000" dirty="0" smtClean="0">
                <a:latin typeface="メイリオ" pitchFamily="50" charset="-128"/>
                <a:ea typeface="メイリオ" pitchFamily="50" charset="-128"/>
                <a:cs typeface="メイリオ" pitchFamily="50" charset="-128"/>
              </a:rPr>
              <a:t>年</a:t>
            </a:r>
            <a:r>
              <a:rPr lang="en-US" altLang="ja-JP" sz="1000" dirty="0" smtClean="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より</a:t>
            </a:r>
            <a:endParaRPr kumimoji="1" lang="ja-JP" altLang="en-US" sz="1000" dirty="0">
              <a:latin typeface="メイリオ" pitchFamily="50" charset="-128"/>
              <a:ea typeface="メイリオ" pitchFamily="50" charset="-128"/>
              <a:cs typeface="メイリオ" pitchFamily="50" charset="-12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0020" y="1848098"/>
            <a:ext cx="8186436" cy="4128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コンテンツ プレースホルダ 4"/>
          <p:cNvSpPr>
            <a:spLocks noGrp="1"/>
          </p:cNvSpPr>
          <p:nvPr>
            <p:ph sz="quarter" idx="1"/>
          </p:nvPr>
        </p:nvSpPr>
        <p:spPr>
          <a:xfrm>
            <a:off x="467544" y="1412776"/>
            <a:ext cx="8280920" cy="4608512"/>
          </a:xfrm>
        </p:spPr>
        <p:txBody>
          <a:bodyPr>
            <a:normAutofit/>
          </a:bodyPr>
          <a:lstStyle/>
          <a:p>
            <a:r>
              <a:rPr lang="ja-JP" altLang="en-US" sz="2200" dirty="0" smtClean="0">
                <a:latin typeface="メイリオ" pitchFamily="50" charset="-128"/>
                <a:ea typeface="メイリオ" pitchFamily="50" charset="-128"/>
                <a:cs typeface="メイリオ" pitchFamily="50" charset="-128"/>
              </a:rPr>
              <a:t>民生・児童委員やボランティアなどの</a:t>
            </a:r>
            <a:r>
              <a:rPr lang="ja-JP" altLang="en-US" sz="2200" u="sng" dirty="0" smtClean="0">
                <a:solidFill>
                  <a:srgbClr val="FF0000"/>
                </a:solidFill>
                <a:latin typeface="メイリオ" pitchFamily="50" charset="-128"/>
                <a:ea typeface="メイリオ" pitchFamily="50" charset="-128"/>
                <a:cs typeface="メイリオ" pitchFamily="50" charset="-128"/>
              </a:rPr>
              <a:t>インフォーマルな資源</a:t>
            </a:r>
            <a:r>
              <a:rPr lang="ja-JP" altLang="en-US" sz="2200" dirty="0" smtClean="0">
                <a:latin typeface="メイリオ" pitchFamily="50" charset="-128"/>
                <a:ea typeface="メイリオ" pitchFamily="50" charset="-128"/>
                <a:cs typeface="メイリオ" pitchFamily="50" charset="-128"/>
              </a:rPr>
              <a:t>も含めて、広く連携の対象と捉えることが大切。</a:t>
            </a:r>
            <a:endParaRPr lang="en-US" altLang="ja-JP" sz="2200" dirty="0" smtClean="0">
              <a:latin typeface="メイリオ" pitchFamily="50" charset="-128"/>
              <a:ea typeface="メイリオ" pitchFamily="50" charset="-128"/>
              <a:cs typeface="メイリオ" pitchFamily="50" charset="-128"/>
            </a:endParaRPr>
          </a:p>
          <a:p>
            <a:r>
              <a:rPr lang="ja-JP" altLang="en-US" sz="2200" dirty="0" smtClean="0">
                <a:latin typeface="メイリオ" pitchFamily="50" charset="-128"/>
                <a:ea typeface="メイリオ" pitchFamily="50" charset="-128"/>
                <a:cs typeface="メイリオ" pitchFamily="50" charset="-128"/>
              </a:rPr>
              <a:t>これらの機関等が、</a:t>
            </a:r>
            <a:r>
              <a:rPr lang="ja-JP" altLang="en-US" sz="2200" u="sng" dirty="0" smtClean="0">
                <a:solidFill>
                  <a:srgbClr val="FF0000"/>
                </a:solidFill>
                <a:latin typeface="メイリオ" pitchFamily="50" charset="-128"/>
                <a:ea typeface="メイリオ" pitchFamily="50" charset="-128"/>
                <a:cs typeface="メイリオ" pitchFamily="50" charset="-128"/>
              </a:rPr>
              <a:t>どこに連絡や情報提供したらよいかを分かっていること</a:t>
            </a:r>
            <a:r>
              <a:rPr lang="ja-JP" altLang="en-US" sz="2200" dirty="0" smtClean="0">
                <a:latin typeface="メイリオ" pitchFamily="50" charset="-128"/>
                <a:ea typeface="メイリオ" pitchFamily="50" charset="-128"/>
                <a:cs typeface="メイリオ" pitchFamily="50" charset="-128"/>
              </a:rPr>
              <a:t>が重要。</a:t>
            </a:r>
            <a:endParaRPr lang="en-US" altLang="ja-JP" sz="2200" dirty="0" smtClean="0">
              <a:latin typeface="メイリオ" pitchFamily="50" charset="-128"/>
              <a:ea typeface="メイリオ" pitchFamily="50" charset="-128"/>
              <a:cs typeface="メイリオ" pitchFamily="50" charset="-128"/>
            </a:endParaRPr>
          </a:p>
        </p:txBody>
      </p:sp>
      <p:sp>
        <p:nvSpPr>
          <p:cNvPr id="3" name="スライド番号プレースホルダ 2"/>
          <p:cNvSpPr>
            <a:spLocks noGrp="1"/>
          </p:cNvSpPr>
          <p:nvPr>
            <p:ph type="sldNum" sz="quarter" idx="12"/>
          </p:nvPr>
        </p:nvSpPr>
        <p:spPr/>
        <p:txBody>
          <a:bodyPr/>
          <a:lstStyle/>
          <a:p>
            <a:fld id="{FC256532-382F-4E0F-9004-4DCC7021CD1A}" type="slidenum">
              <a:rPr kumimoji="1" lang="ja-JP" altLang="en-US" smtClean="0"/>
              <a:pPr/>
              <a:t>27</a:t>
            </a:fld>
            <a:endParaRPr kumimoji="1" lang="ja-JP" altLang="en-US" dirty="0"/>
          </a:p>
        </p:txBody>
      </p:sp>
      <p:sp>
        <p:nvSpPr>
          <p:cNvPr id="43" name="タイトル 1"/>
          <p:cNvSpPr>
            <a:spLocks noGrp="1"/>
          </p:cNvSpPr>
          <p:nvPr>
            <p:ph type="title"/>
          </p:nvPr>
        </p:nvSpPr>
        <p:spPr>
          <a:xfrm>
            <a:off x="457200" y="152400"/>
            <a:ext cx="8686800"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２．相談支援の展開</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（１）アウトリーチ～想定される連携機関</a:t>
            </a:r>
            <a:r>
              <a:rPr lang="ja-JP" altLang="en-US" sz="2700" dirty="0" err="1" smtClean="0">
                <a:solidFill>
                  <a:schemeClr val="tx1"/>
                </a:solidFill>
                <a:latin typeface="メイリオ" pitchFamily="50" charset="-128"/>
                <a:ea typeface="メイリオ" pitchFamily="50" charset="-128"/>
                <a:cs typeface="メイリオ" pitchFamily="50" charset="-128"/>
              </a:rPr>
              <a:t>ー</a:t>
            </a:r>
            <a:r>
              <a:rPr lang="ja-JP" altLang="en-US" sz="2700" dirty="0" smtClean="0">
                <a:solidFill>
                  <a:schemeClr val="tx1"/>
                </a:solidFill>
                <a:latin typeface="メイリオ" pitchFamily="50" charset="-128"/>
                <a:ea typeface="メイリオ" pitchFamily="50" charset="-128"/>
                <a:cs typeface="メイリオ" pitchFamily="50" charset="-128"/>
              </a:rPr>
              <a:t>２</a:t>
            </a:r>
            <a:endParaRPr kumimoji="1" lang="ja-JP" altLang="en-US" sz="2700" dirty="0">
              <a:solidFill>
                <a:schemeClr val="tx1"/>
              </a:solidFill>
              <a:latin typeface="メイリオ" pitchFamily="50" charset="-128"/>
              <a:ea typeface="メイリオ" pitchFamily="50" charset="-128"/>
              <a:cs typeface="メイリオ" pitchFamily="50" charset="-128"/>
            </a:endParaRPr>
          </a:p>
        </p:txBody>
      </p:sp>
      <p:sp>
        <p:nvSpPr>
          <p:cNvPr id="10" name="テキスト ボックス 9"/>
          <p:cNvSpPr txBox="1"/>
          <p:nvPr/>
        </p:nvSpPr>
        <p:spPr>
          <a:xfrm>
            <a:off x="467544" y="2924944"/>
            <a:ext cx="3057247" cy="584775"/>
          </a:xfrm>
          <a:prstGeom prst="rect">
            <a:avLst/>
          </a:prstGeom>
          <a:noFill/>
        </p:spPr>
        <p:txBody>
          <a:bodyPr wrap="none" rtlCol="0">
            <a:spAutoFit/>
          </a:bodyPr>
          <a:lstStyle/>
          <a:p>
            <a:r>
              <a:rPr lang="en-US" altLang="ja-JP" sz="1600" b="1" dirty="0" smtClean="0">
                <a:latin typeface="メイリオ" pitchFamily="50" charset="-128"/>
                <a:ea typeface="メイリオ" pitchFamily="50" charset="-128"/>
                <a:cs typeface="メイリオ" pitchFamily="50" charset="-128"/>
              </a:rPr>
              <a:t>【</a:t>
            </a:r>
            <a:r>
              <a:rPr lang="ja-JP" altLang="en-US" sz="1600" b="1" dirty="0" smtClean="0">
                <a:latin typeface="メイリオ" pitchFamily="50" charset="-128"/>
                <a:ea typeface="メイリオ" pitchFamily="50" charset="-128"/>
                <a:cs typeface="メイリオ" pitchFamily="50" charset="-128"/>
              </a:rPr>
              <a:t>連携が想定される関係機関</a:t>
            </a:r>
            <a:r>
              <a:rPr lang="en-US" altLang="ja-JP" sz="1600" b="1" dirty="0" smtClean="0">
                <a:latin typeface="メイリオ" pitchFamily="50" charset="-128"/>
                <a:ea typeface="メイリオ" pitchFamily="50" charset="-128"/>
                <a:cs typeface="メイリオ" pitchFamily="50" charset="-128"/>
              </a:rPr>
              <a:t>】</a:t>
            </a:r>
            <a:endParaRPr lang="ja-JP" altLang="en-US" sz="1600" b="1" dirty="0" smtClean="0">
              <a:latin typeface="メイリオ" pitchFamily="50" charset="-128"/>
              <a:ea typeface="メイリオ" pitchFamily="50" charset="-128"/>
              <a:cs typeface="メイリオ" pitchFamily="50" charset="-128"/>
            </a:endParaRPr>
          </a:p>
          <a:p>
            <a:endParaRPr kumimoji="1" lang="ja-JP" altLang="en-US" sz="1600" b="1" dirty="0"/>
          </a:p>
        </p:txBody>
      </p:sp>
      <p:sp>
        <p:nvSpPr>
          <p:cNvPr id="16" name="テキスト ボックス 15"/>
          <p:cNvSpPr txBox="1"/>
          <p:nvPr/>
        </p:nvSpPr>
        <p:spPr>
          <a:xfrm>
            <a:off x="971600" y="6381328"/>
            <a:ext cx="4464496" cy="461665"/>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1</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1(4)</a:t>
            </a:r>
            <a:r>
              <a:rPr lang="ja-JP" altLang="en-US" sz="800" dirty="0" smtClean="0">
                <a:latin typeface="メイリオ" pitchFamily="50" charset="-128"/>
                <a:ea typeface="メイリオ" pitchFamily="50" charset="-128"/>
                <a:cs typeface="メイリオ" pitchFamily="50" charset="-128"/>
              </a:rPr>
              <a:t>②</a:t>
            </a:r>
            <a:r>
              <a:rPr lang="en-US" altLang="ja-JP" sz="800" dirty="0" smtClean="0">
                <a:latin typeface="メイリオ" pitchFamily="50" charset="-128"/>
                <a:ea typeface="メイリオ" pitchFamily="50" charset="-128"/>
                <a:cs typeface="メイリオ" pitchFamily="50" charset="-128"/>
              </a:rPr>
              <a:t>,pp.109-110.</a:t>
            </a:r>
            <a:r>
              <a:rPr lang="ja-JP" altLang="en-US" sz="800" dirty="0" smtClean="0">
                <a:latin typeface="メイリオ" pitchFamily="50" charset="-128"/>
                <a:ea typeface="メイリオ" pitchFamily="50" charset="-128"/>
                <a:cs typeface="メイリオ" pitchFamily="50" charset="-128"/>
              </a:rPr>
              <a:t>より </a:t>
            </a:r>
            <a:endParaRPr lang="en-US" altLang="ja-JP" sz="800" dirty="0" smtClean="0">
              <a:latin typeface="メイリオ" pitchFamily="50" charset="-128"/>
              <a:ea typeface="メイリオ" pitchFamily="50" charset="-128"/>
              <a:cs typeface="メイリオ" pitchFamily="50" charset="-128"/>
            </a:endParaRPr>
          </a:p>
          <a:p>
            <a:endParaRPr lang="ja-JP" altLang="en-US" sz="800" dirty="0" smtClean="0">
              <a:solidFill>
                <a:schemeClr val="tx2"/>
              </a:solidFill>
              <a:latin typeface="メイリオ" pitchFamily="50" charset="-128"/>
              <a:ea typeface="メイリオ" pitchFamily="50" charset="-128"/>
              <a:cs typeface="メイリオ" pitchFamily="50" charset="-128"/>
            </a:endParaRPr>
          </a:p>
          <a:p>
            <a:endParaRPr kumimoji="1" lang="ja-JP" altLang="en-US" sz="800" dirty="0">
              <a:solidFill>
                <a:schemeClr val="tx2"/>
              </a:solidFill>
              <a:latin typeface="メイリオ" pitchFamily="50" charset="-128"/>
              <a:ea typeface="メイリオ" pitchFamily="50" charset="-128"/>
              <a:cs typeface="メイリオ" pitchFamily="50" charset="-128"/>
            </a:endParaRPr>
          </a:p>
        </p:txBody>
      </p:sp>
      <p:sp>
        <p:nvSpPr>
          <p:cNvPr id="13"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endParaRPr lang="ja-JP" altLang="en-US" dirty="0"/>
          </a:p>
        </p:txBody>
      </p:sp>
      <p:sp>
        <p:nvSpPr>
          <p:cNvPr id="14" name="テキスト ボックス 13"/>
          <p:cNvSpPr txBox="1"/>
          <p:nvPr/>
        </p:nvSpPr>
        <p:spPr>
          <a:xfrm>
            <a:off x="1202476" y="5837202"/>
            <a:ext cx="6524543" cy="400110"/>
          </a:xfrm>
          <a:prstGeom prst="rect">
            <a:avLst/>
          </a:prstGeom>
          <a:noFill/>
        </p:spPr>
        <p:txBody>
          <a:bodyPr wrap="none" rtlCol="0">
            <a:spAutoFit/>
          </a:bodyPr>
          <a:lstStyle/>
          <a:p>
            <a:r>
              <a:rPr lang="ja-JP" altLang="en-US" sz="1000" dirty="0" smtClean="0">
                <a:latin typeface="メイリオ" pitchFamily="50" charset="-128"/>
                <a:ea typeface="メイリオ" pitchFamily="50" charset="-128"/>
                <a:cs typeface="メイリオ" pitchFamily="50" charset="-128"/>
              </a:rPr>
              <a:t>出所：岩間伸之（</a:t>
            </a:r>
            <a:r>
              <a:rPr lang="en-US" altLang="ja-JP" sz="1000" dirty="0">
                <a:latin typeface="メイリオ" pitchFamily="50" charset="-128"/>
                <a:ea typeface="メイリオ" pitchFamily="50" charset="-128"/>
                <a:cs typeface="メイリオ" pitchFamily="50" charset="-128"/>
              </a:rPr>
              <a:t>2014</a:t>
            </a:r>
            <a:r>
              <a:rPr lang="ja-JP" altLang="en-US" sz="1000" dirty="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第</a:t>
            </a:r>
            <a:r>
              <a:rPr lang="en-US" altLang="ja-JP" sz="1000" dirty="0" smtClean="0">
                <a:latin typeface="メイリオ" pitchFamily="50" charset="-128"/>
                <a:ea typeface="メイリオ" pitchFamily="50" charset="-128"/>
                <a:cs typeface="メイリオ" pitchFamily="50" charset="-128"/>
              </a:rPr>
              <a:t>4</a:t>
            </a:r>
            <a:r>
              <a:rPr lang="ja-JP" altLang="en-US" sz="1000" dirty="0" smtClean="0">
                <a:latin typeface="メイリオ" pitchFamily="50" charset="-128"/>
                <a:ea typeface="メイリオ" pitchFamily="50" charset="-128"/>
                <a:cs typeface="メイリオ" pitchFamily="50" charset="-128"/>
              </a:rPr>
              <a:t>章相談支援の展開」</a:t>
            </a:r>
            <a:r>
              <a:rPr lang="en-US" altLang="ja-JP" sz="1000" dirty="0" smtClean="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自立</a:t>
            </a:r>
            <a:r>
              <a:rPr lang="ja-JP" altLang="en-US" sz="1000" dirty="0">
                <a:latin typeface="メイリオ" pitchFamily="50" charset="-128"/>
                <a:ea typeface="メイリオ" pitchFamily="50" charset="-128"/>
                <a:cs typeface="メイリオ" pitchFamily="50" charset="-128"/>
              </a:rPr>
              <a:t>相談支援事業従事者養成研修テキスト編集</a:t>
            </a:r>
            <a:r>
              <a:rPr lang="ja-JP" altLang="en-US" sz="1000" dirty="0" smtClean="0">
                <a:latin typeface="メイリオ" pitchFamily="50" charset="-128"/>
                <a:ea typeface="メイリオ" pitchFamily="50" charset="-128"/>
                <a:cs typeface="メイリオ" pitchFamily="50" charset="-128"/>
              </a:rPr>
              <a:t>委員会編</a:t>
            </a:r>
            <a:r>
              <a:rPr lang="en-US" altLang="ja-JP" sz="1000" dirty="0" smtClean="0">
                <a:latin typeface="メイリオ" pitchFamily="50" charset="-128"/>
                <a:ea typeface="メイリオ" pitchFamily="50" charset="-128"/>
                <a:cs typeface="メイリオ" pitchFamily="50" charset="-128"/>
              </a:rPr>
              <a:t>,</a:t>
            </a:r>
            <a:endParaRPr lang="ja-JP" altLang="en-US" sz="1000" dirty="0">
              <a:latin typeface="メイリオ" pitchFamily="50" charset="-128"/>
              <a:ea typeface="メイリオ" pitchFamily="50" charset="-128"/>
              <a:cs typeface="メイリオ" pitchFamily="50" charset="-128"/>
            </a:endParaRPr>
          </a:p>
          <a:p>
            <a:r>
              <a:rPr lang="en-US" altLang="ja-JP" sz="1000" dirty="0" smtClean="0">
                <a:latin typeface="メイリオ" pitchFamily="50" charset="-128"/>
                <a:ea typeface="メイリオ" pitchFamily="50" charset="-128"/>
                <a:cs typeface="メイリオ" pitchFamily="50" charset="-128"/>
              </a:rPr>
              <a:t>       『</a:t>
            </a:r>
            <a:r>
              <a:rPr lang="ja-JP" altLang="en-US" sz="1000" dirty="0">
                <a:latin typeface="メイリオ" pitchFamily="50" charset="-128"/>
                <a:ea typeface="メイリオ" pitchFamily="50" charset="-128"/>
                <a:cs typeface="メイリオ" pitchFamily="50" charset="-128"/>
              </a:rPr>
              <a:t>生活困窮者自立</a:t>
            </a:r>
            <a:r>
              <a:rPr lang="ja-JP" altLang="en-US" sz="1000" dirty="0" smtClean="0">
                <a:latin typeface="メイリオ" pitchFamily="50" charset="-128"/>
                <a:ea typeface="メイリオ" pitchFamily="50" charset="-128"/>
                <a:cs typeface="メイリオ" pitchFamily="50" charset="-128"/>
              </a:rPr>
              <a:t>支援法 自立</a:t>
            </a:r>
            <a:r>
              <a:rPr lang="ja-JP" altLang="en-US" sz="1000" dirty="0">
                <a:latin typeface="メイリオ" pitchFamily="50" charset="-128"/>
                <a:ea typeface="メイリオ" pitchFamily="50" charset="-128"/>
                <a:cs typeface="メイリオ" pitchFamily="50" charset="-128"/>
              </a:rPr>
              <a:t>相談支援事業従事者養成研修テキスト</a:t>
            </a:r>
            <a:r>
              <a:rPr lang="en-US" altLang="ja-JP" sz="1000" dirty="0" smtClean="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中央法規出版</a:t>
            </a:r>
            <a:r>
              <a:rPr lang="en-US" altLang="ja-JP" sz="1000" dirty="0" smtClean="0">
                <a:latin typeface="メイリオ" pitchFamily="50" charset="-128"/>
                <a:ea typeface="メイリオ" pitchFamily="50" charset="-128"/>
                <a:cs typeface="メイリオ" pitchFamily="50" charset="-128"/>
              </a:rPr>
              <a:t>,p.109,2014</a:t>
            </a:r>
            <a:r>
              <a:rPr lang="ja-JP" altLang="en-US" sz="1000" dirty="0" smtClean="0">
                <a:latin typeface="メイリオ" pitchFamily="50" charset="-128"/>
                <a:ea typeface="メイリオ" pitchFamily="50" charset="-128"/>
                <a:cs typeface="メイリオ" pitchFamily="50" charset="-128"/>
              </a:rPr>
              <a:t>年</a:t>
            </a:r>
            <a:r>
              <a:rPr lang="en-US" altLang="ja-JP" sz="1000" dirty="0" smtClean="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より</a:t>
            </a:r>
            <a:endParaRPr kumimoji="1" lang="ja-JP" altLang="en-US" sz="1000" dirty="0">
              <a:latin typeface="メイリオ" pitchFamily="50" charset="-128"/>
              <a:ea typeface="メイリオ" pitchFamily="50" charset="-128"/>
              <a:cs typeface="メイリオ" pitchFamily="50" charset="-128"/>
            </a:endParaRPr>
          </a:p>
        </p:txBody>
      </p:sp>
      <p:pic>
        <p:nvPicPr>
          <p:cNvPr id="4097"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1912" y="3217078"/>
            <a:ext cx="8086725" cy="258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コンテンツ プレースホルダ 4"/>
          <p:cNvSpPr>
            <a:spLocks noGrp="1"/>
          </p:cNvSpPr>
          <p:nvPr>
            <p:ph sz="quarter" idx="1"/>
          </p:nvPr>
        </p:nvSpPr>
        <p:spPr>
          <a:xfrm>
            <a:off x="467544" y="1700808"/>
            <a:ext cx="8157592" cy="4608512"/>
          </a:xfrm>
        </p:spPr>
        <p:txBody>
          <a:bodyPr>
            <a:normAutofit/>
          </a:bodyPr>
          <a:lstStyle/>
          <a:p>
            <a:r>
              <a:rPr lang="ja-JP" altLang="en-US" sz="2000" dirty="0" smtClean="0">
                <a:latin typeface="メイリオ" pitchFamily="50" charset="-128"/>
                <a:ea typeface="メイリオ" pitchFamily="50" charset="-128"/>
                <a:cs typeface="メイリオ" pitchFamily="50" charset="-128"/>
              </a:rPr>
              <a:t>自立相談支援機関を住民に対し広く周知することが、早期把握・早期発見の第一歩。</a:t>
            </a:r>
            <a:endParaRPr lang="en-US" altLang="ja-JP" sz="2000" dirty="0" smtClean="0">
              <a:latin typeface="メイリオ" pitchFamily="50" charset="-128"/>
              <a:ea typeface="メイリオ" pitchFamily="50" charset="-128"/>
              <a:cs typeface="メイリオ" pitchFamily="50" charset="-128"/>
            </a:endParaRPr>
          </a:p>
          <a:p>
            <a:endParaRPr lang="en-US" altLang="ja-JP" sz="2000" dirty="0" smtClean="0">
              <a:latin typeface="メイリオ" pitchFamily="50" charset="-128"/>
              <a:ea typeface="メイリオ" pitchFamily="50" charset="-128"/>
              <a:cs typeface="メイリオ" pitchFamily="50" charset="-128"/>
            </a:endParaRPr>
          </a:p>
          <a:p>
            <a:endParaRPr lang="en-US" altLang="ja-JP" sz="2000" dirty="0" smtClean="0">
              <a:solidFill>
                <a:schemeClr val="tx2"/>
              </a:solidFill>
              <a:latin typeface="メイリオ" pitchFamily="50" charset="-128"/>
              <a:ea typeface="メイリオ" pitchFamily="50" charset="-128"/>
              <a:cs typeface="メイリオ" pitchFamily="50" charset="-128"/>
            </a:endParaRPr>
          </a:p>
        </p:txBody>
      </p:sp>
      <p:sp>
        <p:nvSpPr>
          <p:cNvPr id="3" name="スライド番号プレースホルダ 2"/>
          <p:cNvSpPr>
            <a:spLocks noGrp="1"/>
          </p:cNvSpPr>
          <p:nvPr>
            <p:ph type="sldNum" sz="quarter" idx="12"/>
          </p:nvPr>
        </p:nvSpPr>
        <p:spPr/>
        <p:txBody>
          <a:bodyPr/>
          <a:lstStyle/>
          <a:p>
            <a:fld id="{FC256532-382F-4E0F-9004-4DCC7021CD1A}" type="slidenum">
              <a:rPr kumimoji="1" lang="ja-JP" altLang="en-US" smtClean="0"/>
              <a:pPr/>
              <a:t>28</a:t>
            </a:fld>
            <a:endParaRPr kumimoji="1" lang="ja-JP" altLang="en-US" dirty="0"/>
          </a:p>
        </p:txBody>
      </p:sp>
      <p:sp>
        <p:nvSpPr>
          <p:cNvPr id="43" name="タイトル 1"/>
          <p:cNvSpPr>
            <a:spLocks noGrp="1"/>
          </p:cNvSpPr>
          <p:nvPr>
            <p:ph type="title"/>
          </p:nvPr>
        </p:nvSpPr>
        <p:spPr>
          <a:xfrm>
            <a:off x="457200" y="152400"/>
            <a:ext cx="8686800"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２</a:t>
            </a:r>
            <a:r>
              <a:rPr kumimoji="1" lang="ja-JP" altLang="en-US" dirty="0" smtClean="0">
                <a:solidFill>
                  <a:schemeClr val="tx1"/>
                </a:solidFill>
                <a:latin typeface="メイリオ" pitchFamily="50" charset="-128"/>
                <a:ea typeface="メイリオ" pitchFamily="50" charset="-128"/>
                <a:cs typeface="メイリオ" pitchFamily="50" charset="-128"/>
              </a:rPr>
              <a:t>．相談支援の展開</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（１）アウトリーチ</a:t>
            </a:r>
            <a:r>
              <a:rPr lang="ja-JP" altLang="en-US" sz="2400" dirty="0" smtClean="0">
                <a:solidFill>
                  <a:schemeClr val="tx1"/>
                </a:solidFill>
                <a:latin typeface="メイリオ" pitchFamily="50" charset="-128"/>
                <a:ea typeface="メイリオ" pitchFamily="50" charset="-128"/>
                <a:cs typeface="メイリオ" pitchFamily="50" charset="-128"/>
              </a:rPr>
              <a:t>～アクセスを容易にする工夫・方策</a:t>
            </a:r>
            <a:endParaRPr kumimoji="1" lang="ja-JP" altLang="en-US" sz="2400" dirty="0">
              <a:solidFill>
                <a:schemeClr val="tx1"/>
              </a:solidFill>
              <a:latin typeface="メイリオ" pitchFamily="50" charset="-128"/>
              <a:ea typeface="メイリオ" pitchFamily="50" charset="-128"/>
              <a:cs typeface="メイリオ" pitchFamily="50" charset="-128"/>
            </a:endParaRPr>
          </a:p>
        </p:txBody>
      </p:sp>
      <p:sp>
        <p:nvSpPr>
          <p:cNvPr id="9" name="角丸四角形 8"/>
          <p:cNvSpPr/>
          <p:nvPr/>
        </p:nvSpPr>
        <p:spPr>
          <a:xfrm>
            <a:off x="467544" y="1196752"/>
            <a:ext cx="6480720"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３．自立相談支援期間へのアクセスを容易にする方法</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14" name="テキスト ボックス 13"/>
          <p:cNvSpPr txBox="1"/>
          <p:nvPr/>
        </p:nvSpPr>
        <p:spPr>
          <a:xfrm>
            <a:off x="690146" y="2348880"/>
            <a:ext cx="2441694" cy="584775"/>
          </a:xfrm>
          <a:prstGeom prst="rect">
            <a:avLst/>
          </a:prstGeom>
          <a:noFill/>
        </p:spPr>
        <p:txBody>
          <a:bodyPr wrap="none" rtlCol="0">
            <a:spAutoFit/>
          </a:bodyPr>
          <a:lstStyle/>
          <a:p>
            <a:r>
              <a:rPr lang="en-US" altLang="ja-JP" sz="1600" b="1" dirty="0" smtClean="0">
                <a:latin typeface="メイリオ" pitchFamily="50" charset="-128"/>
                <a:ea typeface="メイリオ" pitchFamily="50" charset="-128"/>
                <a:cs typeface="メイリオ" pitchFamily="50" charset="-128"/>
              </a:rPr>
              <a:t>【</a:t>
            </a:r>
            <a:r>
              <a:rPr lang="ja-JP" altLang="en-US" sz="1600" b="1" dirty="0" smtClean="0">
                <a:latin typeface="メイリオ" pitchFamily="50" charset="-128"/>
                <a:ea typeface="メイリオ" pitchFamily="50" charset="-128"/>
                <a:cs typeface="メイリオ" pitchFamily="50" charset="-128"/>
              </a:rPr>
              <a:t>主な相談受付の方法</a:t>
            </a:r>
            <a:r>
              <a:rPr lang="en-US" altLang="ja-JP" sz="1600" b="1" dirty="0" smtClean="0">
                <a:latin typeface="メイリオ" pitchFamily="50" charset="-128"/>
                <a:ea typeface="メイリオ" pitchFamily="50" charset="-128"/>
                <a:cs typeface="メイリオ" pitchFamily="50" charset="-128"/>
              </a:rPr>
              <a:t>】</a:t>
            </a:r>
            <a:endParaRPr lang="ja-JP" altLang="en-US" sz="1600" b="1" dirty="0" smtClean="0">
              <a:latin typeface="メイリオ" pitchFamily="50" charset="-128"/>
              <a:ea typeface="メイリオ" pitchFamily="50" charset="-128"/>
              <a:cs typeface="メイリオ" pitchFamily="50" charset="-128"/>
            </a:endParaRPr>
          </a:p>
          <a:p>
            <a:endParaRPr kumimoji="1" lang="ja-JP" altLang="en-US" sz="1600" b="1" dirty="0"/>
          </a:p>
        </p:txBody>
      </p:sp>
      <p:sp>
        <p:nvSpPr>
          <p:cNvPr id="15" name="テキスト ボックス 14"/>
          <p:cNvSpPr txBox="1"/>
          <p:nvPr/>
        </p:nvSpPr>
        <p:spPr>
          <a:xfrm>
            <a:off x="971600" y="6381328"/>
            <a:ext cx="4464496" cy="461665"/>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1</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1(4)</a:t>
            </a:r>
            <a:r>
              <a:rPr lang="ja-JP" altLang="en-US" sz="800" dirty="0" smtClean="0">
                <a:latin typeface="メイリオ" pitchFamily="50" charset="-128"/>
                <a:ea typeface="メイリオ" pitchFamily="50" charset="-128"/>
                <a:cs typeface="メイリオ" pitchFamily="50" charset="-128"/>
              </a:rPr>
              <a:t>③</a:t>
            </a:r>
            <a:r>
              <a:rPr lang="en-US" altLang="ja-JP" sz="800" dirty="0" smtClean="0">
                <a:latin typeface="メイリオ" pitchFamily="50" charset="-128"/>
                <a:ea typeface="メイリオ" pitchFamily="50" charset="-128"/>
                <a:cs typeface="メイリオ" pitchFamily="50" charset="-128"/>
              </a:rPr>
              <a:t>,p.110.</a:t>
            </a:r>
            <a:r>
              <a:rPr lang="ja-JP" altLang="en-US" sz="800" dirty="0" smtClean="0">
                <a:latin typeface="メイリオ" pitchFamily="50" charset="-128"/>
                <a:ea typeface="メイリオ" pitchFamily="50" charset="-128"/>
                <a:cs typeface="メイリオ" pitchFamily="50" charset="-128"/>
              </a:rPr>
              <a:t>より</a:t>
            </a:r>
            <a:endParaRPr lang="en-US" altLang="ja-JP" sz="800" dirty="0" smtClean="0">
              <a:latin typeface="メイリオ" pitchFamily="50" charset="-128"/>
              <a:ea typeface="メイリオ" pitchFamily="50" charset="-128"/>
              <a:cs typeface="メイリオ" pitchFamily="50" charset="-128"/>
            </a:endParaRPr>
          </a:p>
          <a:p>
            <a:endParaRPr lang="ja-JP" altLang="en-US" sz="800" dirty="0" smtClean="0">
              <a:solidFill>
                <a:schemeClr val="tx2"/>
              </a:solidFill>
              <a:latin typeface="メイリオ" pitchFamily="50" charset="-128"/>
              <a:ea typeface="メイリオ" pitchFamily="50" charset="-128"/>
              <a:cs typeface="メイリオ" pitchFamily="50" charset="-128"/>
            </a:endParaRPr>
          </a:p>
          <a:p>
            <a:endParaRPr kumimoji="1" lang="ja-JP" altLang="en-US" sz="800" dirty="0">
              <a:solidFill>
                <a:schemeClr val="tx2"/>
              </a:solidFill>
              <a:latin typeface="メイリオ" pitchFamily="50" charset="-128"/>
              <a:ea typeface="メイリオ" pitchFamily="50" charset="-128"/>
              <a:cs typeface="メイリオ" pitchFamily="50" charset="-128"/>
            </a:endParaRPr>
          </a:p>
        </p:txBody>
      </p:sp>
      <p:sp>
        <p:nvSpPr>
          <p:cNvPr id="13"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endParaRPr lang="ja-JP" altLang="en-US" dirty="0"/>
          </a:p>
        </p:txBody>
      </p:sp>
      <p:sp>
        <p:nvSpPr>
          <p:cNvPr id="11" name="テキスト ボックス 10"/>
          <p:cNvSpPr txBox="1"/>
          <p:nvPr/>
        </p:nvSpPr>
        <p:spPr>
          <a:xfrm>
            <a:off x="1010106" y="6021288"/>
            <a:ext cx="6524543" cy="400110"/>
          </a:xfrm>
          <a:prstGeom prst="rect">
            <a:avLst/>
          </a:prstGeom>
          <a:noFill/>
        </p:spPr>
        <p:txBody>
          <a:bodyPr wrap="none" rtlCol="0">
            <a:spAutoFit/>
          </a:bodyPr>
          <a:lstStyle/>
          <a:p>
            <a:r>
              <a:rPr lang="ja-JP" altLang="en-US" sz="1000" dirty="0" smtClean="0">
                <a:latin typeface="メイリオ" pitchFamily="50" charset="-128"/>
                <a:ea typeface="メイリオ" pitchFamily="50" charset="-128"/>
                <a:cs typeface="メイリオ" pitchFamily="50" charset="-128"/>
              </a:rPr>
              <a:t>出所：岩間伸之（</a:t>
            </a:r>
            <a:r>
              <a:rPr lang="en-US" altLang="ja-JP" sz="1000" dirty="0">
                <a:latin typeface="メイリオ" pitchFamily="50" charset="-128"/>
                <a:ea typeface="メイリオ" pitchFamily="50" charset="-128"/>
                <a:cs typeface="メイリオ" pitchFamily="50" charset="-128"/>
              </a:rPr>
              <a:t>2014</a:t>
            </a:r>
            <a:r>
              <a:rPr lang="ja-JP" altLang="en-US" sz="1000" dirty="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第</a:t>
            </a:r>
            <a:r>
              <a:rPr lang="en-US" altLang="ja-JP" sz="1000" dirty="0" smtClean="0">
                <a:latin typeface="メイリオ" pitchFamily="50" charset="-128"/>
                <a:ea typeface="メイリオ" pitchFamily="50" charset="-128"/>
                <a:cs typeface="メイリオ" pitchFamily="50" charset="-128"/>
              </a:rPr>
              <a:t>4</a:t>
            </a:r>
            <a:r>
              <a:rPr lang="ja-JP" altLang="en-US" sz="1000" dirty="0" smtClean="0">
                <a:latin typeface="メイリオ" pitchFamily="50" charset="-128"/>
                <a:ea typeface="メイリオ" pitchFamily="50" charset="-128"/>
                <a:cs typeface="メイリオ" pitchFamily="50" charset="-128"/>
              </a:rPr>
              <a:t>章相談支援の展開」</a:t>
            </a:r>
            <a:r>
              <a:rPr lang="en-US" altLang="ja-JP" sz="1000" dirty="0" smtClean="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自立</a:t>
            </a:r>
            <a:r>
              <a:rPr lang="ja-JP" altLang="en-US" sz="1000" dirty="0">
                <a:latin typeface="メイリオ" pitchFamily="50" charset="-128"/>
                <a:ea typeface="メイリオ" pitchFamily="50" charset="-128"/>
                <a:cs typeface="メイリオ" pitchFamily="50" charset="-128"/>
              </a:rPr>
              <a:t>相談支援事業従事者養成研修テキスト編集</a:t>
            </a:r>
            <a:r>
              <a:rPr lang="ja-JP" altLang="en-US" sz="1000" dirty="0" smtClean="0">
                <a:latin typeface="メイリオ" pitchFamily="50" charset="-128"/>
                <a:ea typeface="メイリオ" pitchFamily="50" charset="-128"/>
                <a:cs typeface="メイリオ" pitchFamily="50" charset="-128"/>
              </a:rPr>
              <a:t>委員会編</a:t>
            </a:r>
            <a:r>
              <a:rPr lang="en-US" altLang="ja-JP" sz="1000" dirty="0" smtClean="0">
                <a:latin typeface="メイリオ" pitchFamily="50" charset="-128"/>
                <a:ea typeface="メイリオ" pitchFamily="50" charset="-128"/>
                <a:cs typeface="メイリオ" pitchFamily="50" charset="-128"/>
              </a:rPr>
              <a:t>,</a:t>
            </a:r>
            <a:endParaRPr lang="ja-JP" altLang="en-US" sz="1000" dirty="0">
              <a:latin typeface="メイリオ" pitchFamily="50" charset="-128"/>
              <a:ea typeface="メイリオ" pitchFamily="50" charset="-128"/>
              <a:cs typeface="メイリオ" pitchFamily="50" charset="-128"/>
            </a:endParaRPr>
          </a:p>
          <a:p>
            <a:r>
              <a:rPr lang="en-US" altLang="ja-JP" sz="1000" dirty="0" smtClean="0">
                <a:latin typeface="メイリオ" pitchFamily="50" charset="-128"/>
                <a:ea typeface="メイリオ" pitchFamily="50" charset="-128"/>
                <a:cs typeface="メイリオ" pitchFamily="50" charset="-128"/>
              </a:rPr>
              <a:t>       『</a:t>
            </a:r>
            <a:r>
              <a:rPr lang="ja-JP" altLang="en-US" sz="1000" dirty="0">
                <a:latin typeface="メイリオ" pitchFamily="50" charset="-128"/>
                <a:ea typeface="メイリオ" pitchFamily="50" charset="-128"/>
                <a:cs typeface="メイリオ" pitchFamily="50" charset="-128"/>
              </a:rPr>
              <a:t>生活困窮者自立</a:t>
            </a:r>
            <a:r>
              <a:rPr lang="ja-JP" altLang="en-US" sz="1000" dirty="0" smtClean="0">
                <a:latin typeface="メイリオ" pitchFamily="50" charset="-128"/>
                <a:ea typeface="メイリオ" pitchFamily="50" charset="-128"/>
                <a:cs typeface="メイリオ" pitchFamily="50" charset="-128"/>
              </a:rPr>
              <a:t>支援法 自立</a:t>
            </a:r>
            <a:r>
              <a:rPr lang="ja-JP" altLang="en-US" sz="1000" dirty="0">
                <a:latin typeface="メイリオ" pitchFamily="50" charset="-128"/>
                <a:ea typeface="メイリオ" pitchFamily="50" charset="-128"/>
                <a:cs typeface="メイリオ" pitchFamily="50" charset="-128"/>
              </a:rPr>
              <a:t>相談支援事業従事者養成研修テキスト</a:t>
            </a:r>
            <a:r>
              <a:rPr lang="en-US" altLang="ja-JP" sz="1000" dirty="0" smtClean="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中央法規出版</a:t>
            </a:r>
            <a:r>
              <a:rPr lang="en-US" altLang="ja-JP" sz="1000" dirty="0" smtClean="0">
                <a:latin typeface="メイリオ" pitchFamily="50" charset="-128"/>
                <a:ea typeface="メイリオ" pitchFamily="50" charset="-128"/>
                <a:cs typeface="メイリオ" pitchFamily="50" charset="-128"/>
              </a:rPr>
              <a:t>,p.110,2014</a:t>
            </a:r>
            <a:r>
              <a:rPr lang="ja-JP" altLang="en-US" sz="1000" dirty="0" smtClean="0">
                <a:latin typeface="メイリオ" pitchFamily="50" charset="-128"/>
                <a:ea typeface="メイリオ" pitchFamily="50" charset="-128"/>
                <a:cs typeface="メイリオ" pitchFamily="50" charset="-128"/>
              </a:rPr>
              <a:t>年</a:t>
            </a:r>
            <a:r>
              <a:rPr lang="en-US" altLang="ja-JP" sz="1000" dirty="0" smtClean="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より</a:t>
            </a:r>
            <a:endParaRPr kumimoji="1" lang="ja-JP" altLang="en-US" sz="1000" dirty="0">
              <a:latin typeface="メイリオ" pitchFamily="50" charset="-128"/>
              <a:ea typeface="メイリオ" pitchFamily="50" charset="-128"/>
              <a:cs typeface="メイリオ" pitchFamily="50" charset="-128"/>
            </a:endParaRPr>
          </a:p>
        </p:txBody>
      </p:sp>
      <p:grpSp>
        <p:nvGrpSpPr>
          <p:cNvPr id="1028" name="Group 4"/>
          <p:cNvGrpSpPr>
            <a:grpSpLocks noChangeAspect="1"/>
          </p:cNvGrpSpPr>
          <p:nvPr/>
        </p:nvGrpSpPr>
        <p:grpSpPr bwMode="auto">
          <a:xfrm>
            <a:off x="681038" y="2622550"/>
            <a:ext cx="7931150" cy="3460750"/>
            <a:chOff x="429" y="1652"/>
            <a:chExt cx="4996" cy="2180"/>
          </a:xfrm>
        </p:grpSpPr>
        <p:sp>
          <p:nvSpPr>
            <p:cNvPr id="1027" name="AutoShape 3"/>
            <p:cNvSpPr>
              <a:spLocks noChangeAspect="1" noChangeArrowheads="1" noTextEdit="1"/>
            </p:cNvSpPr>
            <p:nvPr/>
          </p:nvSpPr>
          <p:spPr bwMode="auto">
            <a:xfrm>
              <a:off x="435" y="1658"/>
              <a:ext cx="4990" cy="21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29" name="Rectangle 5"/>
            <p:cNvSpPr>
              <a:spLocks noChangeArrowheads="1"/>
            </p:cNvSpPr>
            <p:nvPr/>
          </p:nvSpPr>
          <p:spPr bwMode="auto">
            <a:xfrm>
              <a:off x="435" y="1658"/>
              <a:ext cx="4990" cy="180"/>
            </a:xfrm>
            <a:prstGeom prst="rect">
              <a:avLst/>
            </a:prstGeom>
            <a:solidFill>
              <a:srgbClr val="72A376"/>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30" name="Rectangle 6"/>
            <p:cNvSpPr>
              <a:spLocks noChangeArrowheads="1"/>
            </p:cNvSpPr>
            <p:nvPr/>
          </p:nvSpPr>
          <p:spPr bwMode="auto">
            <a:xfrm>
              <a:off x="1001" y="1664"/>
              <a:ext cx="219" cy="2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300" b="1" i="0" u="none" strike="noStrike" cap="none" normalizeH="0" baseline="0" smtClean="0">
                  <a:ln>
                    <a:noFill/>
                  </a:ln>
                  <a:solidFill>
                    <a:srgbClr val="FFFFFF"/>
                  </a:solidFill>
                  <a:effectLst/>
                  <a:latin typeface="メイリオ" pitchFamily="50" charset="-128"/>
                  <a:ea typeface="メイリオ" pitchFamily="50" charset="-128"/>
                  <a:cs typeface="ＭＳ Ｐゴシック" pitchFamily="50" charset="-128"/>
                </a:rPr>
                <a:t>分類</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1" name="Rectangle 7"/>
            <p:cNvSpPr>
              <a:spLocks noChangeArrowheads="1"/>
            </p:cNvSpPr>
            <p:nvPr/>
          </p:nvSpPr>
          <p:spPr bwMode="auto">
            <a:xfrm>
              <a:off x="3440" y="1664"/>
              <a:ext cx="331" cy="2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300" b="1" i="0" u="none" strike="noStrike" cap="none" normalizeH="0" baseline="0" smtClean="0">
                  <a:ln>
                    <a:noFill/>
                  </a:ln>
                  <a:solidFill>
                    <a:srgbClr val="FFFFFF"/>
                  </a:solidFill>
                  <a:effectLst/>
                  <a:latin typeface="メイリオ" pitchFamily="50" charset="-128"/>
                  <a:ea typeface="メイリオ" pitchFamily="50" charset="-128"/>
                  <a:cs typeface="ＭＳ Ｐゴシック" pitchFamily="50" charset="-128"/>
                </a:rPr>
                <a:t>方法例</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2" name="Rectangle 8"/>
            <p:cNvSpPr>
              <a:spLocks noChangeArrowheads="1"/>
            </p:cNvSpPr>
            <p:nvPr/>
          </p:nvSpPr>
          <p:spPr bwMode="auto">
            <a:xfrm>
              <a:off x="1797" y="1838"/>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3" name="Rectangle 9"/>
            <p:cNvSpPr>
              <a:spLocks noChangeArrowheads="1"/>
            </p:cNvSpPr>
            <p:nvPr/>
          </p:nvSpPr>
          <p:spPr bwMode="auto">
            <a:xfrm>
              <a:off x="1887" y="1838"/>
              <a:ext cx="376"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市町村庁舎内</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4" name="Rectangle 10"/>
            <p:cNvSpPr>
              <a:spLocks noChangeArrowheads="1"/>
            </p:cNvSpPr>
            <p:nvPr/>
          </p:nvSpPr>
          <p:spPr bwMode="auto">
            <a:xfrm>
              <a:off x="2425" y="1838"/>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5" name="Rectangle 11"/>
            <p:cNvSpPr>
              <a:spLocks noChangeArrowheads="1"/>
            </p:cNvSpPr>
            <p:nvPr/>
          </p:nvSpPr>
          <p:spPr bwMode="auto">
            <a:xfrm>
              <a:off x="2515" y="1838"/>
              <a:ext cx="471"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ハローワークなど</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6" name="Rectangle 12"/>
            <p:cNvSpPr>
              <a:spLocks noChangeArrowheads="1"/>
            </p:cNvSpPr>
            <p:nvPr/>
          </p:nvSpPr>
          <p:spPr bwMode="auto">
            <a:xfrm>
              <a:off x="3233" y="1838"/>
              <a:ext cx="280"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公的機関</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7" name="Rectangle 13"/>
            <p:cNvSpPr>
              <a:spLocks noChangeArrowheads="1"/>
            </p:cNvSpPr>
            <p:nvPr/>
          </p:nvSpPr>
          <p:spPr bwMode="auto">
            <a:xfrm>
              <a:off x="3592" y="1838"/>
              <a:ext cx="280"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における</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8" name="Rectangle 14"/>
            <p:cNvSpPr>
              <a:spLocks noChangeArrowheads="1"/>
            </p:cNvSpPr>
            <p:nvPr/>
          </p:nvSpPr>
          <p:spPr bwMode="auto">
            <a:xfrm>
              <a:off x="3950" y="1838"/>
              <a:ext cx="376"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出張相談窓口</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9" name="Rectangle 15"/>
            <p:cNvSpPr>
              <a:spLocks noChangeArrowheads="1"/>
            </p:cNvSpPr>
            <p:nvPr/>
          </p:nvSpPr>
          <p:spPr bwMode="auto">
            <a:xfrm>
              <a:off x="4489" y="1838"/>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の</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0" name="Rectangle 16"/>
            <p:cNvSpPr>
              <a:spLocks noChangeArrowheads="1"/>
            </p:cNvSpPr>
            <p:nvPr/>
          </p:nvSpPr>
          <p:spPr bwMode="auto">
            <a:xfrm>
              <a:off x="4578" y="1838"/>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設置</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1" name="Rectangle 17"/>
            <p:cNvSpPr>
              <a:spLocks noChangeArrowheads="1"/>
            </p:cNvSpPr>
            <p:nvPr/>
          </p:nvSpPr>
          <p:spPr bwMode="auto">
            <a:xfrm>
              <a:off x="1797" y="1989"/>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2" name="Rectangle 18"/>
            <p:cNvSpPr>
              <a:spLocks noChangeArrowheads="1"/>
            </p:cNvSpPr>
            <p:nvPr/>
          </p:nvSpPr>
          <p:spPr bwMode="auto">
            <a:xfrm>
              <a:off x="1887" y="1989"/>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就職</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3" name="Rectangle 19"/>
            <p:cNvSpPr>
              <a:spLocks noChangeArrowheads="1"/>
            </p:cNvSpPr>
            <p:nvPr/>
          </p:nvSpPr>
          <p:spPr bwMode="auto">
            <a:xfrm>
              <a:off x="2067" y="1989"/>
              <a:ext cx="280"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セミナー</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4" name="Rectangle 20"/>
            <p:cNvSpPr>
              <a:spLocks noChangeArrowheads="1"/>
            </p:cNvSpPr>
            <p:nvPr/>
          </p:nvSpPr>
          <p:spPr bwMode="auto">
            <a:xfrm>
              <a:off x="2425" y="1989"/>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等</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5" name="Rectangle 21"/>
            <p:cNvSpPr>
              <a:spLocks noChangeArrowheads="1"/>
            </p:cNvSpPr>
            <p:nvPr/>
          </p:nvSpPr>
          <p:spPr bwMode="auto">
            <a:xfrm>
              <a:off x="2515" y="1989"/>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での</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6" name="Rectangle 22"/>
            <p:cNvSpPr>
              <a:spLocks noChangeArrowheads="1"/>
            </p:cNvSpPr>
            <p:nvPr/>
          </p:nvSpPr>
          <p:spPr bwMode="auto">
            <a:xfrm>
              <a:off x="2695" y="1989"/>
              <a:ext cx="280"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相談受付</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7" name="Rectangle 23"/>
            <p:cNvSpPr>
              <a:spLocks noChangeArrowheads="1"/>
            </p:cNvSpPr>
            <p:nvPr/>
          </p:nvSpPr>
          <p:spPr bwMode="auto">
            <a:xfrm>
              <a:off x="1797" y="2141"/>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8" name="Rectangle 24"/>
            <p:cNvSpPr>
              <a:spLocks noChangeArrowheads="1"/>
            </p:cNvSpPr>
            <p:nvPr/>
          </p:nvSpPr>
          <p:spPr bwMode="auto">
            <a:xfrm>
              <a:off x="1887" y="2141"/>
              <a:ext cx="280"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商店街</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9" name="Rectangle 25"/>
            <p:cNvSpPr>
              <a:spLocks noChangeArrowheads="1"/>
            </p:cNvSpPr>
            <p:nvPr/>
          </p:nvSpPr>
          <p:spPr bwMode="auto">
            <a:xfrm>
              <a:off x="2156" y="2141"/>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の</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50" name="Rectangle 26"/>
            <p:cNvSpPr>
              <a:spLocks noChangeArrowheads="1"/>
            </p:cNvSpPr>
            <p:nvPr/>
          </p:nvSpPr>
          <p:spPr bwMode="auto">
            <a:xfrm>
              <a:off x="2246" y="2141"/>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一角</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51" name="Rectangle 27"/>
            <p:cNvSpPr>
              <a:spLocks noChangeArrowheads="1"/>
            </p:cNvSpPr>
            <p:nvPr/>
          </p:nvSpPr>
          <p:spPr bwMode="auto">
            <a:xfrm>
              <a:off x="2425" y="2141"/>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や</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52" name="Rectangle 28"/>
            <p:cNvSpPr>
              <a:spLocks noChangeArrowheads="1"/>
            </p:cNvSpPr>
            <p:nvPr/>
          </p:nvSpPr>
          <p:spPr bwMode="auto">
            <a:xfrm>
              <a:off x="2515" y="2141"/>
              <a:ext cx="376"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商業施設等</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53" name="Rectangle 29"/>
            <p:cNvSpPr>
              <a:spLocks noChangeArrowheads="1"/>
            </p:cNvSpPr>
            <p:nvPr/>
          </p:nvSpPr>
          <p:spPr bwMode="auto">
            <a:xfrm>
              <a:off x="2964" y="2141"/>
              <a:ext cx="280"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における</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54" name="Rectangle 30"/>
            <p:cNvSpPr>
              <a:spLocks noChangeArrowheads="1"/>
            </p:cNvSpPr>
            <p:nvPr/>
          </p:nvSpPr>
          <p:spPr bwMode="auto">
            <a:xfrm>
              <a:off x="3322" y="2141"/>
              <a:ext cx="376"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出張相談窓口</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55" name="Rectangle 31"/>
            <p:cNvSpPr>
              <a:spLocks noChangeArrowheads="1"/>
            </p:cNvSpPr>
            <p:nvPr/>
          </p:nvSpPr>
          <p:spPr bwMode="auto">
            <a:xfrm>
              <a:off x="3861" y="2141"/>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の</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56" name="Rectangle 32"/>
            <p:cNvSpPr>
              <a:spLocks noChangeArrowheads="1"/>
            </p:cNvSpPr>
            <p:nvPr/>
          </p:nvSpPr>
          <p:spPr bwMode="auto">
            <a:xfrm>
              <a:off x="3950" y="2141"/>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設置</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57" name="Rectangle 33"/>
            <p:cNvSpPr>
              <a:spLocks noChangeArrowheads="1"/>
            </p:cNvSpPr>
            <p:nvPr/>
          </p:nvSpPr>
          <p:spPr bwMode="auto">
            <a:xfrm>
              <a:off x="1797" y="2293"/>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58" name="Rectangle 34"/>
            <p:cNvSpPr>
              <a:spLocks noChangeArrowheads="1"/>
            </p:cNvSpPr>
            <p:nvPr/>
          </p:nvSpPr>
          <p:spPr bwMode="auto">
            <a:xfrm>
              <a:off x="1887" y="2293"/>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学校</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59" name="Rectangle 35"/>
            <p:cNvSpPr>
              <a:spLocks noChangeArrowheads="1"/>
            </p:cNvSpPr>
            <p:nvPr/>
          </p:nvSpPr>
          <p:spPr bwMode="auto">
            <a:xfrm>
              <a:off x="2067" y="2293"/>
              <a:ext cx="280"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における</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60" name="Rectangle 36"/>
            <p:cNvSpPr>
              <a:spLocks noChangeArrowheads="1"/>
            </p:cNvSpPr>
            <p:nvPr/>
          </p:nvSpPr>
          <p:spPr bwMode="auto">
            <a:xfrm>
              <a:off x="2425" y="2293"/>
              <a:ext cx="376"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出張相談窓口</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61" name="Rectangle 37"/>
            <p:cNvSpPr>
              <a:spLocks noChangeArrowheads="1"/>
            </p:cNvSpPr>
            <p:nvPr/>
          </p:nvSpPr>
          <p:spPr bwMode="auto">
            <a:xfrm>
              <a:off x="2964" y="2293"/>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の</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62" name="Rectangle 38"/>
            <p:cNvSpPr>
              <a:spLocks noChangeArrowheads="1"/>
            </p:cNvSpPr>
            <p:nvPr/>
          </p:nvSpPr>
          <p:spPr bwMode="auto">
            <a:xfrm>
              <a:off x="3053" y="2293"/>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設置</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63" name="Rectangle 39"/>
            <p:cNvSpPr>
              <a:spLocks noChangeArrowheads="1"/>
            </p:cNvSpPr>
            <p:nvPr/>
          </p:nvSpPr>
          <p:spPr bwMode="auto">
            <a:xfrm>
              <a:off x="1797" y="2445"/>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64" name="Rectangle 40"/>
            <p:cNvSpPr>
              <a:spLocks noChangeArrowheads="1"/>
            </p:cNvSpPr>
            <p:nvPr/>
          </p:nvSpPr>
          <p:spPr bwMode="auto">
            <a:xfrm>
              <a:off x="1887" y="2445"/>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電話</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65" name="Rectangle 41"/>
            <p:cNvSpPr>
              <a:spLocks noChangeArrowheads="1"/>
            </p:cNvSpPr>
            <p:nvPr/>
          </p:nvSpPr>
          <p:spPr bwMode="auto">
            <a:xfrm>
              <a:off x="2067" y="2445"/>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での</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66" name="Rectangle 42"/>
            <p:cNvSpPr>
              <a:spLocks noChangeArrowheads="1"/>
            </p:cNvSpPr>
            <p:nvPr/>
          </p:nvSpPr>
          <p:spPr bwMode="auto">
            <a:xfrm>
              <a:off x="2246" y="2445"/>
              <a:ext cx="280"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相談受付</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67" name="Rectangle 43"/>
            <p:cNvSpPr>
              <a:spLocks noChangeArrowheads="1"/>
            </p:cNvSpPr>
            <p:nvPr/>
          </p:nvSpPr>
          <p:spPr bwMode="auto">
            <a:xfrm>
              <a:off x="1797" y="2596"/>
              <a:ext cx="376"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・メール・</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68" name="Rectangle 44"/>
            <p:cNvSpPr>
              <a:spLocks noChangeArrowheads="1"/>
            </p:cNvSpPr>
            <p:nvPr/>
          </p:nvSpPr>
          <p:spPr bwMode="auto">
            <a:xfrm>
              <a:off x="2246" y="2596"/>
              <a:ext cx="27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FAX</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69" name="Rectangle 45"/>
            <p:cNvSpPr>
              <a:spLocks noChangeArrowheads="1"/>
            </p:cNvSpPr>
            <p:nvPr/>
          </p:nvSpPr>
          <p:spPr bwMode="auto">
            <a:xfrm>
              <a:off x="2420" y="2596"/>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での</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0" name="Rectangle 46"/>
            <p:cNvSpPr>
              <a:spLocks noChangeArrowheads="1"/>
            </p:cNvSpPr>
            <p:nvPr/>
          </p:nvSpPr>
          <p:spPr bwMode="auto">
            <a:xfrm>
              <a:off x="2599" y="2596"/>
              <a:ext cx="280"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相談受付</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1" name="Rectangle 47"/>
            <p:cNvSpPr>
              <a:spLocks noChangeArrowheads="1"/>
            </p:cNvSpPr>
            <p:nvPr/>
          </p:nvSpPr>
          <p:spPr bwMode="auto">
            <a:xfrm>
              <a:off x="1797" y="2748"/>
              <a:ext cx="948"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・ホームページによるメールフォーム</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2" name="Rectangle 48"/>
            <p:cNvSpPr>
              <a:spLocks noChangeArrowheads="1"/>
            </p:cNvSpPr>
            <p:nvPr/>
          </p:nvSpPr>
          <p:spPr bwMode="auto">
            <a:xfrm>
              <a:off x="1797" y="2900"/>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3" name="Rectangle 49"/>
            <p:cNvSpPr>
              <a:spLocks noChangeArrowheads="1"/>
            </p:cNvSpPr>
            <p:nvPr/>
          </p:nvSpPr>
          <p:spPr bwMode="auto">
            <a:xfrm>
              <a:off x="1887" y="2900"/>
              <a:ext cx="213"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TV</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4" name="Rectangle 50"/>
            <p:cNvSpPr>
              <a:spLocks noChangeArrowheads="1"/>
            </p:cNvSpPr>
            <p:nvPr/>
          </p:nvSpPr>
          <p:spPr bwMode="auto">
            <a:xfrm>
              <a:off x="2005" y="2900"/>
              <a:ext cx="280"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・ラジオ</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5" name="Rectangle 51"/>
            <p:cNvSpPr>
              <a:spLocks noChangeArrowheads="1"/>
            </p:cNvSpPr>
            <p:nvPr/>
          </p:nvSpPr>
          <p:spPr bwMode="auto">
            <a:xfrm>
              <a:off x="2364" y="2900"/>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等</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6" name="Rectangle 52"/>
            <p:cNvSpPr>
              <a:spLocks noChangeArrowheads="1"/>
            </p:cNvSpPr>
            <p:nvPr/>
          </p:nvSpPr>
          <p:spPr bwMode="auto">
            <a:xfrm>
              <a:off x="2453" y="2900"/>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を</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7" name="Rectangle 53"/>
            <p:cNvSpPr>
              <a:spLocks noChangeArrowheads="1"/>
            </p:cNvSpPr>
            <p:nvPr/>
          </p:nvSpPr>
          <p:spPr bwMode="auto">
            <a:xfrm>
              <a:off x="2543" y="2900"/>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利用</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8" name="Rectangle 54"/>
            <p:cNvSpPr>
              <a:spLocks noChangeArrowheads="1"/>
            </p:cNvSpPr>
            <p:nvPr/>
          </p:nvSpPr>
          <p:spPr bwMode="auto">
            <a:xfrm>
              <a:off x="2723" y="2900"/>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した</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9" name="Rectangle 55"/>
            <p:cNvSpPr>
              <a:spLocks noChangeArrowheads="1"/>
            </p:cNvSpPr>
            <p:nvPr/>
          </p:nvSpPr>
          <p:spPr bwMode="auto">
            <a:xfrm>
              <a:off x="2902" y="2900"/>
              <a:ext cx="376"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積極的周知</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80" name="Rectangle 56"/>
            <p:cNvSpPr>
              <a:spLocks noChangeArrowheads="1"/>
            </p:cNvSpPr>
            <p:nvPr/>
          </p:nvSpPr>
          <p:spPr bwMode="auto">
            <a:xfrm>
              <a:off x="3351" y="2900"/>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81" name="Rectangle 57"/>
            <p:cNvSpPr>
              <a:spLocks noChangeArrowheads="1"/>
            </p:cNvSpPr>
            <p:nvPr/>
          </p:nvSpPr>
          <p:spPr bwMode="auto">
            <a:xfrm>
              <a:off x="3440" y="2900"/>
              <a:ext cx="280"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広報活動</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82" name="Rectangle 58"/>
            <p:cNvSpPr>
              <a:spLocks noChangeArrowheads="1"/>
            </p:cNvSpPr>
            <p:nvPr/>
          </p:nvSpPr>
          <p:spPr bwMode="auto">
            <a:xfrm>
              <a:off x="1797" y="3051"/>
              <a:ext cx="471"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・ホームページ</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83" name="Rectangle 59"/>
            <p:cNvSpPr>
              <a:spLocks noChangeArrowheads="1"/>
            </p:cNvSpPr>
            <p:nvPr/>
          </p:nvSpPr>
          <p:spPr bwMode="auto">
            <a:xfrm>
              <a:off x="2425" y="3051"/>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84" name="Rectangle 60"/>
            <p:cNvSpPr>
              <a:spLocks noChangeArrowheads="1"/>
            </p:cNvSpPr>
            <p:nvPr/>
          </p:nvSpPr>
          <p:spPr bwMode="auto">
            <a:xfrm>
              <a:off x="2515" y="3051"/>
              <a:ext cx="280"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ブログの</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85" name="Rectangle 61"/>
            <p:cNvSpPr>
              <a:spLocks noChangeArrowheads="1"/>
            </p:cNvSpPr>
            <p:nvPr/>
          </p:nvSpPr>
          <p:spPr bwMode="auto">
            <a:xfrm>
              <a:off x="2874" y="3051"/>
              <a:ext cx="178"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100" dirty="0" smtClean="0">
                  <a:solidFill>
                    <a:srgbClr val="000000"/>
                  </a:solidFill>
                  <a:latin typeface="メイリオ" pitchFamily="50" charset="-128"/>
                  <a:ea typeface="メイリオ" pitchFamily="50" charset="-128"/>
                  <a:cs typeface="ＭＳ Ｐゴシック" pitchFamily="50" charset="-128"/>
                </a:rPr>
                <a:t>開設</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86" name="Rectangle 62"/>
            <p:cNvSpPr>
              <a:spLocks noChangeArrowheads="1"/>
            </p:cNvSpPr>
            <p:nvPr/>
          </p:nvSpPr>
          <p:spPr bwMode="auto">
            <a:xfrm>
              <a:off x="3053" y="3051"/>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dirty="0" err="1" smtClean="0">
                  <a:ln>
                    <a:noFill/>
                  </a:ln>
                  <a:solidFill>
                    <a:srgbClr val="000000"/>
                  </a:solidFill>
                  <a:effectLst/>
                  <a:latin typeface="メイリオ" pitchFamily="50" charset="-128"/>
                  <a:ea typeface="メイリオ" pitchFamily="50" charset="-128"/>
                  <a:cs typeface="ＭＳ Ｐゴシック" pitchFamily="50" charset="-128"/>
                </a:rPr>
                <a:t>、</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87" name="Rectangle 63"/>
            <p:cNvSpPr>
              <a:spLocks noChangeArrowheads="1"/>
            </p:cNvSpPr>
            <p:nvPr/>
          </p:nvSpPr>
          <p:spPr bwMode="auto">
            <a:xfrm>
              <a:off x="3143" y="3051"/>
              <a:ext cx="280"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SNS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88" name="Rectangle 64"/>
            <p:cNvSpPr>
              <a:spLocks noChangeArrowheads="1"/>
            </p:cNvSpPr>
            <p:nvPr/>
          </p:nvSpPr>
          <p:spPr bwMode="auto">
            <a:xfrm>
              <a:off x="3322" y="3051"/>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等</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89" name="Rectangle 65"/>
            <p:cNvSpPr>
              <a:spLocks noChangeArrowheads="1"/>
            </p:cNvSpPr>
            <p:nvPr/>
          </p:nvSpPr>
          <p:spPr bwMode="auto">
            <a:xfrm>
              <a:off x="3412" y="3051"/>
              <a:ext cx="280"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による</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90" name="Rectangle 66"/>
            <p:cNvSpPr>
              <a:spLocks noChangeArrowheads="1"/>
            </p:cNvSpPr>
            <p:nvPr/>
          </p:nvSpPr>
          <p:spPr bwMode="auto">
            <a:xfrm>
              <a:off x="3681" y="3051"/>
              <a:ext cx="280"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広報活動</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91" name="Rectangle 67"/>
            <p:cNvSpPr>
              <a:spLocks noChangeArrowheads="1"/>
            </p:cNvSpPr>
            <p:nvPr/>
          </p:nvSpPr>
          <p:spPr bwMode="auto">
            <a:xfrm>
              <a:off x="1797" y="3203"/>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92" name="Rectangle 68"/>
            <p:cNvSpPr>
              <a:spLocks noChangeArrowheads="1"/>
            </p:cNvSpPr>
            <p:nvPr/>
          </p:nvSpPr>
          <p:spPr bwMode="auto">
            <a:xfrm>
              <a:off x="1887" y="3203"/>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行政</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93" name="Rectangle 69"/>
            <p:cNvSpPr>
              <a:spLocks noChangeArrowheads="1"/>
            </p:cNvSpPr>
            <p:nvPr/>
          </p:nvSpPr>
          <p:spPr bwMode="auto">
            <a:xfrm>
              <a:off x="2067" y="3203"/>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94" name="Rectangle 70"/>
            <p:cNvSpPr>
              <a:spLocks noChangeArrowheads="1"/>
            </p:cNvSpPr>
            <p:nvPr/>
          </p:nvSpPr>
          <p:spPr bwMode="auto">
            <a:xfrm>
              <a:off x="2156" y="3203"/>
              <a:ext cx="280"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関係機関</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95" name="Rectangle 71"/>
            <p:cNvSpPr>
              <a:spLocks noChangeArrowheads="1"/>
            </p:cNvSpPr>
            <p:nvPr/>
          </p:nvSpPr>
          <p:spPr bwMode="auto">
            <a:xfrm>
              <a:off x="2515" y="3203"/>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の</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96" name="Rectangle 72"/>
            <p:cNvSpPr>
              <a:spLocks noChangeArrowheads="1"/>
            </p:cNvSpPr>
            <p:nvPr/>
          </p:nvSpPr>
          <p:spPr bwMode="auto">
            <a:xfrm>
              <a:off x="2605" y="3203"/>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窓口</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97" name="Rectangle 73"/>
            <p:cNvSpPr>
              <a:spLocks noChangeArrowheads="1"/>
            </p:cNvSpPr>
            <p:nvPr/>
          </p:nvSpPr>
          <p:spPr bwMode="auto">
            <a:xfrm>
              <a:off x="2784" y="3203"/>
              <a:ext cx="471"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やネットカフェ</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98" name="Rectangle 74"/>
            <p:cNvSpPr>
              <a:spLocks noChangeArrowheads="1"/>
            </p:cNvSpPr>
            <p:nvPr/>
          </p:nvSpPr>
          <p:spPr bwMode="auto">
            <a:xfrm>
              <a:off x="3412" y="3203"/>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等</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99" name="Rectangle 75"/>
            <p:cNvSpPr>
              <a:spLocks noChangeArrowheads="1"/>
            </p:cNvSpPr>
            <p:nvPr/>
          </p:nvSpPr>
          <p:spPr bwMode="auto">
            <a:xfrm>
              <a:off x="3502" y="3203"/>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の</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00" name="Rectangle 76"/>
            <p:cNvSpPr>
              <a:spLocks noChangeArrowheads="1"/>
            </p:cNvSpPr>
            <p:nvPr/>
          </p:nvSpPr>
          <p:spPr bwMode="auto">
            <a:xfrm>
              <a:off x="3592" y="3203"/>
              <a:ext cx="376"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生活困窮者</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01" name="Rectangle 77"/>
            <p:cNvSpPr>
              <a:spLocks noChangeArrowheads="1"/>
            </p:cNvSpPr>
            <p:nvPr/>
          </p:nvSpPr>
          <p:spPr bwMode="auto">
            <a:xfrm>
              <a:off x="4040" y="3203"/>
              <a:ext cx="566"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がアクセスしやすい</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02" name="Rectangle 78"/>
            <p:cNvSpPr>
              <a:spLocks noChangeArrowheads="1"/>
            </p:cNvSpPr>
            <p:nvPr/>
          </p:nvSpPr>
          <p:spPr bwMode="auto">
            <a:xfrm>
              <a:off x="4848" y="3203"/>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場所</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03" name="Rectangle 79"/>
            <p:cNvSpPr>
              <a:spLocks noChangeArrowheads="1"/>
            </p:cNvSpPr>
            <p:nvPr/>
          </p:nvSpPr>
          <p:spPr bwMode="auto">
            <a:xfrm>
              <a:off x="1797" y="3349"/>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　</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04" name="Rectangle 80"/>
            <p:cNvSpPr>
              <a:spLocks noChangeArrowheads="1"/>
            </p:cNvSpPr>
            <p:nvPr/>
          </p:nvSpPr>
          <p:spPr bwMode="auto">
            <a:xfrm>
              <a:off x="1887" y="3349"/>
              <a:ext cx="376"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でのチラシ</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05" name="Rectangle 81"/>
            <p:cNvSpPr>
              <a:spLocks noChangeArrowheads="1"/>
            </p:cNvSpPr>
            <p:nvPr/>
          </p:nvSpPr>
          <p:spPr bwMode="auto">
            <a:xfrm>
              <a:off x="2336" y="3349"/>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配布</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06" name="Rectangle 82"/>
            <p:cNvSpPr>
              <a:spLocks noChangeArrowheads="1"/>
            </p:cNvSpPr>
            <p:nvPr/>
          </p:nvSpPr>
          <p:spPr bwMode="auto">
            <a:xfrm>
              <a:off x="2515" y="3349"/>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07" name="Rectangle 83"/>
            <p:cNvSpPr>
              <a:spLocks noChangeArrowheads="1"/>
            </p:cNvSpPr>
            <p:nvPr/>
          </p:nvSpPr>
          <p:spPr bwMode="auto">
            <a:xfrm>
              <a:off x="2605" y="3349"/>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掲示</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08" name="Rectangle 84"/>
            <p:cNvSpPr>
              <a:spLocks noChangeArrowheads="1"/>
            </p:cNvSpPr>
            <p:nvPr/>
          </p:nvSpPr>
          <p:spPr bwMode="auto">
            <a:xfrm>
              <a:off x="1797" y="3501"/>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09" name="Rectangle 85"/>
            <p:cNvSpPr>
              <a:spLocks noChangeArrowheads="1"/>
            </p:cNvSpPr>
            <p:nvPr/>
          </p:nvSpPr>
          <p:spPr bwMode="auto">
            <a:xfrm>
              <a:off x="1887" y="3501"/>
              <a:ext cx="280"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巡回活動</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10" name="Rectangle 86"/>
            <p:cNvSpPr>
              <a:spLocks noChangeArrowheads="1"/>
            </p:cNvSpPr>
            <p:nvPr/>
          </p:nvSpPr>
          <p:spPr bwMode="auto">
            <a:xfrm>
              <a:off x="2246" y="3501"/>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を</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11" name="Rectangle 87"/>
            <p:cNvSpPr>
              <a:spLocks noChangeArrowheads="1"/>
            </p:cNvSpPr>
            <p:nvPr/>
          </p:nvSpPr>
          <p:spPr bwMode="auto">
            <a:xfrm>
              <a:off x="2336" y="3501"/>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通</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12" name="Rectangle 88"/>
            <p:cNvSpPr>
              <a:spLocks noChangeArrowheads="1"/>
            </p:cNvSpPr>
            <p:nvPr/>
          </p:nvSpPr>
          <p:spPr bwMode="auto">
            <a:xfrm>
              <a:off x="2425" y="3501"/>
              <a:ext cx="471"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じたアプローチ</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13" name="Rectangle 89"/>
            <p:cNvSpPr>
              <a:spLocks noChangeArrowheads="1"/>
            </p:cNvSpPr>
            <p:nvPr/>
          </p:nvSpPr>
          <p:spPr bwMode="auto">
            <a:xfrm>
              <a:off x="1797" y="3652"/>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14" name="Rectangle 90"/>
            <p:cNvSpPr>
              <a:spLocks noChangeArrowheads="1"/>
            </p:cNvSpPr>
            <p:nvPr/>
          </p:nvSpPr>
          <p:spPr bwMode="auto">
            <a:xfrm>
              <a:off x="1887" y="3652"/>
              <a:ext cx="280"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相談者</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15" name="Rectangle 91"/>
            <p:cNvSpPr>
              <a:spLocks noChangeArrowheads="1"/>
            </p:cNvSpPr>
            <p:nvPr/>
          </p:nvSpPr>
          <p:spPr bwMode="auto">
            <a:xfrm>
              <a:off x="2156" y="3652"/>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の</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16" name="Rectangle 92"/>
            <p:cNvSpPr>
              <a:spLocks noChangeArrowheads="1"/>
            </p:cNvSpPr>
            <p:nvPr/>
          </p:nvSpPr>
          <p:spPr bwMode="auto">
            <a:xfrm>
              <a:off x="2246" y="3652"/>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自宅</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17" name="Rectangle 93"/>
            <p:cNvSpPr>
              <a:spLocks noChangeArrowheads="1"/>
            </p:cNvSpPr>
            <p:nvPr/>
          </p:nvSpPr>
          <p:spPr bwMode="auto">
            <a:xfrm>
              <a:off x="2425" y="3652"/>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18" name="Rectangle 94"/>
            <p:cNvSpPr>
              <a:spLocks noChangeArrowheads="1"/>
            </p:cNvSpPr>
            <p:nvPr/>
          </p:nvSpPr>
          <p:spPr bwMode="auto">
            <a:xfrm>
              <a:off x="2515" y="3652"/>
              <a:ext cx="280"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自宅付近</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19" name="Rectangle 95"/>
            <p:cNvSpPr>
              <a:spLocks noChangeArrowheads="1"/>
            </p:cNvSpPr>
            <p:nvPr/>
          </p:nvSpPr>
          <p:spPr bwMode="auto">
            <a:xfrm>
              <a:off x="2874" y="3652"/>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や</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20" name="Rectangle 96"/>
            <p:cNvSpPr>
              <a:spLocks noChangeArrowheads="1"/>
            </p:cNvSpPr>
            <p:nvPr/>
          </p:nvSpPr>
          <p:spPr bwMode="auto">
            <a:xfrm>
              <a:off x="2964" y="3652"/>
              <a:ext cx="280"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dirty="0" smtClean="0">
                  <a:ln>
                    <a:noFill/>
                  </a:ln>
                  <a:solidFill>
                    <a:srgbClr val="000000"/>
                  </a:solidFill>
                  <a:effectLst/>
                  <a:latin typeface="メイリオ" pitchFamily="50" charset="-128"/>
                  <a:ea typeface="メイリオ" pitchFamily="50" charset="-128"/>
                  <a:cs typeface="ＭＳ Ｐゴシック" pitchFamily="50" charset="-128"/>
                </a:rPr>
                <a:t>就労場所</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21" name="Rectangle 97"/>
            <p:cNvSpPr>
              <a:spLocks noChangeArrowheads="1"/>
            </p:cNvSpPr>
            <p:nvPr/>
          </p:nvSpPr>
          <p:spPr bwMode="auto">
            <a:xfrm>
              <a:off x="3322" y="3652"/>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22" name="Rectangle 98"/>
            <p:cNvSpPr>
              <a:spLocks noChangeArrowheads="1"/>
            </p:cNvSpPr>
            <p:nvPr/>
          </p:nvSpPr>
          <p:spPr bwMode="auto">
            <a:xfrm>
              <a:off x="3412" y="3652"/>
              <a:ext cx="280"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勤務先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23" name="Rectangle 99"/>
            <p:cNvSpPr>
              <a:spLocks noChangeArrowheads="1"/>
            </p:cNvSpPr>
            <p:nvPr/>
          </p:nvSpPr>
          <p:spPr bwMode="auto">
            <a:xfrm>
              <a:off x="3681" y="3652"/>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24" name="Rectangle 100"/>
            <p:cNvSpPr>
              <a:spLocks noChangeArrowheads="1"/>
            </p:cNvSpPr>
            <p:nvPr/>
          </p:nvSpPr>
          <p:spPr bwMode="auto">
            <a:xfrm>
              <a:off x="3771" y="3652"/>
              <a:ext cx="185"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への</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25" name="Rectangle 101"/>
            <p:cNvSpPr>
              <a:spLocks noChangeArrowheads="1"/>
            </p:cNvSpPr>
            <p:nvPr/>
          </p:nvSpPr>
          <p:spPr bwMode="auto">
            <a:xfrm>
              <a:off x="3950" y="3652"/>
              <a:ext cx="280" cy="1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訪問活動</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26" name="Rectangle 102"/>
            <p:cNvSpPr>
              <a:spLocks noChangeArrowheads="1"/>
            </p:cNvSpPr>
            <p:nvPr/>
          </p:nvSpPr>
          <p:spPr bwMode="auto">
            <a:xfrm>
              <a:off x="463" y="2046"/>
              <a:ext cx="348" cy="2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500" b="0" i="0" u="none" strike="noStrike" cap="none" normalizeH="0" baseline="0" dirty="0" smtClean="0">
                  <a:ln>
                    <a:noFill/>
                  </a:ln>
                  <a:solidFill>
                    <a:srgbClr val="000000"/>
                  </a:solidFill>
                  <a:effectLst/>
                  <a:latin typeface="メイリオ" pitchFamily="50" charset="-128"/>
                  <a:ea typeface="メイリオ" pitchFamily="50" charset="-128"/>
                  <a:cs typeface="ＭＳ Ｐゴシック" pitchFamily="50" charset="-128"/>
                </a:rPr>
                <a:t>出張相談</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27" name="Rectangle 103"/>
            <p:cNvSpPr>
              <a:spLocks noChangeArrowheads="1"/>
            </p:cNvSpPr>
            <p:nvPr/>
          </p:nvSpPr>
          <p:spPr bwMode="auto">
            <a:xfrm>
              <a:off x="463" y="2877"/>
              <a:ext cx="230" cy="2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5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多様</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28" name="Rectangle 104"/>
            <p:cNvSpPr>
              <a:spLocks noChangeArrowheads="1"/>
            </p:cNvSpPr>
            <p:nvPr/>
          </p:nvSpPr>
          <p:spPr bwMode="auto">
            <a:xfrm>
              <a:off x="699" y="2877"/>
              <a:ext cx="230" cy="2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5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な</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29" name="Rectangle 105"/>
            <p:cNvSpPr>
              <a:spLocks noChangeArrowheads="1"/>
            </p:cNvSpPr>
            <p:nvPr/>
          </p:nvSpPr>
          <p:spPr bwMode="auto">
            <a:xfrm>
              <a:off x="816" y="2877"/>
              <a:ext cx="348" cy="2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5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受付方法</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30" name="Rectangle 106"/>
            <p:cNvSpPr>
              <a:spLocks noChangeArrowheads="1"/>
            </p:cNvSpPr>
            <p:nvPr/>
          </p:nvSpPr>
          <p:spPr bwMode="auto">
            <a:xfrm>
              <a:off x="1287" y="2877"/>
              <a:ext cx="230" cy="2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5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31" name="Rectangle 107"/>
            <p:cNvSpPr>
              <a:spLocks noChangeArrowheads="1"/>
            </p:cNvSpPr>
            <p:nvPr/>
          </p:nvSpPr>
          <p:spPr bwMode="auto">
            <a:xfrm>
              <a:off x="1405" y="2877"/>
              <a:ext cx="230" cy="2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5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広報</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32" name="Rectangle 108"/>
            <p:cNvSpPr>
              <a:spLocks noChangeArrowheads="1"/>
            </p:cNvSpPr>
            <p:nvPr/>
          </p:nvSpPr>
          <p:spPr bwMode="auto">
            <a:xfrm>
              <a:off x="463" y="3557"/>
              <a:ext cx="230" cy="2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5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巡回</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33" name="Rectangle 109"/>
            <p:cNvSpPr>
              <a:spLocks noChangeArrowheads="1"/>
            </p:cNvSpPr>
            <p:nvPr/>
          </p:nvSpPr>
          <p:spPr bwMode="auto">
            <a:xfrm>
              <a:off x="699" y="3557"/>
              <a:ext cx="230" cy="2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5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34" name="Rectangle 110"/>
            <p:cNvSpPr>
              <a:spLocks noChangeArrowheads="1"/>
            </p:cNvSpPr>
            <p:nvPr/>
          </p:nvSpPr>
          <p:spPr bwMode="auto">
            <a:xfrm>
              <a:off x="816" y="3557"/>
              <a:ext cx="230" cy="2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500" b="0" i="0" u="none" strike="noStrike" cap="none" normalizeH="0" baseline="0" smtClean="0">
                  <a:ln>
                    <a:noFill/>
                  </a:ln>
                  <a:solidFill>
                    <a:srgbClr val="000000"/>
                  </a:solidFill>
                  <a:effectLst/>
                  <a:latin typeface="メイリオ" pitchFamily="50" charset="-128"/>
                  <a:ea typeface="メイリオ" pitchFamily="50" charset="-128"/>
                  <a:cs typeface="ＭＳ Ｐゴシック" pitchFamily="50" charset="-128"/>
                </a:rPr>
                <a:t>訪問</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35" name="Rectangle 111"/>
            <p:cNvSpPr>
              <a:spLocks noChangeArrowheads="1"/>
            </p:cNvSpPr>
            <p:nvPr/>
          </p:nvSpPr>
          <p:spPr bwMode="auto">
            <a:xfrm>
              <a:off x="1769" y="1664"/>
              <a:ext cx="12" cy="16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36" name="Rectangle 112"/>
            <p:cNvSpPr>
              <a:spLocks noChangeArrowheads="1"/>
            </p:cNvSpPr>
            <p:nvPr/>
          </p:nvSpPr>
          <p:spPr bwMode="auto">
            <a:xfrm>
              <a:off x="429" y="1652"/>
              <a:ext cx="12" cy="2152"/>
            </a:xfrm>
            <a:prstGeom prst="rect">
              <a:avLst/>
            </a:prstGeom>
            <a:solidFill>
              <a:srgbClr val="72A376"/>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37" name="Rectangle 113"/>
            <p:cNvSpPr>
              <a:spLocks noChangeArrowheads="1"/>
            </p:cNvSpPr>
            <p:nvPr/>
          </p:nvSpPr>
          <p:spPr bwMode="auto">
            <a:xfrm>
              <a:off x="1769" y="1838"/>
              <a:ext cx="12" cy="1966"/>
            </a:xfrm>
            <a:prstGeom prst="rect">
              <a:avLst/>
            </a:prstGeom>
            <a:solidFill>
              <a:srgbClr val="72A376"/>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38" name="Rectangle 114"/>
            <p:cNvSpPr>
              <a:spLocks noChangeArrowheads="1"/>
            </p:cNvSpPr>
            <p:nvPr/>
          </p:nvSpPr>
          <p:spPr bwMode="auto">
            <a:xfrm>
              <a:off x="5414" y="1664"/>
              <a:ext cx="11" cy="2140"/>
            </a:xfrm>
            <a:prstGeom prst="rect">
              <a:avLst/>
            </a:prstGeom>
            <a:solidFill>
              <a:srgbClr val="72A376"/>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39" name="Rectangle 115"/>
            <p:cNvSpPr>
              <a:spLocks noChangeArrowheads="1"/>
            </p:cNvSpPr>
            <p:nvPr/>
          </p:nvSpPr>
          <p:spPr bwMode="auto">
            <a:xfrm>
              <a:off x="441" y="1652"/>
              <a:ext cx="4984" cy="12"/>
            </a:xfrm>
            <a:prstGeom prst="rect">
              <a:avLst/>
            </a:prstGeom>
            <a:solidFill>
              <a:srgbClr val="72A376"/>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40" name="Rectangle 116"/>
            <p:cNvSpPr>
              <a:spLocks noChangeArrowheads="1"/>
            </p:cNvSpPr>
            <p:nvPr/>
          </p:nvSpPr>
          <p:spPr bwMode="auto">
            <a:xfrm>
              <a:off x="441" y="1827"/>
              <a:ext cx="4984" cy="11"/>
            </a:xfrm>
            <a:prstGeom prst="rect">
              <a:avLst/>
            </a:prstGeom>
            <a:solidFill>
              <a:srgbClr val="72A376"/>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41" name="Rectangle 117"/>
            <p:cNvSpPr>
              <a:spLocks noChangeArrowheads="1"/>
            </p:cNvSpPr>
            <p:nvPr/>
          </p:nvSpPr>
          <p:spPr bwMode="auto">
            <a:xfrm>
              <a:off x="1781" y="1978"/>
              <a:ext cx="3644" cy="11"/>
            </a:xfrm>
            <a:prstGeom prst="rect">
              <a:avLst/>
            </a:prstGeom>
            <a:solidFill>
              <a:srgbClr val="72A376"/>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42" name="Rectangle 118"/>
            <p:cNvSpPr>
              <a:spLocks noChangeArrowheads="1"/>
            </p:cNvSpPr>
            <p:nvPr/>
          </p:nvSpPr>
          <p:spPr bwMode="auto">
            <a:xfrm>
              <a:off x="1781" y="2130"/>
              <a:ext cx="3644" cy="11"/>
            </a:xfrm>
            <a:prstGeom prst="rect">
              <a:avLst/>
            </a:prstGeom>
            <a:solidFill>
              <a:srgbClr val="72A376"/>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43" name="Rectangle 119"/>
            <p:cNvSpPr>
              <a:spLocks noChangeArrowheads="1"/>
            </p:cNvSpPr>
            <p:nvPr/>
          </p:nvSpPr>
          <p:spPr bwMode="auto">
            <a:xfrm>
              <a:off x="1781" y="2282"/>
              <a:ext cx="3644" cy="11"/>
            </a:xfrm>
            <a:prstGeom prst="rect">
              <a:avLst/>
            </a:prstGeom>
            <a:solidFill>
              <a:srgbClr val="72A376"/>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44" name="Rectangle 120"/>
            <p:cNvSpPr>
              <a:spLocks noChangeArrowheads="1"/>
            </p:cNvSpPr>
            <p:nvPr/>
          </p:nvSpPr>
          <p:spPr bwMode="auto">
            <a:xfrm>
              <a:off x="441" y="2433"/>
              <a:ext cx="4984" cy="12"/>
            </a:xfrm>
            <a:prstGeom prst="rect">
              <a:avLst/>
            </a:prstGeom>
            <a:solidFill>
              <a:srgbClr val="72A376"/>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45" name="Rectangle 121"/>
            <p:cNvSpPr>
              <a:spLocks noChangeArrowheads="1"/>
            </p:cNvSpPr>
            <p:nvPr/>
          </p:nvSpPr>
          <p:spPr bwMode="auto">
            <a:xfrm>
              <a:off x="1781" y="2585"/>
              <a:ext cx="3644" cy="11"/>
            </a:xfrm>
            <a:prstGeom prst="rect">
              <a:avLst/>
            </a:prstGeom>
            <a:solidFill>
              <a:srgbClr val="72A376"/>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46" name="Rectangle 122"/>
            <p:cNvSpPr>
              <a:spLocks noChangeArrowheads="1"/>
            </p:cNvSpPr>
            <p:nvPr/>
          </p:nvSpPr>
          <p:spPr bwMode="auto">
            <a:xfrm>
              <a:off x="1781" y="2737"/>
              <a:ext cx="3644" cy="11"/>
            </a:xfrm>
            <a:prstGeom prst="rect">
              <a:avLst/>
            </a:prstGeom>
            <a:solidFill>
              <a:srgbClr val="72A376"/>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47" name="Rectangle 123"/>
            <p:cNvSpPr>
              <a:spLocks noChangeArrowheads="1"/>
            </p:cNvSpPr>
            <p:nvPr/>
          </p:nvSpPr>
          <p:spPr bwMode="auto">
            <a:xfrm>
              <a:off x="1781" y="2888"/>
              <a:ext cx="3644" cy="12"/>
            </a:xfrm>
            <a:prstGeom prst="rect">
              <a:avLst/>
            </a:prstGeom>
            <a:solidFill>
              <a:srgbClr val="72A376"/>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48" name="Rectangle 124"/>
            <p:cNvSpPr>
              <a:spLocks noChangeArrowheads="1"/>
            </p:cNvSpPr>
            <p:nvPr/>
          </p:nvSpPr>
          <p:spPr bwMode="auto">
            <a:xfrm>
              <a:off x="1781" y="3040"/>
              <a:ext cx="3644" cy="11"/>
            </a:xfrm>
            <a:prstGeom prst="rect">
              <a:avLst/>
            </a:prstGeom>
            <a:solidFill>
              <a:srgbClr val="72A376"/>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49" name="Rectangle 125"/>
            <p:cNvSpPr>
              <a:spLocks noChangeArrowheads="1"/>
            </p:cNvSpPr>
            <p:nvPr/>
          </p:nvSpPr>
          <p:spPr bwMode="auto">
            <a:xfrm>
              <a:off x="1781" y="3192"/>
              <a:ext cx="3644" cy="11"/>
            </a:xfrm>
            <a:prstGeom prst="rect">
              <a:avLst/>
            </a:prstGeom>
            <a:solidFill>
              <a:srgbClr val="72A376"/>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50" name="Rectangle 126"/>
            <p:cNvSpPr>
              <a:spLocks noChangeArrowheads="1"/>
            </p:cNvSpPr>
            <p:nvPr/>
          </p:nvSpPr>
          <p:spPr bwMode="auto">
            <a:xfrm>
              <a:off x="441" y="3489"/>
              <a:ext cx="4984" cy="12"/>
            </a:xfrm>
            <a:prstGeom prst="rect">
              <a:avLst/>
            </a:prstGeom>
            <a:solidFill>
              <a:srgbClr val="72A376"/>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51" name="Rectangle 127"/>
            <p:cNvSpPr>
              <a:spLocks noChangeArrowheads="1"/>
            </p:cNvSpPr>
            <p:nvPr/>
          </p:nvSpPr>
          <p:spPr bwMode="auto">
            <a:xfrm>
              <a:off x="1781" y="3641"/>
              <a:ext cx="3644" cy="11"/>
            </a:xfrm>
            <a:prstGeom prst="rect">
              <a:avLst/>
            </a:prstGeom>
            <a:solidFill>
              <a:srgbClr val="72A376"/>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52" name="Rectangle 128"/>
            <p:cNvSpPr>
              <a:spLocks noChangeArrowheads="1"/>
            </p:cNvSpPr>
            <p:nvPr/>
          </p:nvSpPr>
          <p:spPr bwMode="auto">
            <a:xfrm>
              <a:off x="441" y="3793"/>
              <a:ext cx="4984" cy="11"/>
            </a:xfrm>
            <a:prstGeom prst="rect">
              <a:avLst/>
            </a:prstGeom>
            <a:solidFill>
              <a:srgbClr val="72A376"/>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solidFill>
                  <a:schemeClr val="tx1"/>
                </a:solidFill>
              </a:rPr>
              <a:t>２．相談支援の展開</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（２）包括的な相談受付～相談受付のポイント</a:t>
            </a:r>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29</a:t>
            </a:fld>
            <a:endParaRPr kumimoji="1" lang="ja-JP" altLang="en-US" dirty="0"/>
          </a:p>
        </p:txBody>
      </p:sp>
      <p:sp>
        <p:nvSpPr>
          <p:cNvPr id="7"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endParaRPr lang="ja-JP" altLang="en-US" dirty="0"/>
          </a:p>
        </p:txBody>
      </p:sp>
      <p:sp>
        <p:nvSpPr>
          <p:cNvPr id="9" name="コンテンツ プレースホルダ 4"/>
          <p:cNvSpPr>
            <a:spLocks noGrp="1"/>
          </p:cNvSpPr>
          <p:nvPr>
            <p:ph sz="quarter" idx="1"/>
          </p:nvPr>
        </p:nvSpPr>
        <p:spPr>
          <a:xfrm>
            <a:off x="457200" y="1484784"/>
            <a:ext cx="8229600" cy="4320480"/>
          </a:xfrm>
        </p:spPr>
        <p:txBody>
          <a:bodyPr>
            <a:normAutofit/>
          </a:bodyPr>
          <a:lstStyle/>
          <a:p>
            <a:r>
              <a:rPr lang="ja-JP" altLang="en-US" sz="2500" u="sng" dirty="0" smtClean="0">
                <a:solidFill>
                  <a:srgbClr val="FF0000"/>
                </a:solidFill>
              </a:rPr>
              <a:t>できる限り幅広く受け止める</a:t>
            </a:r>
            <a:r>
              <a:rPr lang="ja-JP" altLang="en-US" sz="2500" dirty="0" smtClean="0"/>
              <a:t>。</a:t>
            </a:r>
            <a:endParaRPr lang="en-US" altLang="ja-JP" sz="2500" dirty="0" smtClean="0"/>
          </a:p>
          <a:p>
            <a:r>
              <a:rPr lang="ja-JP" altLang="en-US" sz="2500" dirty="0" smtClean="0"/>
              <a:t>本人に対し、</a:t>
            </a:r>
            <a:r>
              <a:rPr lang="ja-JP" altLang="en-US" sz="2500" u="sng" dirty="0" smtClean="0">
                <a:solidFill>
                  <a:srgbClr val="FF0000"/>
                </a:solidFill>
              </a:rPr>
              <a:t>共感的・受容的</a:t>
            </a:r>
            <a:r>
              <a:rPr lang="ja-JP" altLang="en-US" sz="2500" dirty="0" smtClean="0"/>
              <a:t>な態度で接する。</a:t>
            </a:r>
            <a:endParaRPr lang="en-US" altLang="ja-JP" sz="2500" dirty="0" smtClean="0"/>
          </a:p>
          <a:p>
            <a:r>
              <a:rPr lang="ja-JP" altLang="en-US" sz="2500" dirty="0" smtClean="0"/>
              <a:t>この段階での本人の主訴と真のニーズは異なる場合も多いことに留意しながら、</a:t>
            </a:r>
            <a:r>
              <a:rPr lang="ja-JP" altLang="en-US" sz="2500" u="sng" dirty="0" smtClean="0">
                <a:solidFill>
                  <a:srgbClr val="FF0000"/>
                </a:solidFill>
              </a:rPr>
              <a:t>丁寧に聞き取る</a:t>
            </a:r>
            <a:r>
              <a:rPr lang="ja-JP" altLang="en-US" sz="2500" dirty="0" smtClean="0"/>
              <a:t>。</a:t>
            </a:r>
            <a:endParaRPr lang="en-US" altLang="ja-JP" sz="2500" dirty="0" smtClean="0"/>
          </a:p>
          <a:p>
            <a:pPr lvl="1">
              <a:buClr>
                <a:schemeClr val="accent1">
                  <a:lumMod val="60000"/>
                  <a:lumOff val="40000"/>
                </a:schemeClr>
              </a:buClr>
            </a:pPr>
            <a:r>
              <a:rPr lang="ja-JP" altLang="en-US" sz="2100" dirty="0" smtClean="0"/>
              <a:t>相談受付は本格的な</a:t>
            </a:r>
            <a:r>
              <a:rPr lang="ja-JP" altLang="en-US" sz="2100" u="sng" dirty="0" smtClean="0">
                <a:solidFill>
                  <a:srgbClr val="FF0000"/>
                </a:solidFill>
              </a:rPr>
              <a:t>アセスメントにつながる</a:t>
            </a:r>
            <a:r>
              <a:rPr lang="ja-JP" altLang="en-US" sz="2100" dirty="0" smtClean="0"/>
              <a:t>重要な場面！</a:t>
            </a:r>
            <a:endParaRPr lang="en-US" altLang="ja-JP" sz="2100" dirty="0" smtClean="0"/>
          </a:p>
          <a:p>
            <a:pPr marL="355600" indent="-355600">
              <a:spcBef>
                <a:spcPts val="1800"/>
              </a:spcBef>
              <a:buNone/>
            </a:pPr>
            <a:r>
              <a:rPr lang="ja-JP" altLang="en-US" sz="2500" dirty="0" smtClean="0">
                <a:solidFill>
                  <a:srgbClr val="FF0000"/>
                </a:solidFill>
              </a:rPr>
              <a:t>⇒ </a:t>
            </a:r>
            <a:r>
              <a:rPr lang="ja-JP" altLang="en-US" sz="2500" dirty="0" smtClean="0"/>
              <a:t>本人に対して自立相談支援機関が継続的にかかわっていくべきであるか否か、適切な振り分けを行う。</a:t>
            </a:r>
            <a:endParaRPr lang="en-US" altLang="ja-JP" sz="1600" dirty="0" smtClean="0"/>
          </a:p>
        </p:txBody>
      </p:sp>
      <p:sp>
        <p:nvSpPr>
          <p:cNvPr id="13" name="テキスト ボックス 12"/>
          <p:cNvSpPr txBox="1"/>
          <p:nvPr/>
        </p:nvSpPr>
        <p:spPr>
          <a:xfrm>
            <a:off x="971600" y="6381328"/>
            <a:ext cx="2853666" cy="338554"/>
          </a:xfrm>
          <a:prstGeom prst="rect">
            <a:avLst/>
          </a:prstGeom>
          <a:noFill/>
        </p:spPr>
        <p:txBody>
          <a:bodyPr wrap="none" rtlCol="0">
            <a:spAutoFit/>
          </a:bodyPr>
          <a:lstStyle/>
          <a:p>
            <a:r>
              <a:rPr kumimoji="1" lang="ja-JP" altLang="en-US" sz="800" dirty="0" smtClean="0">
                <a:latin typeface="+mn-ea"/>
              </a:rPr>
              <a:t>資料：岩間伸之；テキスト第</a:t>
            </a:r>
            <a:r>
              <a:rPr lang="ja-JP" altLang="en-US" sz="800" dirty="0" smtClean="0">
                <a:latin typeface="+mn-ea"/>
              </a:rPr>
              <a:t>４</a:t>
            </a:r>
            <a:r>
              <a:rPr kumimoji="1" lang="ja-JP" altLang="en-US" sz="800" dirty="0" smtClean="0">
                <a:latin typeface="+mn-ea"/>
              </a:rPr>
              <a:t>章第</a:t>
            </a:r>
            <a:r>
              <a:rPr lang="ja-JP" altLang="en-US" sz="800" dirty="0" smtClean="0">
                <a:latin typeface="+mn-ea"/>
              </a:rPr>
              <a:t>１</a:t>
            </a:r>
            <a:r>
              <a:rPr kumimoji="1" lang="ja-JP" altLang="en-US" sz="800" dirty="0" smtClean="0">
                <a:latin typeface="+mn-ea"/>
              </a:rPr>
              <a:t>節</a:t>
            </a:r>
            <a:r>
              <a:rPr lang="ja-JP" altLang="en-US" sz="800" dirty="0" smtClean="0">
                <a:latin typeface="+mn-ea"/>
              </a:rPr>
              <a:t>２</a:t>
            </a:r>
            <a:r>
              <a:rPr lang="en-US" altLang="ja-JP" sz="800" dirty="0" smtClean="0">
                <a:latin typeface="+mn-ea"/>
              </a:rPr>
              <a:t>(1),</a:t>
            </a:r>
            <a:r>
              <a:rPr kumimoji="1" lang="en-US" altLang="ja-JP" sz="800" dirty="0" smtClean="0">
                <a:latin typeface="+mn-ea"/>
              </a:rPr>
              <a:t>p.111</a:t>
            </a:r>
            <a:r>
              <a:rPr lang="en-US" altLang="ja-JP" sz="800" dirty="0" smtClean="0">
                <a:latin typeface="+mn-ea"/>
              </a:rPr>
              <a:t>.</a:t>
            </a:r>
            <a:r>
              <a:rPr lang="ja-JP" altLang="en-US" sz="800" dirty="0" smtClean="0">
                <a:latin typeface="+mn-ea"/>
              </a:rPr>
              <a:t>より</a:t>
            </a:r>
          </a:p>
          <a:p>
            <a:endParaRPr kumimoji="1" lang="ja-JP" altLang="en-US" sz="800" dirty="0">
              <a:solidFill>
                <a:schemeClr val="tx2"/>
              </a:solidFill>
              <a:latin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539552" y="3719641"/>
            <a:ext cx="7992888" cy="2492990"/>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支援員が本人の言動について評価したり審判したりするのではなく、</a:t>
            </a:r>
            <a:r>
              <a:rPr lang="ja-JP" altLang="en-US" sz="2200" u="sng" dirty="0" smtClean="0">
                <a:solidFill>
                  <a:srgbClr val="FF0000"/>
                </a:solidFill>
                <a:latin typeface="メイリオ" pitchFamily="50" charset="-128"/>
                <a:ea typeface="メイリオ" pitchFamily="50" charset="-128"/>
                <a:cs typeface="メイリオ" pitchFamily="50" charset="-128"/>
              </a:rPr>
              <a:t>ありのままの本人をまるごと受け止める</a:t>
            </a:r>
            <a:r>
              <a:rPr lang="ja-JP" altLang="en-US" sz="2200" dirty="0" smtClean="0">
                <a:latin typeface="メイリオ" pitchFamily="50" charset="-128"/>
                <a:ea typeface="メイリオ" pitchFamily="50" charset="-128"/>
                <a:cs typeface="メイリオ" pitchFamily="50" charset="-128"/>
              </a:rPr>
              <a:t>。</a:t>
            </a:r>
            <a:endParaRPr lang="en-US" altLang="ja-JP" sz="22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pPr>
            <a:r>
              <a:rPr lang="ja-JP" altLang="en-US" dirty="0" smtClean="0">
                <a:latin typeface="メイリオ" pitchFamily="50" charset="-128"/>
                <a:ea typeface="メイリオ" pitchFamily="50" charset="-128"/>
                <a:cs typeface="メイリオ" pitchFamily="50" charset="-128"/>
              </a:rPr>
              <a:t>社会的に認められない行為があった場合には、そうならざるをえなかった背景やそれに付随する感情も含めて受け止める。</a:t>
            </a:r>
            <a:endParaRPr lang="en-US" altLang="ja-JP" sz="24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ありのままを受け入れられたところから結ばれた援助関係のもとでこそ、</a:t>
            </a:r>
            <a:r>
              <a:rPr lang="ja-JP" altLang="en-US" sz="2200" u="sng" dirty="0" smtClean="0">
                <a:solidFill>
                  <a:srgbClr val="FF0000"/>
                </a:solidFill>
                <a:latin typeface="メイリオ" pitchFamily="50" charset="-128"/>
                <a:ea typeface="メイリオ" pitchFamily="50" charset="-128"/>
                <a:cs typeface="メイリオ" pitchFamily="50" charset="-128"/>
              </a:rPr>
              <a:t>そこから本人自身が問題解決に向けた歩みを踏み出すことができる</a:t>
            </a:r>
            <a:r>
              <a:rPr lang="ja-JP" altLang="en-US" sz="2200" dirty="0" smtClean="0">
                <a:latin typeface="メイリオ" pitchFamily="50" charset="-128"/>
                <a:ea typeface="メイリオ" pitchFamily="50" charset="-128"/>
                <a:cs typeface="メイリオ" pitchFamily="50" charset="-128"/>
              </a:rPr>
              <a:t>。</a:t>
            </a:r>
            <a:endParaRPr lang="ja-JP" altLang="en-US" sz="2000" dirty="0" smtClean="0">
              <a:latin typeface="メイリオ" pitchFamily="50" charset="-128"/>
              <a:ea typeface="メイリオ" pitchFamily="50" charset="-128"/>
              <a:cs typeface="メイリオ" pitchFamily="50" charset="-128"/>
            </a:endParaRPr>
          </a:p>
        </p:txBody>
      </p:sp>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3</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fontScale="90000"/>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．個別的・継続的な相談支援</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（１）本人との援助関係の構築</a:t>
            </a:r>
            <a:r>
              <a:rPr lang="ja-JP" altLang="en-US" sz="2400" dirty="0" smtClean="0">
                <a:solidFill>
                  <a:schemeClr val="tx1"/>
                </a:solidFill>
                <a:latin typeface="メイリオ" pitchFamily="50" charset="-128"/>
                <a:ea typeface="メイリオ" pitchFamily="50" charset="-128"/>
                <a:cs typeface="メイリオ" pitchFamily="50" charset="-128"/>
              </a:rPr>
              <a:t>～信頼関係の構築に向けて－１</a:t>
            </a:r>
            <a:endParaRPr kumimoji="1" lang="ja-JP" altLang="en-US" sz="2400" dirty="0">
              <a:solidFill>
                <a:schemeClr val="tx1"/>
              </a:solidFill>
              <a:latin typeface="メイリオ" pitchFamily="50" charset="-128"/>
              <a:ea typeface="メイリオ" pitchFamily="50" charset="-128"/>
              <a:cs typeface="メイリオ" pitchFamily="50" charset="-128"/>
            </a:endParaRPr>
          </a:p>
        </p:txBody>
      </p:sp>
      <p:sp>
        <p:nvSpPr>
          <p:cNvPr id="12" name="正方形/長方形 11"/>
          <p:cNvSpPr/>
          <p:nvPr/>
        </p:nvSpPr>
        <p:spPr>
          <a:xfrm>
            <a:off x="539552" y="1844824"/>
            <a:ext cx="7992888" cy="1569660"/>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「そばに一緒にいる」という物理的な環境は、言葉のやりとりの前提となる重要な意味をもつ。</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r>
              <a:rPr lang="ja-JP" altLang="en-US" sz="2200" u="sng" dirty="0" smtClean="0">
                <a:solidFill>
                  <a:srgbClr val="FF0000"/>
                </a:solidFill>
                <a:latin typeface="メイリオ" pitchFamily="50" charset="-128"/>
                <a:ea typeface="メイリオ" pitchFamily="50" charset="-128"/>
                <a:cs typeface="メイリオ" pitchFamily="50" charset="-128"/>
              </a:rPr>
              <a:t>時間や空間を本人と共有し、本人と波長を合わせる</a:t>
            </a:r>
            <a:r>
              <a:rPr lang="ja-JP" altLang="en-US" sz="2200" dirty="0" smtClean="0">
                <a:latin typeface="メイリオ" pitchFamily="50" charset="-128"/>
                <a:ea typeface="メイリオ" pitchFamily="50" charset="-128"/>
                <a:cs typeface="メイリオ" pitchFamily="50" charset="-128"/>
              </a:rPr>
              <a:t>。</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endParaRPr lang="ja-JP" altLang="en-US" sz="2000" dirty="0" smtClean="0">
              <a:latin typeface="メイリオ" pitchFamily="50" charset="-128"/>
              <a:ea typeface="メイリオ" pitchFamily="50" charset="-128"/>
              <a:cs typeface="メイリオ" pitchFamily="50" charset="-128"/>
            </a:endParaRPr>
          </a:p>
        </p:txBody>
      </p:sp>
      <p:sp>
        <p:nvSpPr>
          <p:cNvPr id="7" name="角丸四角形 6"/>
          <p:cNvSpPr/>
          <p:nvPr/>
        </p:nvSpPr>
        <p:spPr>
          <a:xfrm>
            <a:off x="467544" y="1340768"/>
            <a:ext cx="6264696"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kumimoji="1" lang="ja-JP" altLang="en-US" sz="2000" b="1" dirty="0" smtClean="0">
                <a:solidFill>
                  <a:schemeClr val="bg1"/>
                </a:solidFill>
                <a:latin typeface="メイリオ" pitchFamily="50" charset="-128"/>
                <a:ea typeface="メイリオ" pitchFamily="50" charset="-128"/>
                <a:cs typeface="メイリオ" pitchFamily="50" charset="-128"/>
              </a:rPr>
              <a:t>１．ともに存在する時間と空間を大切にする</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8" name="角丸四角形 7"/>
          <p:cNvSpPr/>
          <p:nvPr/>
        </p:nvSpPr>
        <p:spPr>
          <a:xfrm>
            <a:off x="467544" y="3212976"/>
            <a:ext cx="6264696"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２</a:t>
            </a:r>
            <a:r>
              <a:rPr kumimoji="1" lang="ja-JP" altLang="en-US" sz="2000" b="1" dirty="0" smtClean="0">
                <a:solidFill>
                  <a:schemeClr val="bg1"/>
                </a:solidFill>
                <a:latin typeface="メイリオ" pitchFamily="50" charset="-128"/>
                <a:ea typeface="メイリオ" pitchFamily="50" charset="-128"/>
                <a:cs typeface="メイリオ" pitchFamily="50" charset="-128"/>
              </a:rPr>
              <a:t>．ありのままを受け止める</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13" name="テキスト ボックス 12"/>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2</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1(1),pp.145-146.</a:t>
            </a:r>
            <a:r>
              <a:rPr lang="ja-JP" altLang="en-US" sz="800" dirty="0" smtClean="0">
                <a:latin typeface="メイリオ" pitchFamily="50" charset="-128"/>
                <a:ea typeface="メイリオ" pitchFamily="50" charset="-128"/>
                <a:cs typeface="メイリオ" pitchFamily="50" charset="-128"/>
              </a:rPr>
              <a:t>より</a:t>
            </a:r>
            <a:endParaRPr kumimoji="1" lang="ja-JP" altLang="en-US" sz="800" dirty="0">
              <a:latin typeface="メイリオ" pitchFamily="50" charset="-128"/>
              <a:ea typeface="メイリオ" pitchFamily="50" charset="-128"/>
              <a:cs typeface="メイリオ" pitchFamily="50" charset="-128"/>
            </a:endParaRPr>
          </a:p>
        </p:txBody>
      </p:sp>
      <p:sp>
        <p:nvSpPr>
          <p:cNvPr id="14"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endParaRPr lang="ja-JP"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solidFill>
                  <a:schemeClr val="tx1"/>
                </a:solidFill>
              </a:rPr>
              <a:t>２．相談支援の展開</a:t>
            </a:r>
            <a:r>
              <a:rPr lang="en-US" altLang="ja-JP" dirty="0" smtClean="0">
                <a:solidFill>
                  <a:schemeClr val="tx1"/>
                </a:solidFill>
              </a:rPr>
              <a:t/>
            </a:r>
            <a:br>
              <a:rPr lang="en-US" altLang="ja-JP" dirty="0" smtClean="0">
                <a:solidFill>
                  <a:schemeClr val="tx1"/>
                </a:solidFill>
              </a:rPr>
            </a:br>
            <a:r>
              <a:rPr lang="ja-JP" altLang="en-US" sz="2700" dirty="0" smtClean="0">
                <a:solidFill>
                  <a:schemeClr val="tx1"/>
                </a:solidFill>
              </a:rPr>
              <a:t>（２）包括的な相談受付</a:t>
            </a:r>
            <a:r>
              <a:rPr lang="ja-JP" altLang="en-US" sz="2200" dirty="0" smtClean="0">
                <a:solidFill>
                  <a:schemeClr val="tx1"/>
                </a:solidFill>
              </a:rPr>
              <a:t>～相談内容による適切な振り分け－１</a:t>
            </a:r>
            <a:endParaRPr kumimoji="1" lang="ja-JP" altLang="en-US" sz="2200" dirty="0">
              <a:solidFill>
                <a:schemeClr val="tx1"/>
              </a:solidFill>
            </a:endParaRPr>
          </a:p>
        </p:txBody>
      </p:sp>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30</a:t>
            </a:fld>
            <a:endParaRPr kumimoji="1" lang="ja-JP" altLang="en-US" dirty="0"/>
          </a:p>
        </p:txBody>
      </p:sp>
      <p:sp>
        <p:nvSpPr>
          <p:cNvPr id="7"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solidFill>
                <a:schemeClr val="tx2"/>
              </a:solidFill>
            </a:endParaRPr>
          </a:p>
        </p:txBody>
      </p:sp>
      <p:sp>
        <p:nvSpPr>
          <p:cNvPr id="9" name="コンテンツ プレースホルダ 4"/>
          <p:cNvSpPr>
            <a:spLocks noGrp="1"/>
          </p:cNvSpPr>
          <p:nvPr>
            <p:ph sz="quarter" idx="1"/>
          </p:nvPr>
        </p:nvSpPr>
        <p:spPr>
          <a:xfrm>
            <a:off x="457200" y="1867272"/>
            <a:ext cx="8229600" cy="2425824"/>
          </a:xfrm>
        </p:spPr>
        <p:txBody>
          <a:bodyPr>
            <a:normAutofit/>
          </a:bodyPr>
          <a:lstStyle/>
          <a:p>
            <a:r>
              <a:rPr lang="ja-JP" altLang="en-US" dirty="0" smtClean="0"/>
              <a:t>相談者の状況と相談内容から、生活困窮にかかわる相談か、ほかの相談機関を紹介する相談か、情報等を提供することにより自分で解決できる相談か、などを判断する。</a:t>
            </a:r>
            <a:r>
              <a:rPr lang="ja-JP" altLang="en-US" sz="2200" dirty="0" smtClean="0"/>
              <a:t> </a:t>
            </a:r>
            <a:endParaRPr lang="en-US" altLang="ja-JP" sz="2200" dirty="0" smtClean="0"/>
          </a:p>
          <a:p>
            <a:pPr lvl="1">
              <a:buClr>
                <a:schemeClr val="accent1">
                  <a:lumMod val="60000"/>
                  <a:lumOff val="40000"/>
                </a:schemeClr>
              </a:buClr>
            </a:pPr>
            <a:r>
              <a:rPr lang="ja-JP" altLang="en-US" sz="1800" dirty="0" smtClean="0"/>
              <a:t>自立相談支援機関が対象とするのは、主に、</a:t>
            </a:r>
            <a:r>
              <a:rPr lang="ja-JP" altLang="en-US" sz="1800" u="sng" dirty="0" smtClean="0">
                <a:solidFill>
                  <a:srgbClr val="FF0000"/>
                </a:solidFill>
              </a:rPr>
              <a:t>多様で複合的な課題を有するためほかの専門機関のみでは十分に対応できない生活困窮者</a:t>
            </a:r>
            <a:r>
              <a:rPr lang="ja-JP" altLang="en-US" sz="1800" dirty="0" smtClean="0"/>
              <a:t>。</a:t>
            </a:r>
            <a:endParaRPr lang="en-US" altLang="ja-JP" sz="1800" dirty="0" smtClean="0"/>
          </a:p>
          <a:p>
            <a:pPr lvl="1">
              <a:buClr>
                <a:schemeClr val="accent1">
                  <a:lumMod val="60000"/>
                  <a:lumOff val="40000"/>
                </a:schemeClr>
              </a:buClr>
            </a:pPr>
            <a:r>
              <a:rPr lang="ja-JP" altLang="en-US" sz="1800" dirty="0" smtClean="0"/>
              <a:t>生活保護制度へつなぐことが適切と判断される場合は、確実に福祉事務所へつなぐ。</a:t>
            </a:r>
            <a:endParaRPr lang="en-US" altLang="ja-JP" sz="1800" dirty="0" smtClean="0"/>
          </a:p>
        </p:txBody>
      </p:sp>
      <p:sp>
        <p:nvSpPr>
          <p:cNvPr id="10" name="テキスト ボックス 9"/>
          <p:cNvSpPr txBox="1"/>
          <p:nvPr/>
        </p:nvSpPr>
        <p:spPr>
          <a:xfrm>
            <a:off x="971600" y="6381328"/>
            <a:ext cx="3153427" cy="338554"/>
          </a:xfrm>
          <a:prstGeom prst="rect">
            <a:avLst/>
          </a:prstGeom>
          <a:noFill/>
        </p:spPr>
        <p:txBody>
          <a:bodyPr wrap="none" rtlCol="0">
            <a:spAutoFit/>
          </a:bodyPr>
          <a:lstStyle/>
          <a:p>
            <a:r>
              <a:rPr lang="ja-JP" altLang="en-US" sz="800" dirty="0" smtClean="0">
                <a:latin typeface="+mn-ea"/>
              </a:rPr>
              <a:t>資料：</a:t>
            </a:r>
            <a:r>
              <a:rPr kumimoji="1" lang="ja-JP" altLang="en-US" sz="800" dirty="0" smtClean="0">
                <a:latin typeface="+mn-ea"/>
              </a:rPr>
              <a:t>岩間伸之；テキスト第</a:t>
            </a:r>
            <a:r>
              <a:rPr lang="ja-JP" altLang="en-US" sz="800" dirty="0" smtClean="0">
                <a:latin typeface="+mn-ea"/>
              </a:rPr>
              <a:t>４</a:t>
            </a:r>
            <a:r>
              <a:rPr kumimoji="1" lang="ja-JP" altLang="en-US" sz="800" dirty="0" smtClean="0">
                <a:latin typeface="+mn-ea"/>
              </a:rPr>
              <a:t>章第</a:t>
            </a:r>
            <a:r>
              <a:rPr lang="ja-JP" altLang="en-US" sz="800" dirty="0" smtClean="0">
                <a:latin typeface="+mn-ea"/>
              </a:rPr>
              <a:t>１</a:t>
            </a:r>
            <a:r>
              <a:rPr kumimoji="1" lang="ja-JP" altLang="en-US" sz="800" dirty="0" smtClean="0">
                <a:latin typeface="+mn-ea"/>
              </a:rPr>
              <a:t>節</a:t>
            </a:r>
            <a:r>
              <a:rPr lang="ja-JP" altLang="en-US" sz="800" dirty="0" smtClean="0">
                <a:latin typeface="+mn-ea"/>
              </a:rPr>
              <a:t>２</a:t>
            </a:r>
            <a:r>
              <a:rPr lang="en-US" altLang="ja-JP" sz="800" dirty="0" smtClean="0">
                <a:latin typeface="+mn-ea"/>
              </a:rPr>
              <a:t>(2),</a:t>
            </a:r>
            <a:r>
              <a:rPr kumimoji="1" lang="en-US" altLang="ja-JP" sz="800" dirty="0" smtClean="0">
                <a:latin typeface="+mn-ea"/>
              </a:rPr>
              <a:t>pp.111-112</a:t>
            </a:r>
            <a:r>
              <a:rPr lang="en-US" altLang="ja-JP" sz="800" dirty="0" smtClean="0">
                <a:latin typeface="+mn-ea"/>
              </a:rPr>
              <a:t>.</a:t>
            </a:r>
            <a:r>
              <a:rPr lang="ja-JP" altLang="en-US" sz="800" dirty="0" smtClean="0">
                <a:latin typeface="+mn-ea"/>
              </a:rPr>
              <a:t>より</a:t>
            </a:r>
          </a:p>
          <a:p>
            <a:endParaRPr kumimoji="1" lang="ja-JP" altLang="en-US" sz="800" dirty="0">
              <a:latin typeface="+mn-ea"/>
            </a:endParaRPr>
          </a:p>
        </p:txBody>
      </p:sp>
      <p:sp>
        <p:nvSpPr>
          <p:cNvPr id="12" name="角丸四角形 11"/>
          <p:cNvSpPr/>
          <p:nvPr/>
        </p:nvSpPr>
        <p:spPr>
          <a:xfrm>
            <a:off x="899592" y="4365104"/>
            <a:ext cx="7704856" cy="17281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　本人の主訴が生活困窮にかかわるものであるか否かを確認する。</a:t>
            </a:r>
            <a:endParaRPr kumimoji="1" lang="en-US" altLang="ja-JP" dirty="0" smtClean="0">
              <a:solidFill>
                <a:schemeClr val="tx1"/>
              </a:solidFill>
            </a:endParaRPr>
          </a:p>
          <a:p>
            <a:pPr marL="533400" indent="-355600">
              <a:spcBef>
                <a:spcPts val="600"/>
              </a:spcBef>
              <a:buFont typeface="Wingdings" pitchFamily="2" charset="2"/>
              <a:buChar char="ü"/>
            </a:pPr>
            <a:r>
              <a:rPr lang="ja-JP" altLang="en-US" sz="1400" dirty="0" smtClean="0">
                <a:solidFill>
                  <a:schemeClr val="tx1"/>
                </a:solidFill>
              </a:rPr>
              <a:t>明らかにほかに適切な対応先があると判断される場合には、当該機関を紹介して終了する。</a:t>
            </a:r>
            <a:endParaRPr lang="en-US" altLang="ja-JP" sz="1400" dirty="0" smtClean="0">
              <a:solidFill>
                <a:schemeClr val="tx1"/>
              </a:solidFill>
            </a:endParaRPr>
          </a:p>
          <a:p>
            <a:pPr marL="533400" indent="-355600">
              <a:buFont typeface="Wingdings" pitchFamily="2" charset="2"/>
              <a:buChar char="ü"/>
            </a:pPr>
            <a:r>
              <a:rPr kumimoji="1" lang="ja-JP" altLang="en-US" sz="1400" dirty="0" smtClean="0">
                <a:solidFill>
                  <a:schemeClr val="tx1"/>
                </a:solidFill>
              </a:rPr>
              <a:t>最初の訴えが生活困窮にかかわりのない内容であったとしても、即断せず状況をよく確認する姿勢をもつことが大切。</a:t>
            </a:r>
            <a:endParaRPr kumimoji="1" lang="ja-JP" altLang="en-US" sz="1400" dirty="0">
              <a:solidFill>
                <a:schemeClr val="tx1"/>
              </a:solidFill>
            </a:endParaRPr>
          </a:p>
        </p:txBody>
      </p:sp>
      <p:sp>
        <p:nvSpPr>
          <p:cNvPr id="11" name="角丸四角形 10"/>
          <p:cNvSpPr/>
          <p:nvPr/>
        </p:nvSpPr>
        <p:spPr>
          <a:xfrm>
            <a:off x="467544" y="1340768"/>
            <a:ext cx="4464496"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kumimoji="1" lang="ja-JP" altLang="en-US" sz="2000" b="1" dirty="0" smtClean="0">
                <a:solidFill>
                  <a:schemeClr val="bg1"/>
                </a:solidFill>
                <a:latin typeface="メイリオ" pitchFamily="50" charset="-128"/>
                <a:ea typeface="メイリオ" pitchFamily="50" charset="-128"/>
                <a:cs typeface="メイリオ" pitchFamily="50" charset="-128"/>
              </a:rPr>
              <a:t>振り分けと相談受付の際のポイント</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solidFill>
                  <a:schemeClr val="tx1"/>
                </a:solidFill>
              </a:rPr>
              <a:t>２．相談支援の展開</a:t>
            </a:r>
            <a:r>
              <a:rPr lang="en-US" altLang="ja-JP" dirty="0" smtClean="0">
                <a:solidFill>
                  <a:schemeClr val="tx1"/>
                </a:solidFill>
              </a:rPr>
              <a:t/>
            </a:r>
            <a:br>
              <a:rPr lang="en-US" altLang="ja-JP" dirty="0" smtClean="0">
                <a:solidFill>
                  <a:schemeClr val="tx1"/>
                </a:solidFill>
              </a:rPr>
            </a:br>
            <a:r>
              <a:rPr lang="ja-JP" altLang="en-US" sz="2700" dirty="0" smtClean="0">
                <a:solidFill>
                  <a:schemeClr val="tx1"/>
                </a:solidFill>
              </a:rPr>
              <a:t>（２）包括的な相談受付</a:t>
            </a:r>
            <a:r>
              <a:rPr lang="ja-JP" altLang="en-US" sz="2200" dirty="0" smtClean="0">
                <a:solidFill>
                  <a:schemeClr val="tx1"/>
                </a:solidFill>
              </a:rPr>
              <a:t>～相談内容による適切な振り分け－２</a:t>
            </a:r>
            <a:endParaRPr kumimoji="1" lang="ja-JP" altLang="en-US" sz="2200" dirty="0">
              <a:solidFill>
                <a:schemeClr val="tx1"/>
              </a:solidFill>
            </a:endParaRPr>
          </a:p>
        </p:txBody>
      </p:sp>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31</a:t>
            </a:fld>
            <a:endParaRPr kumimoji="1" lang="ja-JP" altLang="en-US" dirty="0"/>
          </a:p>
        </p:txBody>
      </p:sp>
      <p:sp>
        <p:nvSpPr>
          <p:cNvPr id="7"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solidFill>
                <a:schemeClr val="tx2"/>
              </a:solidFill>
            </a:endParaRPr>
          </a:p>
        </p:txBody>
      </p:sp>
      <p:sp>
        <p:nvSpPr>
          <p:cNvPr id="9" name="コンテンツ プレースホルダ 4"/>
          <p:cNvSpPr>
            <a:spLocks noGrp="1"/>
          </p:cNvSpPr>
          <p:nvPr>
            <p:ph sz="quarter" idx="1"/>
          </p:nvPr>
        </p:nvSpPr>
        <p:spPr>
          <a:xfrm>
            <a:off x="457200" y="1867272"/>
            <a:ext cx="8229600" cy="4442048"/>
          </a:xfrm>
        </p:spPr>
        <p:txBody>
          <a:bodyPr>
            <a:normAutofit lnSpcReduction="10000"/>
          </a:bodyPr>
          <a:lstStyle/>
          <a:p>
            <a:r>
              <a:rPr lang="ja-JP" altLang="en-US" dirty="0" smtClean="0"/>
              <a:t>本人を特定できない場合（匿名での電話等）にも、何らかの訴えがある以上、可能な限り</a:t>
            </a:r>
            <a:r>
              <a:rPr lang="ja-JP" altLang="en-US" u="sng" dirty="0" smtClean="0">
                <a:solidFill>
                  <a:srgbClr val="FF0000"/>
                </a:solidFill>
              </a:rPr>
              <a:t>受容的な姿勢</a:t>
            </a:r>
            <a:r>
              <a:rPr lang="ja-JP" altLang="en-US" dirty="0" smtClean="0"/>
              <a:t>で対応する。</a:t>
            </a:r>
            <a:r>
              <a:rPr lang="ja-JP" altLang="en-US" sz="2200" dirty="0" smtClean="0"/>
              <a:t> </a:t>
            </a:r>
            <a:endParaRPr lang="en-US" altLang="ja-JP" sz="2200" dirty="0" smtClean="0"/>
          </a:p>
          <a:p>
            <a:pPr lvl="1">
              <a:buClr>
                <a:schemeClr val="accent1">
                  <a:lumMod val="60000"/>
                  <a:lumOff val="40000"/>
                </a:schemeClr>
              </a:buClr>
            </a:pPr>
            <a:r>
              <a:rPr lang="ja-JP" altLang="en-US" sz="1800" dirty="0" smtClean="0"/>
              <a:t>再び同じ人から連絡があることを想定し、記録を残しておく。</a:t>
            </a:r>
            <a:endParaRPr lang="en-US" altLang="ja-JP" sz="1800" dirty="0" smtClean="0"/>
          </a:p>
          <a:p>
            <a:r>
              <a:rPr lang="ja-JP" altLang="en-US" sz="2200" dirty="0" smtClean="0"/>
              <a:t>相談内容だけでなく、</a:t>
            </a:r>
            <a:r>
              <a:rPr lang="ja-JP" altLang="en-US" sz="2200" u="sng" dirty="0" smtClean="0">
                <a:solidFill>
                  <a:srgbClr val="FF0000"/>
                </a:solidFill>
              </a:rPr>
              <a:t>本人がどの程度自分で判断し行動できる状況にあるか</a:t>
            </a:r>
            <a:r>
              <a:rPr lang="ja-JP" altLang="en-US" sz="2200" dirty="0" smtClean="0"/>
              <a:t>を把握する。</a:t>
            </a:r>
            <a:endParaRPr lang="en-US" altLang="ja-JP" sz="2200" dirty="0" smtClean="0"/>
          </a:p>
          <a:p>
            <a:r>
              <a:rPr lang="ja-JP" altLang="en-US" sz="2200" u="sng" dirty="0" smtClean="0">
                <a:solidFill>
                  <a:srgbClr val="FF0000"/>
                </a:solidFill>
              </a:rPr>
              <a:t>本人を取り巻く状況、家族構成</a:t>
            </a:r>
            <a:r>
              <a:rPr lang="ja-JP" altLang="en-US" sz="2200" dirty="0" smtClean="0"/>
              <a:t>についても可能な範囲で把握する。</a:t>
            </a:r>
            <a:endParaRPr lang="en-US" altLang="ja-JP" sz="2200" dirty="0" smtClean="0"/>
          </a:p>
          <a:p>
            <a:pPr lvl="1">
              <a:buClr>
                <a:schemeClr val="accent1">
                  <a:lumMod val="60000"/>
                  <a:lumOff val="40000"/>
                </a:schemeClr>
              </a:buClr>
            </a:pPr>
            <a:r>
              <a:rPr lang="ja-JP" altLang="en-US" sz="1800" dirty="0" smtClean="0"/>
              <a:t>情報収集は、</a:t>
            </a:r>
            <a:r>
              <a:rPr lang="ja-JP" altLang="en-US" sz="1800" u="sng" dirty="0" smtClean="0">
                <a:solidFill>
                  <a:srgbClr val="FF0000"/>
                </a:solidFill>
              </a:rPr>
              <a:t>信頼関係を構築</a:t>
            </a:r>
            <a:r>
              <a:rPr lang="ja-JP" altLang="en-US" sz="1800" dirty="0" smtClean="0"/>
              <a:t>しながら継続的に行う。</a:t>
            </a:r>
            <a:endParaRPr lang="en-US" altLang="ja-JP" sz="1800" dirty="0" smtClean="0"/>
          </a:p>
          <a:p>
            <a:r>
              <a:rPr lang="ja-JP" altLang="en-US" sz="2200" dirty="0" smtClean="0"/>
              <a:t>相談の方法についても配慮する。</a:t>
            </a:r>
            <a:endParaRPr lang="en-US" altLang="ja-JP" sz="2200" dirty="0" smtClean="0"/>
          </a:p>
          <a:p>
            <a:pPr lvl="1">
              <a:buClr>
                <a:schemeClr val="accent1">
                  <a:lumMod val="60000"/>
                  <a:lumOff val="40000"/>
                </a:schemeClr>
              </a:buClr>
            </a:pPr>
            <a:r>
              <a:rPr lang="ja-JP" altLang="en-US" sz="1800" dirty="0" smtClean="0"/>
              <a:t>面接の環境、本人が希望する相談方法や頻度、担当支援員のタイプ、</a:t>
            </a:r>
            <a:r>
              <a:rPr lang="en-US" altLang="ja-JP" sz="1800" dirty="0" smtClean="0"/>
              <a:t>etc.</a:t>
            </a:r>
          </a:p>
          <a:p>
            <a:pPr lvl="1">
              <a:buClr>
                <a:schemeClr val="accent1">
                  <a:lumMod val="60000"/>
                  <a:lumOff val="40000"/>
                </a:schemeClr>
              </a:buClr>
            </a:pPr>
            <a:r>
              <a:rPr lang="ja-JP" altLang="en-US" sz="1800" dirty="0" smtClean="0"/>
              <a:t>緊急時の連絡手段も聞き取っておく。</a:t>
            </a:r>
            <a:endParaRPr lang="en-US" altLang="ja-JP" sz="2200" dirty="0" smtClean="0"/>
          </a:p>
        </p:txBody>
      </p:sp>
      <p:sp>
        <p:nvSpPr>
          <p:cNvPr id="10" name="テキスト ボックス 9"/>
          <p:cNvSpPr txBox="1"/>
          <p:nvPr/>
        </p:nvSpPr>
        <p:spPr>
          <a:xfrm>
            <a:off x="971600" y="6381328"/>
            <a:ext cx="3193503" cy="338554"/>
          </a:xfrm>
          <a:prstGeom prst="rect">
            <a:avLst/>
          </a:prstGeom>
          <a:noFill/>
        </p:spPr>
        <p:txBody>
          <a:bodyPr wrap="none" rtlCol="0">
            <a:spAutoFit/>
          </a:bodyPr>
          <a:lstStyle/>
          <a:p>
            <a:r>
              <a:rPr kumimoji="1" lang="ja-JP" altLang="en-US" sz="800" dirty="0" smtClean="0">
                <a:latin typeface="+mn-ea"/>
              </a:rPr>
              <a:t>資料：岩間伸之；テキスト第</a:t>
            </a:r>
            <a:r>
              <a:rPr lang="ja-JP" altLang="en-US" sz="800" dirty="0" smtClean="0">
                <a:latin typeface="+mn-ea"/>
              </a:rPr>
              <a:t>４</a:t>
            </a:r>
            <a:r>
              <a:rPr kumimoji="1" lang="ja-JP" altLang="en-US" sz="800" dirty="0" smtClean="0">
                <a:latin typeface="+mn-ea"/>
              </a:rPr>
              <a:t>章第</a:t>
            </a:r>
            <a:r>
              <a:rPr lang="ja-JP" altLang="en-US" sz="800" dirty="0" smtClean="0">
                <a:latin typeface="+mn-ea"/>
              </a:rPr>
              <a:t>１</a:t>
            </a:r>
            <a:r>
              <a:rPr kumimoji="1" lang="ja-JP" altLang="en-US" sz="800" dirty="0" smtClean="0">
                <a:latin typeface="+mn-ea"/>
              </a:rPr>
              <a:t>節</a:t>
            </a:r>
            <a:r>
              <a:rPr lang="ja-JP" altLang="en-US" sz="800" dirty="0" smtClean="0">
                <a:latin typeface="+mn-ea"/>
              </a:rPr>
              <a:t>２</a:t>
            </a:r>
            <a:r>
              <a:rPr lang="en-US" altLang="ja-JP" sz="800" dirty="0" smtClean="0">
                <a:latin typeface="+mn-ea"/>
              </a:rPr>
              <a:t>(2),</a:t>
            </a:r>
            <a:r>
              <a:rPr kumimoji="1" lang="en-US" altLang="ja-JP" sz="800" dirty="0" smtClean="0">
                <a:latin typeface="+mn-ea"/>
              </a:rPr>
              <a:t>pp.111-112.</a:t>
            </a:r>
            <a:r>
              <a:rPr kumimoji="1" lang="ja-JP" altLang="en-US" sz="800" dirty="0" smtClean="0">
                <a:latin typeface="+mn-ea"/>
              </a:rPr>
              <a:t>より</a:t>
            </a:r>
            <a:endParaRPr lang="ja-JP" altLang="en-US" sz="800" dirty="0" smtClean="0">
              <a:latin typeface="+mn-ea"/>
            </a:endParaRPr>
          </a:p>
          <a:p>
            <a:endParaRPr kumimoji="1" lang="ja-JP" altLang="en-US" sz="800" dirty="0">
              <a:latin typeface="+mn-ea"/>
            </a:endParaRPr>
          </a:p>
        </p:txBody>
      </p:sp>
      <p:sp>
        <p:nvSpPr>
          <p:cNvPr id="11" name="角丸四角形 10"/>
          <p:cNvSpPr/>
          <p:nvPr/>
        </p:nvSpPr>
        <p:spPr>
          <a:xfrm>
            <a:off x="467544" y="1340768"/>
            <a:ext cx="5472608"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t>振り分けと相談受付の際のポイント（続き）</a:t>
            </a:r>
            <a:endParaRPr lang="ja-JP" altLang="en-US" sz="20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solidFill>
                  <a:schemeClr val="tx1"/>
                </a:solidFill>
              </a:rPr>
              <a:t>２．相談支援の展開</a:t>
            </a:r>
            <a:r>
              <a:rPr lang="en-US" altLang="ja-JP" dirty="0" smtClean="0">
                <a:solidFill>
                  <a:schemeClr val="tx1"/>
                </a:solidFill>
              </a:rPr>
              <a:t/>
            </a:r>
            <a:br>
              <a:rPr lang="en-US" altLang="ja-JP" dirty="0" smtClean="0">
                <a:solidFill>
                  <a:schemeClr val="tx1"/>
                </a:solidFill>
              </a:rPr>
            </a:br>
            <a:r>
              <a:rPr lang="ja-JP" altLang="en-US" sz="2700" dirty="0" smtClean="0">
                <a:solidFill>
                  <a:schemeClr val="tx1"/>
                </a:solidFill>
              </a:rPr>
              <a:t>（２）包括的な相談受付</a:t>
            </a:r>
            <a:r>
              <a:rPr lang="ja-JP" altLang="en-US" sz="2200" dirty="0" smtClean="0">
                <a:solidFill>
                  <a:schemeClr val="tx1"/>
                </a:solidFill>
              </a:rPr>
              <a:t>～相談内容による適切な振り分け－３</a:t>
            </a:r>
            <a:endParaRPr kumimoji="1" lang="ja-JP" altLang="en-US" sz="2200" dirty="0">
              <a:solidFill>
                <a:schemeClr val="tx1"/>
              </a:solidFill>
            </a:endParaRPr>
          </a:p>
        </p:txBody>
      </p:sp>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32</a:t>
            </a:fld>
            <a:endParaRPr kumimoji="1" lang="ja-JP" altLang="en-US" dirty="0"/>
          </a:p>
        </p:txBody>
      </p:sp>
      <p:sp>
        <p:nvSpPr>
          <p:cNvPr id="7"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p>
        </p:txBody>
      </p:sp>
      <p:sp>
        <p:nvSpPr>
          <p:cNvPr id="12" name="コンテンツ プレースホルダ 4"/>
          <p:cNvSpPr>
            <a:spLocks noGrp="1"/>
          </p:cNvSpPr>
          <p:nvPr>
            <p:ph sz="quarter" idx="1"/>
          </p:nvPr>
        </p:nvSpPr>
        <p:spPr>
          <a:xfrm>
            <a:off x="457200" y="1867272"/>
            <a:ext cx="8229600" cy="3937992"/>
          </a:xfrm>
        </p:spPr>
        <p:txBody>
          <a:bodyPr>
            <a:normAutofit/>
          </a:bodyPr>
          <a:lstStyle/>
          <a:p>
            <a:r>
              <a:rPr lang="ja-JP" altLang="en-US" dirty="0" smtClean="0"/>
              <a:t>可能な限り相談内容と本人のコミュニケーション能力を伝え、適切な対応を依頼する。</a:t>
            </a:r>
            <a:endParaRPr lang="en-US" altLang="ja-JP" sz="2200" dirty="0" smtClean="0"/>
          </a:p>
          <a:p>
            <a:pPr>
              <a:buNone/>
            </a:pPr>
            <a:r>
              <a:rPr lang="ja-JP" altLang="en-US" sz="2400" dirty="0" smtClean="0">
                <a:solidFill>
                  <a:srgbClr val="FF0000"/>
                </a:solidFill>
              </a:rPr>
              <a:t>⇒</a:t>
            </a:r>
            <a:r>
              <a:rPr lang="ja-JP" altLang="en-US" sz="2400" dirty="0" smtClean="0"/>
              <a:t>必要な場合には同行する、後日状況を確認するなどの対応も望まれる。</a:t>
            </a:r>
            <a:endParaRPr lang="en-US" altLang="ja-JP" sz="2400" dirty="0" smtClean="0"/>
          </a:p>
          <a:p>
            <a:pPr>
              <a:spcBef>
                <a:spcPts val="1200"/>
              </a:spcBef>
            </a:pPr>
            <a:r>
              <a:rPr lang="ja-JP" altLang="en-US" dirty="0" smtClean="0"/>
              <a:t>必要があればいつでもあらためて相談を受けなおす、場合によっては他機関につなぎなおすといった対応も想定しておく。</a:t>
            </a:r>
          </a:p>
        </p:txBody>
      </p:sp>
      <p:sp>
        <p:nvSpPr>
          <p:cNvPr id="13" name="テキスト ボックス 12"/>
          <p:cNvSpPr txBox="1"/>
          <p:nvPr/>
        </p:nvSpPr>
        <p:spPr>
          <a:xfrm>
            <a:off x="971600" y="6381328"/>
            <a:ext cx="3312368" cy="215444"/>
          </a:xfrm>
          <a:prstGeom prst="rect">
            <a:avLst/>
          </a:prstGeom>
          <a:noFill/>
        </p:spPr>
        <p:txBody>
          <a:bodyPr wrap="square" rtlCol="0">
            <a:spAutoFit/>
          </a:bodyPr>
          <a:lstStyle/>
          <a:p>
            <a:r>
              <a:rPr kumimoji="1" lang="ja-JP" altLang="en-US" sz="800" dirty="0" smtClean="0">
                <a:latin typeface="+mn-ea"/>
              </a:rPr>
              <a:t>資料：岩間伸之；テキスト第</a:t>
            </a:r>
            <a:r>
              <a:rPr lang="ja-JP" altLang="en-US" sz="800" dirty="0" smtClean="0">
                <a:latin typeface="+mn-ea"/>
              </a:rPr>
              <a:t>４</a:t>
            </a:r>
            <a:r>
              <a:rPr kumimoji="1" lang="ja-JP" altLang="en-US" sz="800" dirty="0" smtClean="0">
                <a:latin typeface="+mn-ea"/>
              </a:rPr>
              <a:t>章第</a:t>
            </a:r>
            <a:r>
              <a:rPr lang="ja-JP" altLang="en-US" sz="800" dirty="0" smtClean="0">
                <a:latin typeface="+mn-ea"/>
              </a:rPr>
              <a:t>１</a:t>
            </a:r>
            <a:r>
              <a:rPr kumimoji="1" lang="ja-JP" altLang="en-US" sz="800" dirty="0" smtClean="0">
                <a:latin typeface="+mn-ea"/>
              </a:rPr>
              <a:t>節</a:t>
            </a:r>
            <a:r>
              <a:rPr lang="ja-JP" altLang="en-US" sz="800" dirty="0" smtClean="0">
                <a:latin typeface="+mn-ea"/>
              </a:rPr>
              <a:t>２</a:t>
            </a:r>
            <a:r>
              <a:rPr lang="en-US" altLang="ja-JP" sz="800" dirty="0" smtClean="0">
                <a:latin typeface="+mn-ea"/>
              </a:rPr>
              <a:t>(2),</a:t>
            </a:r>
            <a:r>
              <a:rPr kumimoji="1" lang="en-US" altLang="ja-JP" sz="800" dirty="0" smtClean="0">
                <a:latin typeface="+mn-ea"/>
              </a:rPr>
              <a:t>pp.112-113</a:t>
            </a:r>
            <a:r>
              <a:rPr lang="en-US" altLang="ja-JP" sz="800" dirty="0" smtClean="0">
                <a:latin typeface="+mn-ea"/>
              </a:rPr>
              <a:t>.</a:t>
            </a:r>
            <a:r>
              <a:rPr kumimoji="1" lang="ja-JP" altLang="en-US" sz="800" dirty="0" smtClean="0">
                <a:latin typeface="+mn-ea"/>
              </a:rPr>
              <a:t>より</a:t>
            </a:r>
            <a:endParaRPr kumimoji="1" lang="ja-JP" altLang="en-US" sz="800" dirty="0">
              <a:latin typeface="+mn-ea"/>
            </a:endParaRPr>
          </a:p>
        </p:txBody>
      </p:sp>
      <p:sp>
        <p:nvSpPr>
          <p:cNvPr id="8" name="角丸四角形 7"/>
          <p:cNvSpPr/>
          <p:nvPr/>
        </p:nvSpPr>
        <p:spPr>
          <a:xfrm>
            <a:off x="467544" y="1340768"/>
            <a:ext cx="5472608"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t>ほかの関係機関につなげる場合の留意点</a:t>
            </a:r>
            <a:endParaRPr lang="ja-JP" altLang="en-US" sz="2000"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solidFill>
                  <a:schemeClr val="tx1"/>
                </a:solidFill>
              </a:rPr>
              <a:t>２．相談支援の展開</a:t>
            </a:r>
            <a:r>
              <a:rPr lang="en-US" altLang="ja-JP" dirty="0" smtClean="0">
                <a:solidFill>
                  <a:schemeClr val="tx1"/>
                </a:solidFill>
              </a:rPr>
              <a:t/>
            </a:r>
            <a:br>
              <a:rPr lang="en-US" altLang="ja-JP" dirty="0" smtClean="0">
                <a:solidFill>
                  <a:schemeClr val="tx1"/>
                </a:solidFill>
              </a:rPr>
            </a:br>
            <a:r>
              <a:rPr lang="ja-JP" altLang="en-US" sz="2700" dirty="0" smtClean="0">
                <a:solidFill>
                  <a:schemeClr val="tx1"/>
                </a:solidFill>
              </a:rPr>
              <a:t>（２）包括的な相談受付～相談支援を拒否する場合の対応</a:t>
            </a:r>
            <a:endParaRPr kumimoji="1" lang="ja-JP" altLang="en-US" sz="2700" dirty="0">
              <a:solidFill>
                <a:schemeClr val="tx1"/>
              </a:solidFill>
            </a:endParaRPr>
          </a:p>
        </p:txBody>
      </p:sp>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33</a:t>
            </a:fld>
            <a:endParaRPr kumimoji="1" lang="ja-JP" altLang="en-US" dirty="0"/>
          </a:p>
        </p:txBody>
      </p:sp>
      <p:sp>
        <p:nvSpPr>
          <p:cNvPr id="7"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endParaRPr lang="ja-JP" altLang="en-US" dirty="0"/>
          </a:p>
        </p:txBody>
      </p:sp>
      <p:sp>
        <p:nvSpPr>
          <p:cNvPr id="12" name="コンテンツ プレースホルダ 4"/>
          <p:cNvSpPr>
            <a:spLocks noGrp="1"/>
          </p:cNvSpPr>
          <p:nvPr>
            <p:ph sz="quarter" idx="1"/>
          </p:nvPr>
        </p:nvSpPr>
        <p:spPr>
          <a:xfrm>
            <a:off x="457200" y="1412776"/>
            <a:ext cx="8229600" cy="4896544"/>
          </a:xfrm>
        </p:spPr>
        <p:txBody>
          <a:bodyPr>
            <a:normAutofit fontScale="92500" lnSpcReduction="20000"/>
          </a:bodyPr>
          <a:lstStyle/>
          <a:p>
            <a:pPr>
              <a:spcBef>
                <a:spcPts val="1200"/>
              </a:spcBef>
            </a:pPr>
            <a:r>
              <a:rPr lang="ja-JP" altLang="en-US" sz="2800" dirty="0" smtClean="0"/>
              <a:t>相談を継続できるよう丁寧に働きかけ、</a:t>
            </a:r>
            <a:r>
              <a:rPr lang="ja-JP" altLang="en-US" sz="2800" u="sng" dirty="0" smtClean="0">
                <a:solidFill>
                  <a:srgbClr val="FF0000"/>
                </a:solidFill>
              </a:rPr>
              <a:t>本人の気持ちをほぐす</a:t>
            </a:r>
            <a:r>
              <a:rPr lang="ja-JP" altLang="en-US" sz="2800" dirty="0" smtClean="0"/>
              <a:t>。</a:t>
            </a:r>
            <a:endParaRPr lang="en-US" altLang="ja-JP" sz="2800" dirty="0" smtClean="0"/>
          </a:p>
          <a:p>
            <a:pPr>
              <a:spcBef>
                <a:spcPts val="1200"/>
              </a:spcBef>
            </a:pPr>
            <a:r>
              <a:rPr lang="ja-JP" altLang="en-US" sz="2800" u="sng" dirty="0" smtClean="0">
                <a:solidFill>
                  <a:srgbClr val="FF0000"/>
                </a:solidFill>
              </a:rPr>
              <a:t>本人が当面困っていることに迅速に対応する</a:t>
            </a:r>
            <a:r>
              <a:rPr lang="ja-JP" altLang="en-US" sz="2800" dirty="0" smtClean="0"/>
              <a:t>ことも、信頼を得るのに役立つ。</a:t>
            </a:r>
            <a:endParaRPr lang="en-US" altLang="ja-JP" sz="2800" dirty="0" smtClean="0"/>
          </a:p>
          <a:p>
            <a:pPr>
              <a:spcBef>
                <a:spcPts val="1200"/>
              </a:spcBef>
            </a:pPr>
            <a:r>
              <a:rPr lang="ja-JP" altLang="en-US" sz="2800" dirty="0" smtClean="0"/>
              <a:t>本人が支援を拒否する事例としては、家族からの相談事例も多い。</a:t>
            </a:r>
            <a:endParaRPr lang="en-US" altLang="ja-JP" sz="2800" dirty="0" smtClean="0"/>
          </a:p>
          <a:p>
            <a:pPr marL="812800" indent="-812800">
              <a:spcBef>
                <a:spcPts val="1200"/>
              </a:spcBef>
              <a:buNone/>
            </a:pPr>
            <a:r>
              <a:rPr lang="ja-JP" altLang="en-US" sz="2800" dirty="0" smtClean="0">
                <a:solidFill>
                  <a:srgbClr val="FF0000"/>
                </a:solidFill>
              </a:rPr>
              <a:t>⇒ </a:t>
            </a:r>
            <a:r>
              <a:rPr lang="ja-JP" altLang="en-US" sz="2800" u="sng" dirty="0" smtClean="0">
                <a:solidFill>
                  <a:srgbClr val="FF0000"/>
                </a:solidFill>
              </a:rPr>
              <a:t>家族支援</a:t>
            </a:r>
            <a:r>
              <a:rPr lang="ja-JP" altLang="en-US" sz="2800" dirty="0" smtClean="0"/>
              <a:t>という視点から、本人の状況</a:t>
            </a:r>
            <a:r>
              <a:rPr lang="ja-JP" altLang="en-US" sz="2800" smtClean="0"/>
              <a:t>のみならず、</a:t>
            </a:r>
            <a:endParaRPr lang="en-US" altLang="ja-JP" sz="2800" dirty="0" smtClean="0"/>
          </a:p>
          <a:p>
            <a:pPr marL="812800" indent="-812800">
              <a:spcBef>
                <a:spcPts val="1200"/>
              </a:spcBef>
              <a:buNone/>
            </a:pPr>
            <a:r>
              <a:rPr lang="ja-JP" altLang="en-US" sz="2800" dirty="0" smtClean="0"/>
              <a:t>　家族の状況や本人と家族との関係性等を丁寧に　</a:t>
            </a:r>
            <a:endParaRPr lang="en-US" altLang="ja-JP" sz="2800" dirty="0" smtClean="0"/>
          </a:p>
          <a:p>
            <a:pPr marL="812800" indent="-812800">
              <a:spcBef>
                <a:spcPts val="1200"/>
              </a:spcBef>
              <a:buNone/>
            </a:pPr>
            <a:r>
              <a:rPr lang="ja-JP" altLang="en-US" sz="2800" dirty="0" smtClean="0"/>
              <a:t>　聞き取る。</a:t>
            </a:r>
            <a:endParaRPr lang="en-US" altLang="ja-JP" sz="2800" dirty="0" smtClean="0"/>
          </a:p>
          <a:p>
            <a:pPr marL="812800" indent="-812800">
              <a:buNone/>
            </a:pPr>
            <a:r>
              <a:rPr lang="ja-JP" altLang="en-US" sz="2800" dirty="0" smtClean="0"/>
              <a:t>　場合によっては、まず家族を支援対象と捉え、</a:t>
            </a:r>
            <a:endParaRPr lang="en-US" altLang="ja-JP" sz="2800" dirty="0" smtClean="0"/>
          </a:p>
          <a:p>
            <a:pPr marL="812800" indent="-812800">
              <a:buNone/>
            </a:pPr>
            <a:r>
              <a:rPr lang="ja-JP" altLang="en-US" sz="2800" dirty="0" smtClean="0"/>
              <a:t>　家族が抱える課題を解決することから始める。</a:t>
            </a:r>
            <a:endParaRPr lang="en-US" altLang="ja-JP" dirty="0" smtClean="0"/>
          </a:p>
        </p:txBody>
      </p:sp>
      <p:sp>
        <p:nvSpPr>
          <p:cNvPr id="8" name="テキスト ボックス 7"/>
          <p:cNvSpPr txBox="1"/>
          <p:nvPr/>
        </p:nvSpPr>
        <p:spPr>
          <a:xfrm>
            <a:off x="971600" y="6381328"/>
            <a:ext cx="2853666" cy="338554"/>
          </a:xfrm>
          <a:prstGeom prst="rect">
            <a:avLst/>
          </a:prstGeom>
          <a:noFill/>
        </p:spPr>
        <p:txBody>
          <a:bodyPr wrap="none" rtlCol="0">
            <a:spAutoFit/>
          </a:bodyPr>
          <a:lstStyle/>
          <a:p>
            <a:r>
              <a:rPr kumimoji="1" lang="ja-JP" altLang="en-US" sz="800" dirty="0" smtClean="0">
                <a:latin typeface="+mn-ea"/>
              </a:rPr>
              <a:t>資料：岩間伸之；テキスト第</a:t>
            </a:r>
            <a:r>
              <a:rPr lang="ja-JP" altLang="en-US" sz="800" dirty="0" smtClean="0">
                <a:latin typeface="+mn-ea"/>
              </a:rPr>
              <a:t>４</a:t>
            </a:r>
            <a:r>
              <a:rPr kumimoji="1" lang="ja-JP" altLang="en-US" sz="800" dirty="0" smtClean="0">
                <a:latin typeface="+mn-ea"/>
              </a:rPr>
              <a:t>章第</a:t>
            </a:r>
            <a:r>
              <a:rPr lang="ja-JP" altLang="en-US" sz="800" dirty="0" smtClean="0">
                <a:latin typeface="+mn-ea"/>
              </a:rPr>
              <a:t>１</a:t>
            </a:r>
            <a:r>
              <a:rPr kumimoji="1" lang="ja-JP" altLang="en-US" sz="800" dirty="0" smtClean="0">
                <a:latin typeface="+mn-ea"/>
              </a:rPr>
              <a:t>節</a:t>
            </a:r>
            <a:r>
              <a:rPr lang="ja-JP" altLang="en-US" sz="800" dirty="0" smtClean="0">
                <a:latin typeface="+mn-ea"/>
              </a:rPr>
              <a:t>２</a:t>
            </a:r>
            <a:r>
              <a:rPr lang="en-US" altLang="ja-JP" sz="800" dirty="0" smtClean="0">
                <a:latin typeface="+mn-ea"/>
              </a:rPr>
              <a:t>(3),</a:t>
            </a:r>
            <a:r>
              <a:rPr kumimoji="1" lang="en-US" altLang="ja-JP" sz="800" dirty="0" smtClean="0">
                <a:latin typeface="+mn-ea"/>
              </a:rPr>
              <a:t>p.113.</a:t>
            </a:r>
            <a:r>
              <a:rPr kumimoji="1" lang="ja-JP" altLang="en-US" sz="800" dirty="0" smtClean="0">
                <a:latin typeface="+mn-ea"/>
              </a:rPr>
              <a:t>より</a:t>
            </a:r>
            <a:endParaRPr lang="ja-JP" altLang="en-US" sz="800" dirty="0" smtClean="0">
              <a:latin typeface="+mn-ea"/>
            </a:endParaRPr>
          </a:p>
          <a:p>
            <a:endParaRPr kumimoji="1" lang="ja-JP" altLang="en-US" sz="800" dirty="0">
              <a:latin typeface="+mn-ea"/>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solidFill>
                  <a:schemeClr val="tx1"/>
                </a:solidFill>
              </a:rPr>
              <a:t>２．相談支援の展開</a:t>
            </a:r>
            <a:r>
              <a:rPr lang="en-US" altLang="ja-JP" dirty="0" smtClean="0">
                <a:solidFill>
                  <a:schemeClr val="tx1"/>
                </a:solidFill>
              </a:rPr>
              <a:t/>
            </a:r>
            <a:br>
              <a:rPr lang="en-US" altLang="ja-JP" dirty="0" smtClean="0">
                <a:solidFill>
                  <a:schemeClr val="tx1"/>
                </a:solidFill>
              </a:rPr>
            </a:br>
            <a:r>
              <a:rPr lang="ja-JP" altLang="en-US" sz="2700" dirty="0" smtClean="0">
                <a:solidFill>
                  <a:schemeClr val="tx1"/>
                </a:solidFill>
              </a:rPr>
              <a:t>（３）アセスメント～アセスメントの基本的な考え方</a:t>
            </a:r>
            <a:endParaRPr kumimoji="1" lang="ja-JP" altLang="en-US" sz="2700" dirty="0">
              <a:solidFill>
                <a:schemeClr val="tx1"/>
              </a:solidFill>
            </a:endParaRPr>
          </a:p>
        </p:txBody>
      </p:sp>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34</a:t>
            </a:fld>
            <a:endParaRPr kumimoji="1" lang="ja-JP" altLang="en-US" dirty="0"/>
          </a:p>
        </p:txBody>
      </p:sp>
      <p:sp>
        <p:nvSpPr>
          <p:cNvPr id="7"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p>
        </p:txBody>
      </p:sp>
      <p:sp>
        <p:nvSpPr>
          <p:cNvPr id="9" name="コンテンツ プレースホルダ 29"/>
          <p:cNvSpPr txBox="1">
            <a:spLocks/>
          </p:cNvSpPr>
          <p:nvPr/>
        </p:nvSpPr>
        <p:spPr>
          <a:xfrm>
            <a:off x="457200" y="2924944"/>
            <a:ext cx="5122912" cy="3312368"/>
          </a:xfrm>
          <a:prstGeom prst="rect">
            <a:avLst/>
          </a:prstGeom>
        </p:spPr>
        <p:txBody>
          <a:bodyPr vert="horz">
            <a:normAutofit fontScale="92500" lnSpcReduction="10000"/>
          </a:bodyPr>
          <a:lstStyle/>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r>
              <a:rPr lang="ja-JP" altLang="en-US" sz="2000" dirty="0" smtClean="0">
                <a:latin typeface="メイリオ" pitchFamily="50" charset="-128"/>
                <a:ea typeface="メイリオ" pitchFamily="50" charset="-128"/>
                <a:cs typeface="メイリオ" pitchFamily="50" charset="-128"/>
              </a:rPr>
              <a:t>相談支援員</a:t>
            </a:r>
            <a:r>
              <a:rPr kumimoji="1" lang="ja-JP" altLang="en-US" sz="20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が一方的に行うものではなく、相談者が</a:t>
            </a:r>
            <a:r>
              <a:rPr kumimoji="1" lang="ja-JP" altLang="en-US" sz="2000" b="0" i="0" u="sng" strike="noStrike" kern="1200" cap="none" spc="0" normalizeH="0" baseline="0" noProof="0" dirty="0" smtClean="0">
                <a:ln>
                  <a:noFill/>
                </a:ln>
                <a:solidFill>
                  <a:srgbClr val="FF0000"/>
                </a:solidFill>
                <a:effectLst/>
                <a:uLnTx/>
                <a:uFillTx/>
                <a:latin typeface="メイリオ" pitchFamily="50" charset="-128"/>
                <a:ea typeface="メイリオ" pitchFamily="50" charset="-128"/>
                <a:cs typeface="メイリオ" pitchFamily="50" charset="-128"/>
              </a:rPr>
              <a:t>自分自身のおかれた状況を理解することを相談支援員が支える</a:t>
            </a:r>
            <a:r>
              <a:rPr kumimoji="1" lang="ja-JP" altLang="en-US" sz="20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ことが大切。</a:t>
            </a:r>
            <a:endParaRPr kumimoji="1" lang="en-US" altLang="ja-JP" sz="20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endParaRPr>
          </a:p>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r>
              <a:rPr lang="ja-JP" altLang="en-US" sz="2000" dirty="0" smtClean="0">
                <a:latin typeface="メイリオ" pitchFamily="50" charset="-128"/>
                <a:ea typeface="メイリオ" pitchFamily="50" charset="-128"/>
                <a:cs typeface="メイリオ" pitchFamily="50" charset="-128"/>
              </a:rPr>
              <a:t>相談者自身が</a:t>
            </a:r>
            <a:r>
              <a:rPr lang="ja-JP" altLang="en-US" sz="2000" u="sng" dirty="0" smtClean="0">
                <a:solidFill>
                  <a:srgbClr val="FF0000"/>
                </a:solidFill>
                <a:latin typeface="メイリオ" pitchFamily="50" charset="-128"/>
                <a:ea typeface="メイリオ" pitchFamily="50" charset="-128"/>
                <a:cs typeface="メイリオ" pitchFamily="50" charset="-128"/>
              </a:rPr>
              <a:t>自分や自分の困りごとを表現できる</a:t>
            </a:r>
            <a:r>
              <a:rPr lang="ja-JP" altLang="en-US" sz="2000" dirty="0" smtClean="0">
                <a:latin typeface="メイリオ" pitchFamily="50" charset="-128"/>
                <a:ea typeface="メイリオ" pitchFamily="50" charset="-128"/>
                <a:cs typeface="メイリオ" pitchFamily="50" charset="-128"/>
              </a:rPr>
              <a:t>ようになることは、今後の人生において大きな意味をもつ。</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defRPr/>
            </a:pPr>
            <a:r>
              <a:rPr lang="ja-JP" altLang="en-US" sz="2000" dirty="0" smtClean="0">
                <a:latin typeface="メイリオ" pitchFamily="50" charset="-128"/>
                <a:ea typeface="メイリオ" pitchFamily="50" charset="-128"/>
                <a:cs typeface="メイリオ" pitchFamily="50" charset="-128"/>
              </a:rPr>
              <a:t>本人の得意分野や</a:t>
            </a:r>
            <a:r>
              <a:rPr lang="ja-JP" altLang="en-US" sz="2000" u="sng" dirty="0" smtClean="0">
                <a:solidFill>
                  <a:srgbClr val="FF0000"/>
                </a:solidFill>
                <a:latin typeface="メイリオ" pitchFamily="50" charset="-128"/>
                <a:ea typeface="メイリオ" pitchFamily="50" charset="-128"/>
                <a:cs typeface="メイリオ" pitchFamily="50" charset="-128"/>
              </a:rPr>
              <a:t>強み（ストレングス）</a:t>
            </a:r>
            <a:r>
              <a:rPr lang="ja-JP" altLang="en-US" sz="2000" dirty="0" smtClean="0">
                <a:latin typeface="メイリオ" pitchFamily="50" charset="-128"/>
                <a:ea typeface="メイリオ" pitchFamily="50" charset="-128"/>
                <a:cs typeface="メイリオ" pitchFamily="50" charset="-128"/>
              </a:rPr>
              <a:t>にも着目し、自己有用感や自立に向けたモチベーションを高めていく。</a:t>
            </a:r>
            <a:endParaRPr lang="en-US" altLang="ja-JP" sz="20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defRPr/>
            </a:pPr>
            <a:r>
              <a:rPr lang="ja-JP" altLang="en-US" sz="2000" dirty="0" smtClean="0">
                <a:latin typeface="メイリオ" pitchFamily="50" charset="-128"/>
                <a:ea typeface="メイリオ" pitchFamily="50" charset="-128"/>
                <a:cs typeface="メイリオ" pitchFamily="50" charset="-128"/>
              </a:rPr>
              <a:t>関係機関や専門家等、</a:t>
            </a:r>
            <a:r>
              <a:rPr lang="ja-JP" altLang="en-US" sz="2000" u="sng" dirty="0" smtClean="0">
                <a:solidFill>
                  <a:srgbClr val="FF0000"/>
                </a:solidFill>
                <a:latin typeface="メイリオ" pitchFamily="50" charset="-128"/>
                <a:ea typeface="メイリオ" pitchFamily="50" charset="-128"/>
                <a:cs typeface="メイリオ" pitchFamily="50" charset="-128"/>
              </a:rPr>
              <a:t>幅広い関係者とともにアセスメントを深める</a:t>
            </a:r>
            <a:r>
              <a:rPr lang="ja-JP" altLang="en-US" sz="2000" dirty="0" smtClean="0">
                <a:latin typeface="メイリオ" pitchFamily="50" charset="-128"/>
                <a:ea typeface="メイリオ" pitchFamily="50" charset="-128"/>
                <a:cs typeface="メイリオ" pitchFamily="50" charset="-128"/>
              </a:rPr>
              <a:t>。</a:t>
            </a:r>
            <a:endParaRPr lang="en-US" altLang="ja-JP" sz="2000" dirty="0" smtClean="0">
              <a:latin typeface="メイリオ" pitchFamily="50" charset="-128"/>
              <a:ea typeface="メイリオ" pitchFamily="50" charset="-128"/>
              <a:cs typeface="メイリオ" pitchFamily="50" charset="-128"/>
            </a:endParaRPr>
          </a:p>
        </p:txBody>
      </p:sp>
      <p:graphicFrame>
        <p:nvGraphicFramePr>
          <p:cNvPr id="13" name="図表 12"/>
          <p:cNvGraphicFramePr/>
          <p:nvPr/>
        </p:nvGraphicFramePr>
        <p:xfrm>
          <a:off x="4644008" y="3068960"/>
          <a:ext cx="4896544" cy="28398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角丸四角形 13"/>
          <p:cNvSpPr/>
          <p:nvPr/>
        </p:nvSpPr>
        <p:spPr>
          <a:xfrm>
            <a:off x="395536" y="1556792"/>
            <a:ext cx="8424936" cy="1152128"/>
          </a:xfrm>
          <a:prstGeom prst="roundRect">
            <a:avLst/>
          </a:prstGeom>
          <a:solidFill>
            <a:srgbClr val="FDF1F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indent="-355600">
              <a:lnSpc>
                <a:spcPts val="2000"/>
              </a:lnSpc>
              <a:spcAft>
                <a:spcPts val="600"/>
              </a:spcAft>
            </a:pPr>
            <a:r>
              <a:rPr lang="ja-JP" altLang="en-US" dirty="0" smtClean="0">
                <a:solidFill>
                  <a:schemeClr val="tx1"/>
                </a:solidFill>
                <a:latin typeface="メイリオ" pitchFamily="50" charset="-128"/>
                <a:ea typeface="メイリオ" pitchFamily="50" charset="-128"/>
                <a:cs typeface="メイリオ" pitchFamily="50" charset="-128"/>
              </a:rPr>
              <a:t>生活困窮者の状況を把握し、背景・要因を分析したうえで、そのなかで対応すべき課題を適切にとらえ、解決の方向性を見定めること。</a:t>
            </a:r>
          </a:p>
          <a:p>
            <a:pPr marL="0" lvl="2" indent="-355600">
              <a:lnSpc>
                <a:spcPts val="2000"/>
              </a:lnSpc>
              <a:spcAft>
                <a:spcPts val="600"/>
              </a:spcAft>
            </a:pPr>
            <a:r>
              <a:rPr lang="ja-JP" altLang="en-US" dirty="0" smtClean="0">
                <a:solidFill>
                  <a:schemeClr val="tx1"/>
                </a:solidFill>
                <a:latin typeface="メイリオ" pitchFamily="50" charset="-128"/>
                <a:ea typeface="メイリオ" pitchFamily="50" charset="-128"/>
                <a:cs typeface="メイリオ" pitchFamily="50" charset="-128"/>
              </a:rPr>
              <a:t>相談受付から終結までのすべてのプロセスにおいて、継続的に行うもの。</a:t>
            </a:r>
            <a:endParaRPr lang="ja-JP" altLang="en-US" dirty="0">
              <a:solidFill>
                <a:schemeClr val="tx1"/>
              </a:solidFill>
              <a:latin typeface="メイリオ" pitchFamily="50" charset="-128"/>
              <a:ea typeface="メイリオ" pitchFamily="50" charset="-128"/>
              <a:cs typeface="メイリオ" pitchFamily="50" charset="-128"/>
            </a:endParaRPr>
          </a:p>
        </p:txBody>
      </p:sp>
      <p:sp>
        <p:nvSpPr>
          <p:cNvPr id="16" name="テキスト ボックス 15"/>
          <p:cNvSpPr txBox="1"/>
          <p:nvPr/>
        </p:nvSpPr>
        <p:spPr>
          <a:xfrm>
            <a:off x="971600" y="6381328"/>
            <a:ext cx="4392488" cy="461665"/>
          </a:xfrm>
          <a:prstGeom prst="rect">
            <a:avLst/>
          </a:prstGeom>
          <a:noFill/>
        </p:spPr>
        <p:txBody>
          <a:bodyPr wrap="square" rtlCol="0">
            <a:spAutoFit/>
          </a:bodyPr>
          <a:lstStyle/>
          <a:p>
            <a:r>
              <a:rPr lang="ja-JP" altLang="en-US" sz="800" dirty="0" smtClean="0">
                <a:latin typeface="+mn-ea"/>
              </a:rPr>
              <a:t>資料：</a:t>
            </a:r>
            <a:r>
              <a:rPr lang="ja-JP" altLang="en-US" sz="800" dirty="0" smtClean="0">
                <a:latin typeface="メイリオ" pitchFamily="50" charset="-128"/>
                <a:ea typeface="メイリオ" pitchFamily="50" charset="-128"/>
                <a:cs typeface="メイリオ" pitchFamily="50" charset="-128"/>
              </a:rPr>
              <a:t>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1</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3(1),pp.116-117.</a:t>
            </a:r>
            <a:r>
              <a:rPr lang="ja-JP" altLang="en-US" sz="800" dirty="0" smtClean="0">
                <a:latin typeface="メイリオ" pitchFamily="50" charset="-128"/>
                <a:ea typeface="メイリオ" pitchFamily="50" charset="-128"/>
                <a:cs typeface="メイリオ" pitchFamily="50" charset="-128"/>
              </a:rPr>
              <a:t>より</a:t>
            </a:r>
          </a:p>
          <a:p>
            <a:endParaRPr lang="ja-JP" altLang="en-US" sz="800" dirty="0" smtClean="0">
              <a:solidFill>
                <a:schemeClr val="tx2"/>
              </a:solidFill>
              <a:latin typeface="+mn-ea"/>
            </a:endParaRPr>
          </a:p>
          <a:p>
            <a:endParaRPr kumimoji="1" lang="ja-JP" altLang="en-US" sz="800" dirty="0">
              <a:solidFill>
                <a:schemeClr val="tx2"/>
              </a:solidFill>
              <a:latin typeface="+mn-ea"/>
            </a:endParaRPr>
          </a:p>
        </p:txBody>
      </p:sp>
      <p:sp>
        <p:nvSpPr>
          <p:cNvPr id="10" name="角丸四角形 9"/>
          <p:cNvSpPr/>
          <p:nvPr/>
        </p:nvSpPr>
        <p:spPr>
          <a:xfrm>
            <a:off x="539552" y="1268760"/>
            <a:ext cx="2232248" cy="36004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dirty="0" smtClean="0"/>
              <a:t>アセスメント</a:t>
            </a:r>
            <a:endParaRPr kumimoji="1" lang="ja-JP"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899592" y="3861048"/>
            <a:ext cx="7560840" cy="2232248"/>
          </a:xfrm>
          <a:prstGeom prst="roundRect">
            <a:avLst>
              <a:gd name="adj" fmla="val 9948"/>
            </a:avLst>
          </a:prstGeom>
          <a:solidFill>
            <a:srgbClr val="FFE7FF"/>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1938" indent="-261938">
              <a:spcAft>
                <a:spcPts val="300"/>
              </a:spcAft>
              <a:buFont typeface="Arial" pitchFamily="34" charset="0"/>
              <a:buChar char="•"/>
            </a:pPr>
            <a:r>
              <a:rPr lang="ja-JP" altLang="en-US" sz="1600" dirty="0" smtClean="0">
                <a:solidFill>
                  <a:schemeClr val="tx1"/>
                </a:solidFill>
                <a:latin typeface="メイリオ" pitchFamily="50" charset="-128"/>
                <a:ea typeface="メイリオ" pitchFamily="50" charset="-128"/>
                <a:cs typeface="メイリオ" pitchFamily="50" charset="-128"/>
              </a:rPr>
              <a:t>言語によって語られることだけでなく、時間や空間を共有する。</a:t>
            </a:r>
            <a:endParaRPr lang="en-US" altLang="ja-JP" sz="1600" dirty="0" smtClean="0">
              <a:solidFill>
                <a:schemeClr val="tx1"/>
              </a:solidFill>
              <a:latin typeface="メイリオ" pitchFamily="50" charset="-128"/>
              <a:ea typeface="メイリオ" pitchFamily="50" charset="-128"/>
              <a:cs typeface="メイリオ" pitchFamily="50" charset="-128"/>
            </a:endParaRPr>
          </a:p>
          <a:p>
            <a:pPr marL="261938" indent="-261938">
              <a:spcAft>
                <a:spcPts val="300"/>
              </a:spcAft>
              <a:buFont typeface="Arial" pitchFamily="34" charset="0"/>
              <a:buChar char="•"/>
            </a:pPr>
            <a:r>
              <a:rPr lang="ja-JP" altLang="en-US" sz="1600" dirty="0" smtClean="0">
                <a:solidFill>
                  <a:schemeClr val="tx1"/>
                </a:solidFill>
                <a:latin typeface="メイリオ" pitchFamily="50" charset="-128"/>
                <a:ea typeface="メイリオ" pitchFamily="50" charset="-128"/>
                <a:cs typeface="メイリオ" pitchFamily="50" charset="-128"/>
              </a:rPr>
              <a:t>表情や態度等、非言語の情報も含め、相談支援員が観察したり、感じ取ったことも取り上げていく。</a:t>
            </a:r>
            <a:endParaRPr lang="en-US" altLang="ja-JP" sz="1600" dirty="0" smtClean="0">
              <a:solidFill>
                <a:schemeClr val="tx1"/>
              </a:solidFill>
              <a:latin typeface="メイリオ" pitchFamily="50" charset="-128"/>
              <a:ea typeface="メイリオ" pitchFamily="50" charset="-128"/>
              <a:cs typeface="メイリオ" pitchFamily="50" charset="-128"/>
            </a:endParaRPr>
          </a:p>
          <a:p>
            <a:pPr marL="261938" indent="-261938">
              <a:spcAft>
                <a:spcPts val="300"/>
              </a:spcAft>
              <a:buFont typeface="Arial" pitchFamily="34" charset="0"/>
              <a:buChar char="•"/>
            </a:pPr>
            <a:r>
              <a:rPr lang="ja-JP" altLang="en-US" sz="1600" dirty="0" smtClean="0">
                <a:solidFill>
                  <a:schemeClr val="tx1"/>
                </a:solidFill>
                <a:latin typeface="メイリオ" pitchFamily="50" charset="-128"/>
                <a:ea typeface="メイリオ" pitchFamily="50" charset="-128"/>
                <a:cs typeface="メイリオ" pitchFamily="50" charset="-128"/>
              </a:rPr>
              <a:t>本人のこれまでの生活や現在の生活に関わってきた人たち（親族や近隣、関係機関等）からも必要な範囲で情報収集し、多面的に本人を理解していく。</a:t>
            </a:r>
            <a:endParaRPr lang="en-US" altLang="ja-JP" sz="1600" dirty="0" smtClean="0">
              <a:solidFill>
                <a:schemeClr val="tx1"/>
              </a:solidFill>
              <a:latin typeface="メイリオ" pitchFamily="50" charset="-128"/>
              <a:ea typeface="メイリオ" pitchFamily="50" charset="-128"/>
              <a:cs typeface="メイリオ" pitchFamily="50" charset="-128"/>
            </a:endParaRPr>
          </a:p>
          <a:p>
            <a:pPr marL="261938" indent="-261938">
              <a:spcAft>
                <a:spcPts val="300"/>
              </a:spcAft>
              <a:buFont typeface="Arial" pitchFamily="34" charset="0"/>
              <a:buChar char="•"/>
            </a:pPr>
            <a:r>
              <a:rPr lang="ja-JP" altLang="en-US" sz="1600" dirty="0" smtClean="0">
                <a:solidFill>
                  <a:schemeClr val="tx1"/>
                </a:solidFill>
                <a:latin typeface="メイリオ" pitchFamily="50" charset="-128"/>
                <a:ea typeface="メイリオ" pitchFamily="50" charset="-128"/>
                <a:cs typeface="メイリオ" pitchFamily="50" charset="-128"/>
              </a:rPr>
              <a:t>本人と周囲との関係を知り、価値観や考え方、行動に影響を与えている環境や人の存在を考える。</a:t>
            </a:r>
            <a:endParaRPr lang="en-US" altLang="ja-JP" sz="1600" dirty="0" smtClean="0">
              <a:solidFill>
                <a:schemeClr val="tx1"/>
              </a:solidFill>
              <a:latin typeface="メイリオ" pitchFamily="50" charset="-128"/>
              <a:ea typeface="メイリオ" pitchFamily="50" charset="-128"/>
              <a:cs typeface="メイリオ" pitchFamily="50" charset="-128"/>
            </a:endParaRPr>
          </a:p>
        </p:txBody>
      </p:sp>
      <p:sp>
        <p:nvSpPr>
          <p:cNvPr id="3" name="スライド番号プレースホルダ 2"/>
          <p:cNvSpPr>
            <a:spLocks noGrp="1"/>
          </p:cNvSpPr>
          <p:nvPr>
            <p:ph type="sldNum" sz="quarter" idx="12"/>
          </p:nvPr>
        </p:nvSpPr>
        <p:spPr/>
        <p:txBody>
          <a:bodyPr/>
          <a:lstStyle/>
          <a:p>
            <a:fld id="{FC256532-382F-4E0F-9004-4DCC7021CD1A}" type="slidenum">
              <a:rPr kumimoji="1" lang="ja-JP" altLang="en-US" smtClean="0"/>
              <a:pPr/>
              <a:t>35</a:t>
            </a:fld>
            <a:endParaRPr kumimoji="1" lang="ja-JP" altLang="en-US" dirty="0"/>
          </a:p>
        </p:txBody>
      </p:sp>
      <p:sp>
        <p:nvSpPr>
          <p:cNvPr id="43" name="タイトル 1"/>
          <p:cNvSpPr>
            <a:spLocks noGrp="1"/>
          </p:cNvSpPr>
          <p:nvPr>
            <p:ph type="title"/>
          </p:nvPr>
        </p:nvSpPr>
        <p:spPr>
          <a:xfrm>
            <a:off x="457200" y="152400"/>
            <a:ext cx="8686800" cy="990600"/>
          </a:xfrm>
        </p:spPr>
        <p:txBody>
          <a:bodyPr>
            <a:normAutofit fontScale="90000"/>
          </a:bodyPr>
          <a:lstStyle/>
          <a:p>
            <a:r>
              <a:rPr lang="ja-JP" altLang="en-US" sz="2900" dirty="0" smtClean="0">
                <a:solidFill>
                  <a:schemeClr val="tx1"/>
                </a:solidFill>
                <a:latin typeface="メイリオ" pitchFamily="50" charset="-128"/>
                <a:ea typeface="メイリオ" pitchFamily="50" charset="-128"/>
                <a:cs typeface="メイリオ" pitchFamily="50" charset="-128"/>
              </a:rPr>
              <a:t>２</a:t>
            </a:r>
            <a:r>
              <a:rPr kumimoji="1" lang="ja-JP" altLang="en-US" sz="2900" dirty="0" smtClean="0">
                <a:solidFill>
                  <a:schemeClr val="tx1"/>
                </a:solidFill>
                <a:latin typeface="メイリオ" pitchFamily="50" charset="-128"/>
                <a:ea typeface="メイリオ" pitchFamily="50" charset="-128"/>
                <a:cs typeface="メイリオ" pitchFamily="50" charset="-128"/>
              </a:rPr>
              <a:t>．相談支援の展開</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200" dirty="0" smtClean="0">
                <a:solidFill>
                  <a:schemeClr val="tx1"/>
                </a:solidFill>
                <a:latin typeface="メイリオ" pitchFamily="50" charset="-128"/>
                <a:ea typeface="メイリオ" pitchFamily="50" charset="-128"/>
                <a:cs typeface="メイリオ" pitchFamily="50" charset="-128"/>
              </a:rPr>
              <a:t>（３）アセスメント～</a:t>
            </a:r>
            <a:r>
              <a:rPr lang="ja-JP" altLang="en-US" sz="2400" dirty="0" smtClean="0">
                <a:solidFill>
                  <a:schemeClr val="tx1"/>
                </a:solidFill>
                <a:latin typeface="メイリオ" pitchFamily="50" charset="-128"/>
                <a:ea typeface="メイリオ" pitchFamily="50" charset="-128"/>
                <a:cs typeface="メイリオ" pitchFamily="50" charset="-128"/>
              </a:rPr>
              <a:t>本人理解にもとづく相談支援の考え方－１</a:t>
            </a:r>
            <a:endParaRPr kumimoji="1" lang="ja-JP" altLang="en-US" sz="2400" dirty="0">
              <a:solidFill>
                <a:schemeClr val="tx1"/>
              </a:solidFill>
              <a:latin typeface="メイリオ" pitchFamily="50" charset="-128"/>
              <a:ea typeface="メイリオ" pitchFamily="50" charset="-128"/>
              <a:cs typeface="メイリオ" pitchFamily="50" charset="-128"/>
            </a:endParaRPr>
          </a:p>
        </p:txBody>
      </p:sp>
      <p:sp>
        <p:nvSpPr>
          <p:cNvPr id="17" name="コンテンツ プレースホルダ 29"/>
          <p:cNvSpPr txBox="1">
            <a:spLocks/>
          </p:cNvSpPr>
          <p:nvPr/>
        </p:nvSpPr>
        <p:spPr>
          <a:xfrm>
            <a:off x="673224" y="1340768"/>
            <a:ext cx="8147248" cy="720080"/>
          </a:xfrm>
          <a:prstGeom prst="rect">
            <a:avLst/>
          </a:prstGeom>
        </p:spPr>
        <p:txBody>
          <a:bodyPr vert="horz">
            <a:noAutofit/>
          </a:bodyPr>
          <a:lstStyle/>
          <a:p>
            <a:pPr marL="274320" indent="-274320">
              <a:spcBef>
                <a:spcPts val="600"/>
              </a:spcBef>
              <a:buClr>
                <a:schemeClr val="accent1"/>
              </a:buClr>
              <a:buSzPct val="76000"/>
              <a:buFont typeface="Wingdings 3"/>
              <a:buChar char=""/>
              <a:defRPr/>
            </a:pPr>
            <a:r>
              <a:rPr lang="ja-JP" altLang="en-US" sz="2200" b="1" dirty="0" smtClean="0">
                <a:solidFill>
                  <a:schemeClr val="accent1"/>
                </a:solidFill>
                <a:latin typeface="メイリオ" pitchFamily="50" charset="-128"/>
                <a:ea typeface="メイリオ" pitchFamily="50" charset="-128"/>
                <a:cs typeface="メイリオ" pitchFamily="50" charset="-128"/>
              </a:rPr>
              <a:t>本人を取り巻く環境について適切な理解に基づいて対応する</a:t>
            </a:r>
          </a:p>
          <a:p>
            <a:pPr marL="731520" lvl="1" indent="-274320">
              <a:spcBef>
                <a:spcPts val="600"/>
              </a:spcBef>
              <a:buClr>
                <a:schemeClr val="accent1"/>
              </a:buClr>
              <a:buSzPct val="76000"/>
              <a:buFont typeface="Wingdings 3"/>
              <a:buChar char=""/>
              <a:defRPr/>
            </a:pPr>
            <a:endParaRPr lang="ja-JP" altLang="en-US" sz="22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buClr>
              <a:buSzPct val="76000"/>
              <a:defRPr/>
            </a:pPr>
            <a:endParaRPr lang="en-US" altLang="ja-JP" sz="22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defRPr/>
            </a:pPr>
            <a:endParaRPr kumimoji="1" lang="en-US" altLang="ja-JP" sz="22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endParaRPr>
          </a:p>
        </p:txBody>
      </p:sp>
      <p:sp>
        <p:nvSpPr>
          <p:cNvPr id="8" name="正方形/長方形 7"/>
          <p:cNvSpPr/>
          <p:nvPr/>
        </p:nvSpPr>
        <p:spPr>
          <a:xfrm>
            <a:off x="395536" y="1844824"/>
            <a:ext cx="8280920" cy="1708160"/>
          </a:xfrm>
          <a:prstGeom prst="rect">
            <a:avLst/>
          </a:prstGeom>
        </p:spPr>
        <p:txBody>
          <a:bodyPr wrap="square">
            <a:spAutoFit/>
          </a:bodyPr>
          <a:lstStyle/>
          <a:p>
            <a:pPr marL="731520" lvl="1" indent="-274320">
              <a:spcBef>
                <a:spcPts val="600"/>
              </a:spcBef>
              <a:buClr>
                <a:schemeClr val="accent1">
                  <a:lumMod val="60000"/>
                  <a:lumOff val="40000"/>
                </a:schemeClr>
              </a:buClr>
              <a:buSzPct val="76000"/>
              <a:buFont typeface="Wingdings 3"/>
              <a:buChar char=""/>
              <a:defRPr/>
            </a:pPr>
            <a:r>
              <a:rPr lang="ja-JP" altLang="en-US" sz="2000" dirty="0" smtClean="0">
                <a:latin typeface="メイリオ" pitchFamily="50" charset="-128"/>
                <a:ea typeface="メイリオ" pitchFamily="50" charset="-128"/>
                <a:cs typeface="メイリオ" pitchFamily="50" charset="-128"/>
              </a:rPr>
              <a:t>本人が抱える課題の表向きの現象だけにとらわれて対応しては　うまくいかない。</a:t>
            </a:r>
            <a:endParaRPr lang="en-US" altLang="ja-JP" sz="20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defRPr/>
            </a:pPr>
            <a:r>
              <a:rPr lang="ja-JP" altLang="en-US" sz="2000" dirty="0" smtClean="0">
                <a:latin typeface="メイリオ" pitchFamily="50" charset="-128"/>
                <a:ea typeface="メイリオ" pitchFamily="50" charset="-128"/>
                <a:cs typeface="メイリオ" pitchFamily="50" charset="-128"/>
              </a:rPr>
              <a:t>本人とその家族や周囲の環境について情報を収集し、</a:t>
            </a:r>
            <a:r>
              <a:rPr lang="ja-JP" altLang="en-US" sz="2000" u="sng" dirty="0" smtClean="0">
                <a:solidFill>
                  <a:srgbClr val="FF0000"/>
                </a:solidFill>
                <a:latin typeface="メイリオ" pitchFamily="50" charset="-128"/>
                <a:ea typeface="メイリオ" pitchFamily="50" charset="-128"/>
                <a:cs typeface="メイリオ" pitchFamily="50" charset="-128"/>
              </a:rPr>
              <a:t>現象としてみえる課題の奥にあるもの</a:t>
            </a:r>
            <a:r>
              <a:rPr lang="ja-JP" altLang="en-US" sz="2000" dirty="0" smtClean="0">
                <a:latin typeface="メイリオ" pitchFamily="50" charset="-128"/>
                <a:ea typeface="メイリオ" pitchFamily="50" charset="-128"/>
                <a:cs typeface="メイリオ" pitchFamily="50" charset="-128"/>
              </a:rPr>
              <a:t>についての理解を深め、その人について適切に理解する。</a:t>
            </a:r>
            <a:endParaRPr lang="ja-JP" altLang="en-US" dirty="0"/>
          </a:p>
        </p:txBody>
      </p:sp>
      <p:sp>
        <p:nvSpPr>
          <p:cNvPr id="14" name="テキスト ボックス 13"/>
          <p:cNvSpPr txBox="1"/>
          <p:nvPr/>
        </p:nvSpPr>
        <p:spPr>
          <a:xfrm>
            <a:off x="971600" y="6381328"/>
            <a:ext cx="5112568" cy="461665"/>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a:t>
            </a:r>
            <a:r>
              <a:rPr kumimoji="1" lang="ja-JP" altLang="en-US" sz="800" dirty="0" smtClean="0">
                <a:latin typeface="メイリオ" pitchFamily="50" charset="-128"/>
                <a:ea typeface="メイリオ" pitchFamily="50" charset="-128"/>
                <a:cs typeface="メイリオ" pitchFamily="50" charset="-128"/>
              </a:rPr>
              <a:t>みずほ情報総研（</a:t>
            </a:r>
            <a:r>
              <a:rPr kumimoji="1" lang="en-US" altLang="ja-JP" sz="800" dirty="0" smtClean="0">
                <a:latin typeface="メイリオ" pitchFamily="50" charset="-128"/>
                <a:ea typeface="メイリオ" pitchFamily="50" charset="-128"/>
                <a:cs typeface="メイリオ" pitchFamily="50" charset="-128"/>
              </a:rPr>
              <a:t>2016</a:t>
            </a:r>
            <a:r>
              <a:rPr kumimoji="1" lang="ja-JP" altLang="en-US" sz="800" dirty="0" smtClean="0">
                <a:latin typeface="メイリオ" pitchFamily="50" charset="-128"/>
                <a:ea typeface="メイリオ" pitchFamily="50" charset="-128"/>
                <a:cs typeface="メイリオ" pitchFamily="50" charset="-128"/>
              </a:rPr>
              <a:t>）</a:t>
            </a:r>
            <a:r>
              <a:rPr kumimoji="1" lang="en-US" altLang="ja-JP" sz="800" dirty="0" smtClean="0">
                <a:latin typeface="メイリオ" pitchFamily="50" charset="-128"/>
                <a:ea typeface="メイリオ" pitchFamily="50" charset="-128"/>
                <a:cs typeface="メイリオ" pitchFamily="50" charset="-128"/>
              </a:rPr>
              <a:t>,p.2.</a:t>
            </a:r>
            <a:r>
              <a:rPr kumimoji="1" lang="ja-JP" altLang="en-US" sz="800" dirty="0" smtClean="0">
                <a:latin typeface="メイリオ" pitchFamily="50" charset="-128"/>
                <a:ea typeface="メイリオ" pitchFamily="50" charset="-128"/>
                <a:cs typeface="メイリオ" pitchFamily="50" charset="-128"/>
              </a:rPr>
              <a:t>より</a:t>
            </a:r>
            <a:endParaRPr lang="ja-JP" altLang="en-US" sz="800" dirty="0" smtClean="0">
              <a:latin typeface="メイリオ" pitchFamily="50" charset="-128"/>
              <a:ea typeface="メイリオ" pitchFamily="50" charset="-128"/>
              <a:cs typeface="メイリオ" pitchFamily="50" charset="-128"/>
            </a:endParaRPr>
          </a:p>
          <a:p>
            <a:endParaRPr lang="ja-JP" altLang="en-US" sz="800" dirty="0" smtClean="0">
              <a:solidFill>
                <a:schemeClr val="tx2"/>
              </a:solidFill>
              <a:latin typeface="メイリオ" pitchFamily="50" charset="-128"/>
              <a:ea typeface="メイリオ" pitchFamily="50" charset="-128"/>
              <a:cs typeface="メイリオ" pitchFamily="50" charset="-128"/>
            </a:endParaRPr>
          </a:p>
          <a:p>
            <a:endParaRPr kumimoji="1" lang="ja-JP" altLang="en-US" sz="800" dirty="0">
              <a:solidFill>
                <a:schemeClr val="tx2"/>
              </a:solidFill>
              <a:latin typeface="メイリオ" pitchFamily="50" charset="-128"/>
              <a:ea typeface="メイリオ" pitchFamily="50" charset="-128"/>
              <a:cs typeface="メイリオ" pitchFamily="50" charset="-128"/>
            </a:endParaRPr>
          </a:p>
        </p:txBody>
      </p:sp>
      <p:sp>
        <p:nvSpPr>
          <p:cNvPr id="16"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p>
        </p:txBody>
      </p:sp>
      <p:sp>
        <p:nvSpPr>
          <p:cNvPr id="12" name="角丸四角形 11"/>
          <p:cNvSpPr/>
          <p:nvPr/>
        </p:nvSpPr>
        <p:spPr>
          <a:xfrm>
            <a:off x="1043608" y="3573016"/>
            <a:ext cx="2592288" cy="36004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b="1" dirty="0" smtClean="0">
                <a:latin typeface="メイリオ" pitchFamily="50" charset="-128"/>
                <a:ea typeface="メイリオ" pitchFamily="50" charset="-128"/>
                <a:cs typeface="メイリオ" pitchFamily="50" charset="-128"/>
              </a:rPr>
              <a:t>☝実践上のポイント</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3"/>
          <a:srcRect l="17545" t="16400" r="19638" b="6951"/>
          <a:stretch/>
        </p:blipFill>
        <p:spPr>
          <a:xfrm>
            <a:off x="4736334" y="1574473"/>
            <a:ext cx="3905754" cy="4752000"/>
          </a:xfrm>
          <a:prstGeom prst="rect">
            <a:avLst/>
          </a:prstGeom>
        </p:spPr>
      </p:pic>
      <p:sp>
        <p:nvSpPr>
          <p:cNvPr id="3" name="スライド番号プレースホルダ 2"/>
          <p:cNvSpPr>
            <a:spLocks noGrp="1"/>
          </p:cNvSpPr>
          <p:nvPr>
            <p:ph type="sldNum" sz="quarter" idx="12"/>
          </p:nvPr>
        </p:nvSpPr>
        <p:spPr/>
        <p:txBody>
          <a:bodyPr/>
          <a:lstStyle/>
          <a:p>
            <a:fld id="{FC256532-382F-4E0F-9004-4DCC7021CD1A}" type="slidenum">
              <a:rPr kumimoji="1" lang="ja-JP" altLang="en-US" smtClean="0"/>
              <a:pPr/>
              <a:t>36</a:t>
            </a:fld>
            <a:endParaRPr kumimoji="1" lang="ja-JP" altLang="en-US" dirty="0"/>
          </a:p>
        </p:txBody>
      </p:sp>
      <p:sp>
        <p:nvSpPr>
          <p:cNvPr id="17" name="コンテンツ プレースホルダ 29"/>
          <p:cNvSpPr txBox="1">
            <a:spLocks/>
          </p:cNvSpPr>
          <p:nvPr/>
        </p:nvSpPr>
        <p:spPr>
          <a:xfrm>
            <a:off x="673224" y="1340768"/>
            <a:ext cx="8147248" cy="720080"/>
          </a:xfrm>
          <a:prstGeom prst="rect">
            <a:avLst/>
          </a:prstGeom>
        </p:spPr>
        <p:txBody>
          <a:bodyPr vert="horz">
            <a:noAutofit/>
          </a:bodyPr>
          <a:lstStyle/>
          <a:p>
            <a:pPr marL="274320" lvl="0" indent="-274320">
              <a:spcBef>
                <a:spcPts val="600"/>
              </a:spcBef>
              <a:buClr>
                <a:schemeClr val="accent1"/>
              </a:buClr>
              <a:buSzPct val="76000"/>
              <a:buFont typeface="Wingdings 3"/>
              <a:buChar char=""/>
              <a:defRPr/>
            </a:pPr>
            <a:r>
              <a:rPr lang="ja-JP" altLang="en-US" sz="2200" b="1" dirty="0" smtClean="0">
                <a:solidFill>
                  <a:schemeClr val="accent1"/>
                </a:solidFill>
                <a:latin typeface="メイリオ" pitchFamily="50" charset="-128"/>
                <a:ea typeface="メイリオ" pitchFamily="50" charset="-128"/>
                <a:cs typeface="メイリオ" pitchFamily="50" charset="-128"/>
              </a:rPr>
              <a:t>本人の側に立って、本人から見える世界への理解を深める</a:t>
            </a:r>
          </a:p>
          <a:p>
            <a:pPr marL="731520" lvl="1" indent="-274320">
              <a:spcBef>
                <a:spcPts val="600"/>
              </a:spcBef>
              <a:buClr>
                <a:schemeClr val="accent1"/>
              </a:buClr>
              <a:buSzPct val="76000"/>
              <a:buFont typeface="Wingdings 3"/>
              <a:buChar char=""/>
              <a:defRPr/>
            </a:pPr>
            <a:endParaRPr lang="ja-JP" altLang="en-US" sz="2200" b="1" dirty="0" smtClean="0">
              <a:solidFill>
                <a:schemeClr val="accent1"/>
              </a:solidFill>
              <a:latin typeface="メイリオ" pitchFamily="50" charset="-128"/>
              <a:ea typeface="メイリオ" pitchFamily="50" charset="-128"/>
              <a:cs typeface="メイリオ" pitchFamily="50" charset="-128"/>
            </a:endParaRPr>
          </a:p>
          <a:p>
            <a:pPr marL="731520" lvl="1" indent="-274320">
              <a:spcBef>
                <a:spcPts val="600"/>
              </a:spcBef>
              <a:buClr>
                <a:schemeClr val="accent1"/>
              </a:buClr>
              <a:buSzPct val="76000"/>
              <a:defRPr/>
            </a:pPr>
            <a:endParaRPr lang="en-US" altLang="ja-JP" sz="2200" b="1" dirty="0" smtClean="0">
              <a:solidFill>
                <a:schemeClr val="accent1"/>
              </a:solidFill>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defRPr/>
            </a:pPr>
            <a:endParaRPr lang="en-US" altLang="ja-JP" sz="2200" b="1" dirty="0" smtClean="0">
              <a:solidFill>
                <a:schemeClr val="accent1"/>
              </a:solidFill>
              <a:latin typeface="メイリオ" pitchFamily="50" charset="-128"/>
              <a:ea typeface="メイリオ" pitchFamily="50" charset="-128"/>
              <a:cs typeface="メイリオ" pitchFamily="50" charset="-128"/>
            </a:endParaRPr>
          </a:p>
        </p:txBody>
      </p:sp>
      <p:sp>
        <p:nvSpPr>
          <p:cNvPr id="8" name="正方形/長方形 7"/>
          <p:cNvSpPr/>
          <p:nvPr/>
        </p:nvSpPr>
        <p:spPr>
          <a:xfrm>
            <a:off x="395536" y="1844824"/>
            <a:ext cx="4104456" cy="1938992"/>
          </a:xfrm>
          <a:prstGeom prst="rect">
            <a:avLst/>
          </a:prstGeom>
        </p:spPr>
        <p:txBody>
          <a:bodyPr wrap="square">
            <a:spAutoFit/>
          </a:bodyPr>
          <a:lstStyle/>
          <a:p>
            <a:pPr marL="731520" lvl="1" indent="-274320">
              <a:spcBef>
                <a:spcPts val="600"/>
              </a:spcBef>
              <a:buClr>
                <a:schemeClr val="accent1">
                  <a:lumMod val="60000"/>
                  <a:lumOff val="40000"/>
                </a:schemeClr>
              </a:buClr>
              <a:buSzPct val="76000"/>
              <a:buFont typeface="Wingdings 3"/>
              <a:buChar char=""/>
              <a:defRPr/>
            </a:pPr>
            <a:r>
              <a:rPr lang="ja-JP" altLang="en-US" sz="2000" dirty="0" smtClean="0">
                <a:latin typeface="メイリオ" pitchFamily="50" charset="-128"/>
                <a:ea typeface="メイリオ" pitchFamily="50" charset="-128"/>
                <a:cs typeface="メイリオ" pitchFamily="50" charset="-128"/>
              </a:rPr>
              <a:t>本人の側に立って、本人から見た場合に、</a:t>
            </a:r>
            <a:r>
              <a:rPr lang="ja-JP" altLang="en-US" sz="2000" u="sng" dirty="0" smtClean="0">
                <a:solidFill>
                  <a:srgbClr val="FF0000"/>
                </a:solidFill>
                <a:latin typeface="メイリオ" pitchFamily="50" charset="-128"/>
                <a:ea typeface="メイリオ" pitchFamily="50" charset="-128"/>
                <a:cs typeface="メイリオ" pitchFamily="50" charset="-128"/>
              </a:rPr>
              <a:t>自分自身の状況や自分を取り巻く環境がどのように見えており、どのように課題を捉えているのか</a:t>
            </a:r>
            <a:r>
              <a:rPr lang="ja-JP" altLang="en-US" sz="2000" dirty="0" smtClean="0">
                <a:latin typeface="メイリオ" pitchFamily="50" charset="-128"/>
                <a:ea typeface="メイリオ" pitchFamily="50" charset="-128"/>
                <a:cs typeface="メイリオ" pitchFamily="50" charset="-128"/>
              </a:rPr>
              <a:t>を理解する。</a:t>
            </a:r>
            <a:endParaRPr lang="en-US" altLang="ja-JP" sz="2000" dirty="0" smtClean="0">
              <a:latin typeface="メイリオ" pitchFamily="50" charset="-128"/>
              <a:ea typeface="メイリオ" pitchFamily="50" charset="-128"/>
              <a:cs typeface="メイリオ" pitchFamily="50" charset="-128"/>
            </a:endParaRPr>
          </a:p>
        </p:txBody>
      </p:sp>
      <p:sp>
        <p:nvSpPr>
          <p:cNvPr id="9" name="タイトル 1"/>
          <p:cNvSpPr>
            <a:spLocks noGrp="1"/>
          </p:cNvSpPr>
          <p:nvPr>
            <p:ph type="title"/>
          </p:nvPr>
        </p:nvSpPr>
        <p:spPr>
          <a:xfrm>
            <a:off x="457200" y="152400"/>
            <a:ext cx="8686800" cy="990600"/>
          </a:xfrm>
        </p:spPr>
        <p:txBody>
          <a:bodyPr>
            <a:normAutofit fontScale="90000"/>
          </a:bodyPr>
          <a:lstStyle/>
          <a:p>
            <a:r>
              <a:rPr lang="ja-JP" altLang="en-US" sz="2900" dirty="0" smtClean="0">
                <a:solidFill>
                  <a:schemeClr val="tx1"/>
                </a:solidFill>
                <a:latin typeface="メイリオ" pitchFamily="50" charset="-128"/>
                <a:ea typeface="メイリオ" pitchFamily="50" charset="-128"/>
                <a:cs typeface="メイリオ" pitchFamily="50" charset="-128"/>
              </a:rPr>
              <a:t>２</a:t>
            </a:r>
            <a:r>
              <a:rPr kumimoji="1" lang="ja-JP" altLang="en-US" sz="2900" dirty="0" smtClean="0">
                <a:solidFill>
                  <a:schemeClr val="tx1"/>
                </a:solidFill>
                <a:latin typeface="メイリオ" pitchFamily="50" charset="-128"/>
                <a:ea typeface="メイリオ" pitchFamily="50" charset="-128"/>
                <a:cs typeface="メイリオ" pitchFamily="50" charset="-128"/>
              </a:rPr>
              <a:t>．相談支援の展開</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200" dirty="0" smtClean="0">
                <a:solidFill>
                  <a:schemeClr val="tx1"/>
                </a:solidFill>
                <a:latin typeface="メイリオ" pitchFamily="50" charset="-128"/>
                <a:ea typeface="メイリオ" pitchFamily="50" charset="-128"/>
                <a:cs typeface="メイリオ" pitchFamily="50" charset="-128"/>
              </a:rPr>
              <a:t>（３）アセスメント～</a:t>
            </a:r>
            <a:r>
              <a:rPr lang="ja-JP" altLang="en-US" sz="2400" dirty="0" smtClean="0">
                <a:solidFill>
                  <a:schemeClr val="tx1"/>
                </a:solidFill>
                <a:latin typeface="メイリオ" pitchFamily="50" charset="-128"/>
                <a:ea typeface="メイリオ" pitchFamily="50" charset="-128"/>
                <a:cs typeface="メイリオ" pitchFamily="50" charset="-128"/>
              </a:rPr>
              <a:t>本人理解にもとづく相談支援の考え方－２</a:t>
            </a:r>
            <a:endParaRPr kumimoji="1" lang="ja-JP" altLang="en-US" sz="2400" dirty="0">
              <a:solidFill>
                <a:schemeClr val="tx1"/>
              </a:solidFill>
              <a:latin typeface="メイリオ" pitchFamily="50" charset="-128"/>
              <a:ea typeface="メイリオ" pitchFamily="50" charset="-128"/>
              <a:cs typeface="メイリオ" pitchFamily="50" charset="-128"/>
            </a:endParaRPr>
          </a:p>
        </p:txBody>
      </p:sp>
      <p:sp>
        <p:nvSpPr>
          <p:cNvPr id="10" name="テキスト ボックス 9"/>
          <p:cNvSpPr txBox="1"/>
          <p:nvPr/>
        </p:nvSpPr>
        <p:spPr>
          <a:xfrm>
            <a:off x="1331640" y="5373216"/>
            <a:ext cx="3024336" cy="954107"/>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出所：</a:t>
            </a:r>
            <a:r>
              <a:rPr kumimoji="1" lang="ja-JP" altLang="en-US" sz="800" dirty="0" smtClean="0">
                <a:latin typeface="メイリオ" pitchFamily="50" charset="-128"/>
                <a:ea typeface="メイリオ" pitchFamily="50" charset="-128"/>
                <a:cs typeface="メイリオ" pitchFamily="50" charset="-128"/>
              </a:rPr>
              <a:t>みずほ情報総研（</a:t>
            </a:r>
            <a:r>
              <a:rPr kumimoji="1" lang="en-US" altLang="ja-JP" sz="800" dirty="0" smtClean="0">
                <a:latin typeface="メイリオ" pitchFamily="50" charset="-128"/>
                <a:ea typeface="メイリオ" pitchFamily="50" charset="-128"/>
                <a:cs typeface="メイリオ" pitchFamily="50" charset="-128"/>
              </a:rPr>
              <a:t>2016</a:t>
            </a:r>
            <a:r>
              <a:rPr kumimoji="1" lang="ja-JP" altLang="en-US" sz="800" dirty="0" smtClean="0">
                <a:latin typeface="メイリオ" pitchFamily="50" charset="-128"/>
                <a:ea typeface="メイリオ" pitchFamily="50" charset="-128"/>
                <a:cs typeface="メイリオ" pitchFamily="50" charset="-128"/>
              </a:rPr>
              <a:t>）「生活困窮者自立支援制度の自立相談支援機関における帳票類の標準化等に関する調査研究事業報告書</a:t>
            </a:r>
            <a:r>
              <a:rPr kumimoji="1" lang="en-US" altLang="ja-JP" sz="800" dirty="0" smtClean="0">
                <a:latin typeface="メイリオ" pitchFamily="50" charset="-128"/>
                <a:ea typeface="メイリオ" pitchFamily="50" charset="-128"/>
                <a:cs typeface="メイリオ" pitchFamily="50" charset="-128"/>
              </a:rPr>
              <a:t>『</a:t>
            </a:r>
            <a:r>
              <a:rPr kumimoji="1" lang="ja-JP" altLang="en-US" sz="800" dirty="0" smtClean="0">
                <a:latin typeface="メイリオ" pitchFamily="50" charset="-128"/>
                <a:ea typeface="メイリオ" pitchFamily="50" charset="-128"/>
                <a:cs typeface="メイリオ" pitchFamily="50" charset="-128"/>
              </a:rPr>
              <a:t>事例から学ぶ 自立相談支援の基本</a:t>
            </a:r>
            <a:r>
              <a:rPr kumimoji="1" lang="en-US" altLang="ja-JP" sz="800" dirty="0" smtClean="0">
                <a:latin typeface="メイリオ" pitchFamily="50" charset="-128"/>
                <a:ea typeface="メイリオ" pitchFamily="50" charset="-128"/>
                <a:cs typeface="メイリオ" pitchFamily="50" charset="-128"/>
              </a:rPr>
              <a:t>』</a:t>
            </a:r>
            <a:r>
              <a:rPr lang="ja-JP" altLang="en-US" sz="800" dirty="0" smtClean="0">
                <a:latin typeface="メイリオ" pitchFamily="50" charset="-128"/>
                <a:ea typeface="メイリオ" pitchFamily="50" charset="-128"/>
                <a:cs typeface="メイリオ" pitchFamily="50" charset="-128"/>
              </a:rPr>
              <a:t>」（厚生労働省 </a:t>
            </a:r>
            <a:r>
              <a:rPr lang="ja-JP" altLang="en-US" sz="800" dirty="0">
                <a:latin typeface="メイリオ" pitchFamily="50" charset="-128"/>
                <a:ea typeface="メイリオ" pitchFamily="50" charset="-128"/>
                <a:cs typeface="メイリオ" pitchFamily="50" charset="-128"/>
              </a:rPr>
              <a:t>平成</a:t>
            </a:r>
            <a:r>
              <a:rPr lang="en-US" altLang="ja-JP" sz="800" dirty="0">
                <a:latin typeface="メイリオ" pitchFamily="50" charset="-128"/>
                <a:ea typeface="メイリオ" pitchFamily="50" charset="-128"/>
                <a:cs typeface="メイリオ" pitchFamily="50" charset="-128"/>
              </a:rPr>
              <a:t>27</a:t>
            </a:r>
            <a:r>
              <a:rPr lang="ja-JP" altLang="en-US" sz="800" dirty="0">
                <a:latin typeface="メイリオ" pitchFamily="50" charset="-128"/>
                <a:ea typeface="メイリオ" pitchFamily="50" charset="-128"/>
                <a:cs typeface="メイリオ" pitchFamily="50" charset="-128"/>
              </a:rPr>
              <a:t>年度生活困窮者就労準備支援事業等補助金 社会福祉推進</a:t>
            </a:r>
            <a:r>
              <a:rPr lang="ja-JP" altLang="en-US" sz="800" dirty="0" smtClean="0">
                <a:latin typeface="メイリオ" pitchFamily="50" charset="-128"/>
                <a:ea typeface="メイリオ" pitchFamily="50" charset="-128"/>
                <a:cs typeface="メイリオ" pitchFamily="50" charset="-128"/>
              </a:rPr>
              <a:t>事業）</a:t>
            </a:r>
            <a:r>
              <a:rPr lang="en-US" altLang="ja-JP" sz="800" dirty="0" smtClean="0">
                <a:latin typeface="メイリオ" pitchFamily="50" charset="-128"/>
                <a:ea typeface="メイリオ" pitchFamily="50" charset="-128"/>
                <a:cs typeface="メイリオ" pitchFamily="50" charset="-128"/>
              </a:rPr>
              <a:t>,</a:t>
            </a:r>
            <a:r>
              <a:rPr lang="ja-JP" altLang="en-US" sz="800" dirty="0" smtClean="0">
                <a:latin typeface="メイリオ" pitchFamily="50" charset="-128"/>
                <a:ea typeface="メイリオ" pitchFamily="50" charset="-128"/>
                <a:cs typeface="メイリオ" pitchFamily="50" charset="-128"/>
              </a:rPr>
              <a:t>平成</a:t>
            </a:r>
            <a:r>
              <a:rPr kumimoji="1" lang="en-US" altLang="ja-JP" sz="800" dirty="0" smtClean="0">
                <a:latin typeface="メイリオ" pitchFamily="50" charset="-128"/>
                <a:ea typeface="メイリオ" pitchFamily="50" charset="-128"/>
                <a:cs typeface="メイリオ" pitchFamily="50" charset="-128"/>
              </a:rPr>
              <a:t>28</a:t>
            </a:r>
            <a:r>
              <a:rPr kumimoji="1" lang="ja-JP" altLang="en-US" sz="800" dirty="0" smtClean="0">
                <a:latin typeface="メイリオ" pitchFamily="50" charset="-128"/>
                <a:ea typeface="メイリオ" pitchFamily="50" charset="-128"/>
                <a:cs typeface="メイリオ" pitchFamily="50" charset="-128"/>
              </a:rPr>
              <a:t>年</a:t>
            </a:r>
            <a:r>
              <a:rPr kumimoji="1" lang="en-US" altLang="ja-JP" sz="800" dirty="0" smtClean="0">
                <a:latin typeface="メイリオ" pitchFamily="50" charset="-128"/>
                <a:ea typeface="メイリオ" pitchFamily="50" charset="-128"/>
                <a:cs typeface="メイリオ" pitchFamily="50" charset="-128"/>
              </a:rPr>
              <a:t>3</a:t>
            </a:r>
            <a:r>
              <a:rPr kumimoji="1" lang="ja-JP" altLang="en-US" sz="800" dirty="0" smtClean="0">
                <a:latin typeface="メイリオ" pitchFamily="50" charset="-128"/>
                <a:ea typeface="メイリオ" pitchFamily="50" charset="-128"/>
                <a:cs typeface="メイリオ" pitchFamily="50" charset="-128"/>
              </a:rPr>
              <a:t>月</a:t>
            </a:r>
            <a:r>
              <a:rPr lang="en-US" altLang="ja-JP" sz="800" dirty="0" smtClean="0">
                <a:latin typeface="メイリオ" pitchFamily="50" charset="-128"/>
                <a:ea typeface="メイリオ" pitchFamily="50" charset="-128"/>
                <a:cs typeface="メイリオ" pitchFamily="50" charset="-128"/>
              </a:rPr>
              <a:t>,</a:t>
            </a:r>
            <a:r>
              <a:rPr kumimoji="1" lang="en-US" altLang="ja-JP" sz="800" dirty="0" smtClean="0">
                <a:latin typeface="メイリオ" pitchFamily="50" charset="-128"/>
                <a:ea typeface="メイリオ" pitchFamily="50" charset="-128"/>
                <a:cs typeface="メイリオ" pitchFamily="50" charset="-128"/>
              </a:rPr>
              <a:t>p.3.</a:t>
            </a:r>
            <a:r>
              <a:rPr kumimoji="1" lang="ja-JP" altLang="en-US" sz="800" dirty="0" smtClean="0">
                <a:latin typeface="メイリオ" pitchFamily="50" charset="-128"/>
                <a:ea typeface="メイリオ" pitchFamily="50" charset="-128"/>
                <a:cs typeface="メイリオ" pitchFamily="50" charset="-128"/>
              </a:rPr>
              <a:t>より</a:t>
            </a:r>
            <a:endParaRPr lang="ja-JP" altLang="en-US" sz="800" dirty="0" smtClean="0">
              <a:latin typeface="メイリオ" pitchFamily="50" charset="-128"/>
              <a:ea typeface="メイリオ" pitchFamily="50" charset="-128"/>
              <a:cs typeface="メイリオ" pitchFamily="50" charset="-128"/>
            </a:endParaRPr>
          </a:p>
          <a:p>
            <a:endParaRPr lang="ja-JP" altLang="en-US" sz="800" dirty="0" smtClean="0">
              <a:latin typeface="メイリオ" pitchFamily="50" charset="-128"/>
              <a:ea typeface="メイリオ" pitchFamily="50" charset="-128"/>
              <a:cs typeface="メイリオ" pitchFamily="50" charset="-128"/>
            </a:endParaRPr>
          </a:p>
          <a:p>
            <a:endParaRPr kumimoji="1" lang="ja-JP" altLang="en-US" sz="800" dirty="0">
              <a:latin typeface="メイリオ" pitchFamily="50" charset="-128"/>
              <a:ea typeface="メイリオ" pitchFamily="50" charset="-128"/>
              <a:cs typeface="メイリオ" pitchFamily="50" charset="-128"/>
            </a:endParaRPr>
          </a:p>
        </p:txBody>
      </p:sp>
      <p:sp>
        <p:nvSpPr>
          <p:cNvPr id="11" name="角丸四角形 10"/>
          <p:cNvSpPr/>
          <p:nvPr/>
        </p:nvSpPr>
        <p:spPr>
          <a:xfrm>
            <a:off x="1115616" y="3933056"/>
            <a:ext cx="3384376" cy="1152128"/>
          </a:xfrm>
          <a:prstGeom prst="roundRect">
            <a:avLst>
              <a:gd name="adj" fmla="val 10169"/>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ja-JP" altLang="en-US" sz="2000" dirty="0" smtClean="0">
                <a:solidFill>
                  <a:schemeClr val="tx1"/>
                </a:solidFill>
                <a:latin typeface="メイリオ" pitchFamily="50" charset="-128"/>
                <a:ea typeface="メイリオ" pitchFamily="50" charset="-128"/>
                <a:cs typeface="メイリオ" pitchFamily="50" charset="-128"/>
              </a:rPr>
              <a:t>本人が主体となって課題に取り組むことを支援する</a:t>
            </a:r>
            <a:endParaRPr kumimoji="1" lang="ja-JP" altLang="en-US" dirty="0">
              <a:solidFill>
                <a:schemeClr val="tx1"/>
              </a:solidFill>
            </a:endParaRPr>
          </a:p>
        </p:txBody>
      </p:sp>
      <p:sp>
        <p:nvSpPr>
          <p:cNvPr id="15" name="テキスト ボックス 14"/>
          <p:cNvSpPr txBox="1"/>
          <p:nvPr/>
        </p:nvSpPr>
        <p:spPr>
          <a:xfrm>
            <a:off x="971600" y="6381328"/>
            <a:ext cx="5112568" cy="461665"/>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a:t>
            </a:r>
            <a:r>
              <a:rPr kumimoji="1" lang="ja-JP" altLang="en-US" sz="800" dirty="0" smtClean="0">
                <a:latin typeface="メイリオ" pitchFamily="50" charset="-128"/>
                <a:ea typeface="メイリオ" pitchFamily="50" charset="-128"/>
                <a:cs typeface="メイリオ" pitchFamily="50" charset="-128"/>
              </a:rPr>
              <a:t>みずほ情報総研（</a:t>
            </a:r>
            <a:r>
              <a:rPr kumimoji="1" lang="en-US" altLang="ja-JP" sz="800" dirty="0" smtClean="0">
                <a:latin typeface="メイリオ" pitchFamily="50" charset="-128"/>
                <a:ea typeface="メイリオ" pitchFamily="50" charset="-128"/>
                <a:cs typeface="メイリオ" pitchFamily="50" charset="-128"/>
              </a:rPr>
              <a:t>2016</a:t>
            </a:r>
            <a:r>
              <a:rPr kumimoji="1" lang="ja-JP" altLang="en-US" sz="800" dirty="0" smtClean="0">
                <a:latin typeface="メイリオ" pitchFamily="50" charset="-128"/>
                <a:ea typeface="メイリオ" pitchFamily="50" charset="-128"/>
                <a:cs typeface="メイリオ" pitchFamily="50" charset="-128"/>
              </a:rPr>
              <a:t>）</a:t>
            </a:r>
            <a:r>
              <a:rPr kumimoji="1" lang="en-US" altLang="ja-JP" sz="800" dirty="0" smtClean="0">
                <a:latin typeface="メイリオ" pitchFamily="50" charset="-128"/>
                <a:ea typeface="メイリオ" pitchFamily="50" charset="-128"/>
                <a:cs typeface="メイリオ" pitchFamily="50" charset="-128"/>
              </a:rPr>
              <a:t>,p.3.</a:t>
            </a:r>
            <a:r>
              <a:rPr kumimoji="1" lang="ja-JP" altLang="en-US" sz="800" dirty="0" smtClean="0">
                <a:latin typeface="メイリオ" pitchFamily="50" charset="-128"/>
                <a:ea typeface="メイリオ" pitchFamily="50" charset="-128"/>
                <a:cs typeface="メイリオ" pitchFamily="50" charset="-128"/>
              </a:rPr>
              <a:t>より</a:t>
            </a:r>
            <a:endParaRPr lang="ja-JP" altLang="en-US" sz="800" dirty="0" smtClean="0">
              <a:latin typeface="メイリオ" pitchFamily="50" charset="-128"/>
              <a:ea typeface="メイリオ" pitchFamily="50" charset="-128"/>
              <a:cs typeface="メイリオ" pitchFamily="50" charset="-128"/>
            </a:endParaRPr>
          </a:p>
          <a:p>
            <a:endParaRPr lang="ja-JP" altLang="en-US" sz="800" dirty="0" smtClean="0">
              <a:latin typeface="メイリオ" pitchFamily="50" charset="-128"/>
              <a:ea typeface="メイリオ" pitchFamily="50" charset="-128"/>
              <a:cs typeface="メイリオ" pitchFamily="50" charset="-128"/>
            </a:endParaRPr>
          </a:p>
          <a:p>
            <a:endParaRPr kumimoji="1" lang="ja-JP" altLang="en-US" sz="800" dirty="0">
              <a:latin typeface="メイリオ" pitchFamily="50" charset="-128"/>
              <a:ea typeface="メイリオ" pitchFamily="50" charset="-128"/>
              <a:cs typeface="メイリオ" pitchFamily="50" charset="-128"/>
            </a:endParaRPr>
          </a:p>
        </p:txBody>
      </p:sp>
      <p:sp>
        <p:nvSpPr>
          <p:cNvPr id="13"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899592" y="2276872"/>
            <a:ext cx="7416824" cy="2880320"/>
          </a:xfrm>
          <a:prstGeom prst="roundRect">
            <a:avLst>
              <a:gd name="adj" fmla="val 6391"/>
            </a:avLst>
          </a:prstGeom>
          <a:solidFill>
            <a:srgbClr val="FFE7FF"/>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1938" indent="-261938">
              <a:spcAft>
                <a:spcPts val="600"/>
              </a:spcAft>
              <a:buFont typeface="Arial" pitchFamily="34" charset="0"/>
              <a:buChar char="•"/>
            </a:pPr>
            <a:r>
              <a:rPr lang="ja-JP" altLang="en-US" sz="1600" dirty="0" smtClean="0">
                <a:solidFill>
                  <a:schemeClr val="tx1"/>
                </a:solidFill>
                <a:latin typeface="メイリオ" pitchFamily="50" charset="-128"/>
                <a:ea typeface="メイリオ" pitchFamily="50" charset="-128"/>
                <a:cs typeface="メイリオ" pitchFamily="50" charset="-128"/>
              </a:rPr>
              <a:t>本人との良好な信頼関係を基礎として、本人の主訴を引き出す。</a:t>
            </a:r>
          </a:p>
          <a:p>
            <a:pPr marL="261938" indent="-261938">
              <a:spcAft>
                <a:spcPts val="600"/>
              </a:spcAft>
              <a:buFont typeface="Arial" pitchFamily="34" charset="0"/>
              <a:buChar char="•"/>
            </a:pPr>
            <a:r>
              <a:rPr lang="ja-JP" altLang="en-US" sz="1600" dirty="0" smtClean="0">
                <a:solidFill>
                  <a:schemeClr val="tx1"/>
                </a:solidFill>
                <a:latin typeface="メイリオ" pitchFamily="50" charset="-128"/>
                <a:ea typeface="メイリオ" pitchFamily="50" charset="-128"/>
                <a:cs typeface="メイリオ" pitchFamily="50" charset="-128"/>
              </a:rPr>
              <a:t>生育歴や生活歴をひもとき、価値観や考え方、行動がどのように形成されてきたのかを考え、本人についての理解を深める。</a:t>
            </a:r>
          </a:p>
          <a:p>
            <a:pPr marL="261938" indent="-261938">
              <a:spcAft>
                <a:spcPts val="600"/>
              </a:spcAft>
              <a:buFont typeface="Arial" pitchFamily="34" charset="0"/>
              <a:buChar char="•"/>
            </a:pPr>
            <a:r>
              <a:rPr lang="ja-JP" altLang="en-US" sz="1600" dirty="0" smtClean="0">
                <a:solidFill>
                  <a:schemeClr val="tx1"/>
                </a:solidFill>
                <a:latin typeface="メイリオ" pitchFamily="50" charset="-128"/>
                <a:ea typeface="メイリオ" pitchFamily="50" charset="-128"/>
                <a:cs typeface="メイリオ" pitchFamily="50" charset="-128"/>
              </a:rPr>
              <a:t>本人の認知や行動の特性やパターンを理解し、そのことによる生活のしづらさの有無や度合いを考える。</a:t>
            </a:r>
          </a:p>
          <a:p>
            <a:pPr marL="261938" indent="-261938">
              <a:spcAft>
                <a:spcPts val="600"/>
              </a:spcAft>
              <a:buFont typeface="Arial" pitchFamily="34" charset="0"/>
              <a:buChar char="•"/>
            </a:pPr>
            <a:r>
              <a:rPr lang="ja-JP" altLang="en-US" sz="1600" dirty="0" smtClean="0">
                <a:solidFill>
                  <a:schemeClr val="tx1"/>
                </a:solidFill>
                <a:latin typeface="メイリオ" pitchFamily="50" charset="-128"/>
                <a:ea typeface="メイリオ" pitchFamily="50" charset="-128"/>
                <a:cs typeface="メイリオ" pitchFamily="50" charset="-128"/>
              </a:rPr>
              <a:t>社会的に逸脱した行動があったり、本人を取り巻く関係者と本人との認識にズレがある等の場合であっても、本人の側に立って、「なぜそうなるのか」、「本人は今どのような認識でいるのか」という理解に努める。</a:t>
            </a:r>
          </a:p>
          <a:p>
            <a:pPr marL="261938" indent="-261938">
              <a:spcAft>
                <a:spcPts val="600"/>
              </a:spcAft>
              <a:buFont typeface="Arial" pitchFamily="34" charset="0"/>
              <a:buChar char="•"/>
            </a:pPr>
            <a:r>
              <a:rPr lang="ja-JP" altLang="en-US" sz="1600" dirty="0" smtClean="0">
                <a:solidFill>
                  <a:schemeClr val="tx1"/>
                </a:solidFill>
                <a:latin typeface="メイリオ" pitchFamily="50" charset="-128"/>
                <a:ea typeface="メイリオ" pitchFamily="50" charset="-128"/>
                <a:cs typeface="メイリオ" pitchFamily="50" charset="-128"/>
              </a:rPr>
              <a:t>本人の心情を理解し、生きづらさや自己肯定感の低下などにも目を向ける。</a:t>
            </a:r>
            <a:endParaRPr lang="en-US" altLang="ja-JP" sz="1600" dirty="0" smtClean="0">
              <a:solidFill>
                <a:schemeClr val="tx1"/>
              </a:solidFill>
              <a:latin typeface="メイリオ" pitchFamily="50" charset="-128"/>
              <a:ea typeface="メイリオ" pitchFamily="50" charset="-128"/>
              <a:cs typeface="メイリオ" pitchFamily="50" charset="-128"/>
            </a:endParaRPr>
          </a:p>
        </p:txBody>
      </p:sp>
      <p:sp>
        <p:nvSpPr>
          <p:cNvPr id="3" name="スライド番号プレースホルダ 2"/>
          <p:cNvSpPr>
            <a:spLocks noGrp="1"/>
          </p:cNvSpPr>
          <p:nvPr>
            <p:ph type="sldNum" sz="quarter" idx="12"/>
          </p:nvPr>
        </p:nvSpPr>
        <p:spPr/>
        <p:txBody>
          <a:bodyPr/>
          <a:lstStyle/>
          <a:p>
            <a:fld id="{FC256532-382F-4E0F-9004-4DCC7021CD1A}" type="slidenum">
              <a:rPr kumimoji="1" lang="ja-JP" altLang="en-US" smtClean="0"/>
              <a:pPr/>
              <a:t>37</a:t>
            </a:fld>
            <a:endParaRPr kumimoji="1" lang="ja-JP" altLang="en-US" dirty="0"/>
          </a:p>
        </p:txBody>
      </p:sp>
      <p:sp>
        <p:nvSpPr>
          <p:cNvPr id="17" name="コンテンツ プレースホルダ 29"/>
          <p:cNvSpPr txBox="1">
            <a:spLocks/>
          </p:cNvSpPr>
          <p:nvPr/>
        </p:nvSpPr>
        <p:spPr>
          <a:xfrm>
            <a:off x="673224" y="1340768"/>
            <a:ext cx="8147248" cy="720080"/>
          </a:xfrm>
          <a:prstGeom prst="rect">
            <a:avLst/>
          </a:prstGeom>
        </p:spPr>
        <p:txBody>
          <a:bodyPr vert="horz">
            <a:noAutofit/>
          </a:bodyPr>
          <a:lstStyle/>
          <a:p>
            <a:pPr marL="274320" lvl="0" indent="-274320">
              <a:spcBef>
                <a:spcPts val="600"/>
              </a:spcBef>
              <a:buClr>
                <a:schemeClr val="accent1"/>
              </a:buClr>
              <a:buSzPct val="76000"/>
              <a:buFont typeface="Wingdings 3"/>
              <a:buChar char=""/>
              <a:defRPr/>
            </a:pPr>
            <a:r>
              <a:rPr lang="ja-JP" altLang="en-US" sz="2200" b="1" dirty="0" smtClean="0">
                <a:solidFill>
                  <a:schemeClr val="accent1"/>
                </a:solidFill>
                <a:latin typeface="メイリオ" pitchFamily="50" charset="-128"/>
                <a:ea typeface="メイリオ" pitchFamily="50" charset="-128"/>
                <a:cs typeface="メイリオ" pitchFamily="50" charset="-128"/>
              </a:rPr>
              <a:t>本人の側に立って、本人から見える世界への理解を深める</a:t>
            </a:r>
          </a:p>
          <a:p>
            <a:pPr marL="731520" lvl="1" indent="-274320">
              <a:spcBef>
                <a:spcPts val="600"/>
              </a:spcBef>
              <a:buClr>
                <a:schemeClr val="accent1"/>
              </a:buClr>
              <a:buSzPct val="76000"/>
              <a:buFont typeface="Wingdings 3"/>
              <a:buChar char=""/>
              <a:defRPr/>
            </a:pPr>
            <a:endParaRPr lang="ja-JP" altLang="en-US" sz="22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buClr>
              <a:buSzPct val="76000"/>
              <a:defRPr/>
            </a:pPr>
            <a:endParaRPr lang="en-US" altLang="ja-JP" sz="22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defRPr/>
            </a:pPr>
            <a:endParaRPr kumimoji="1" lang="en-US" altLang="ja-JP" sz="22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endParaRPr>
          </a:p>
        </p:txBody>
      </p:sp>
      <p:sp>
        <p:nvSpPr>
          <p:cNvPr id="8" name="タイトル 1"/>
          <p:cNvSpPr>
            <a:spLocks noGrp="1"/>
          </p:cNvSpPr>
          <p:nvPr>
            <p:ph type="title"/>
          </p:nvPr>
        </p:nvSpPr>
        <p:spPr>
          <a:xfrm>
            <a:off x="457200" y="152400"/>
            <a:ext cx="8686800" cy="990600"/>
          </a:xfrm>
        </p:spPr>
        <p:txBody>
          <a:bodyPr>
            <a:normAutofit fontScale="90000"/>
          </a:bodyPr>
          <a:lstStyle/>
          <a:p>
            <a:r>
              <a:rPr lang="ja-JP" altLang="en-US" sz="2900" dirty="0" smtClean="0">
                <a:solidFill>
                  <a:schemeClr val="tx1"/>
                </a:solidFill>
                <a:latin typeface="メイリオ" pitchFamily="50" charset="-128"/>
                <a:ea typeface="メイリオ" pitchFamily="50" charset="-128"/>
                <a:cs typeface="メイリオ" pitchFamily="50" charset="-128"/>
              </a:rPr>
              <a:t>２</a:t>
            </a:r>
            <a:r>
              <a:rPr kumimoji="1" lang="ja-JP" altLang="en-US" sz="2900" dirty="0" smtClean="0">
                <a:solidFill>
                  <a:schemeClr val="tx1"/>
                </a:solidFill>
                <a:latin typeface="メイリオ" pitchFamily="50" charset="-128"/>
                <a:ea typeface="メイリオ" pitchFamily="50" charset="-128"/>
                <a:cs typeface="メイリオ" pitchFamily="50" charset="-128"/>
              </a:rPr>
              <a:t>．相談支援の展開</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200" dirty="0" smtClean="0">
                <a:solidFill>
                  <a:schemeClr val="tx1"/>
                </a:solidFill>
                <a:latin typeface="メイリオ" pitchFamily="50" charset="-128"/>
                <a:ea typeface="メイリオ" pitchFamily="50" charset="-128"/>
                <a:cs typeface="メイリオ" pitchFamily="50" charset="-128"/>
              </a:rPr>
              <a:t>（３）アセスメント～</a:t>
            </a:r>
            <a:r>
              <a:rPr lang="ja-JP" altLang="en-US" sz="2400" dirty="0" smtClean="0">
                <a:solidFill>
                  <a:schemeClr val="tx1"/>
                </a:solidFill>
                <a:latin typeface="メイリオ" pitchFamily="50" charset="-128"/>
                <a:ea typeface="メイリオ" pitchFamily="50" charset="-128"/>
                <a:cs typeface="メイリオ" pitchFamily="50" charset="-128"/>
              </a:rPr>
              <a:t>本人理解にもとづく相談支援の考え方－３</a:t>
            </a:r>
            <a:endParaRPr kumimoji="1" lang="ja-JP" altLang="en-US" sz="2400" dirty="0">
              <a:solidFill>
                <a:schemeClr val="tx1"/>
              </a:solidFill>
              <a:latin typeface="メイリオ" pitchFamily="50" charset="-128"/>
              <a:ea typeface="メイリオ" pitchFamily="50" charset="-128"/>
              <a:cs typeface="メイリオ" pitchFamily="50" charset="-128"/>
            </a:endParaRPr>
          </a:p>
        </p:txBody>
      </p:sp>
      <p:sp>
        <p:nvSpPr>
          <p:cNvPr id="13" name="テキスト ボックス 12"/>
          <p:cNvSpPr txBox="1"/>
          <p:nvPr/>
        </p:nvSpPr>
        <p:spPr>
          <a:xfrm>
            <a:off x="971600" y="6381328"/>
            <a:ext cx="5112568" cy="461665"/>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a:t>
            </a:r>
            <a:r>
              <a:rPr kumimoji="1" lang="ja-JP" altLang="en-US" sz="800" dirty="0" smtClean="0">
                <a:latin typeface="メイリオ" pitchFamily="50" charset="-128"/>
                <a:ea typeface="メイリオ" pitchFamily="50" charset="-128"/>
                <a:cs typeface="メイリオ" pitchFamily="50" charset="-128"/>
              </a:rPr>
              <a:t>みずほ情報総研（</a:t>
            </a:r>
            <a:r>
              <a:rPr kumimoji="1" lang="en-US" altLang="ja-JP" sz="800" dirty="0" smtClean="0">
                <a:latin typeface="メイリオ" pitchFamily="50" charset="-128"/>
                <a:ea typeface="メイリオ" pitchFamily="50" charset="-128"/>
                <a:cs typeface="メイリオ" pitchFamily="50" charset="-128"/>
              </a:rPr>
              <a:t>2016</a:t>
            </a:r>
            <a:r>
              <a:rPr kumimoji="1" lang="ja-JP" altLang="en-US" sz="800" dirty="0" smtClean="0">
                <a:latin typeface="メイリオ" pitchFamily="50" charset="-128"/>
                <a:ea typeface="メイリオ" pitchFamily="50" charset="-128"/>
                <a:cs typeface="メイリオ" pitchFamily="50" charset="-128"/>
              </a:rPr>
              <a:t>）</a:t>
            </a:r>
            <a:r>
              <a:rPr kumimoji="1" lang="en-US" altLang="ja-JP" sz="800" dirty="0" smtClean="0">
                <a:latin typeface="メイリオ" pitchFamily="50" charset="-128"/>
                <a:ea typeface="メイリオ" pitchFamily="50" charset="-128"/>
                <a:cs typeface="メイリオ" pitchFamily="50" charset="-128"/>
              </a:rPr>
              <a:t>,p.3.</a:t>
            </a:r>
            <a:r>
              <a:rPr kumimoji="1" lang="ja-JP" altLang="en-US" sz="800" dirty="0" smtClean="0">
                <a:latin typeface="メイリオ" pitchFamily="50" charset="-128"/>
                <a:ea typeface="メイリオ" pitchFamily="50" charset="-128"/>
                <a:cs typeface="メイリオ" pitchFamily="50" charset="-128"/>
              </a:rPr>
              <a:t>より</a:t>
            </a:r>
            <a:endParaRPr lang="ja-JP" altLang="en-US" sz="800" dirty="0" smtClean="0">
              <a:latin typeface="メイリオ" pitchFamily="50" charset="-128"/>
              <a:ea typeface="メイリオ" pitchFamily="50" charset="-128"/>
              <a:cs typeface="メイリオ" pitchFamily="50" charset="-128"/>
            </a:endParaRPr>
          </a:p>
          <a:p>
            <a:endParaRPr lang="ja-JP" altLang="en-US" sz="800" dirty="0" smtClean="0">
              <a:solidFill>
                <a:schemeClr val="tx2"/>
              </a:solidFill>
              <a:latin typeface="メイリオ" pitchFamily="50" charset="-128"/>
              <a:ea typeface="メイリオ" pitchFamily="50" charset="-128"/>
              <a:cs typeface="メイリオ" pitchFamily="50" charset="-128"/>
            </a:endParaRPr>
          </a:p>
          <a:p>
            <a:endParaRPr kumimoji="1" lang="ja-JP" altLang="en-US" sz="800" dirty="0">
              <a:solidFill>
                <a:schemeClr val="tx2"/>
              </a:solidFill>
              <a:latin typeface="メイリオ" pitchFamily="50" charset="-128"/>
              <a:ea typeface="メイリオ" pitchFamily="50" charset="-128"/>
              <a:cs typeface="メイリオ" pitchFamily="50" charset="-128"/>
            </a:endParaRPr>
          </a:p>
        </p:txBody>
      </p:sp>
      <p:sp>
        <p:nvSpPr>
          <p:cNvPr id="14"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solidFill>
                <a:schemeClr val="tx2"/>
              </a:solidFill>
            </a:endParaRPr>
          </a:p>
        </p:txBody>
      </p:sp>
      <p:sp>
        <p:nvSpPr>
          <p:cNvPr id="9" name="角丸四角形 8"/>
          <p:cNvSpPr/>
          <p:nvPr/>
        </p:nvSpPr>
        <p:spPr>
          <a:xfrm>
            <a:off x="1043608" y="1988840"/>
            <a:ext cx="2592288" cy="36004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b="1" dirty="0" smtClean="0">
                <a:latin typeface="メイリオ" pitchFamily="50" charset="-128"/>
                <a:ea typeface="メイリオ" pitchFamily="50" charset="-128"/>
                <a:cs typeface="メイリオ" pitchFamily="50" charset="-128"/>
              </a:rPr>
              <a:t>☝実践上のポイント</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899592" y="3212976"/>
            <a:ext cx="7560840" cy="2880320"/>
          </a:xfrm>
          <a:prstGeom prst="roundRect">
            <a:avLst>
              <a:gd name="adj" fmla="val 9948"/>
            </a:avLst>
          </a:prstGeom>
          <a:solidFill>
            <a:srgbClr val="FFE7FF"/>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1938" indent="-261938">
              <a:spcAft>
                <a:spcPts val="300"/>
              </a:spcAft>
              <a:buFont typeface="Arial" pitchFamily="34" charset="0"/>
              <a:buChar char="•"/>
            </a:pPr>
            <a:r>
              <a:rPr lang="ja-JP" altLang="en-US" sz="1600" dirty="0" smtClean="0">
                <a:solidFill>
                  <a:schemeClr val="tx1"/>
                </a:solidFill>
                <a:latin typeface="メイリオ" pitchFamily="50" charset="-128"/>
                <a:ea typeface="メイリオ" pitchFamily="50" charset="-128"/>
                <a:cs typeface="メイリオ" pitchFamily="50" charset="-128"/>
              </a:rPr>
              <a:t>本人が思いや考えを整理するために、本人がそれらを言語化して相談支援員と面談できる関係をつくる。</a:t>
            </a:r>
          </a:p>
          <a:p>
            <a:pPr marL="261938" indent="-261938">
              <a:spcAft>
                <a:spcPts val="300"/>
              </a:spcAft>
              <a:buFont typeface="Arial" pitchFamily="34" charset="0"/>
              <a:buChar char="•"/>
            </a:pPr>
            <a:r>
              <a:rPr lang="ja-JP" altLang="en-US" sz="1600" dirty="0" smtClean="0">
                <a:solidFill>
                  <a:schemeClr val="tx1"/>
                </a:solidFill>
                <a:latin typeface="メイリオ" pitchFamily="50" charset="-128"/>
                <a:ea typeface="メイリオ" pitchFamily="50" charset="-128"/>
                <a:cs typeface="メイリオ" pitchFamily="50" charset="-128"/>
              </a:rPr>
              <a:t>本人の変化に向けた歩みに一歩下がって付き添い伴走しながら、場面を振り返り、本人が方向性を見出す手助けをする。</a:t>
            </a:r>
          </a:p>
          <a:p>
            <a:pPr marL="261938" indent="-261938">
              <a:spcAft>
                <a:spcPts val="300"/>
              </a:spcAft>
              <a:buFont typeface="Arial" pitchFamily="34" charset="0"/>
              <a:buChar char="•"/>
            </a:pPr>
            <a:r>
              <a:rPr lang="ja-JP" altLang="en-US" sz="1600" dirty="0" smtClean="0">
                <a:solidFill>
                  <a:schemeClr val="tx1"/>
                </a:solidFill>
                <a:latin typeface="メイリオ" pitchFamily="50" charset="-128"/>
                <a:ea typeface="メイリオ" pitchFamily="50" charset="-128"/>
                <a:cs typeface="メイリオ" pitchFamily="50" charset="-128"/>
              </a:rPr>
              <a:t>本人が周囲に支えられながら課題に向き合って解決する経験を少しずつ積むなかで、自分と周囲に対する信頼を回復し、自分にできることについても気づいていけるように働きかける。</a:t>
            </a:r>
          </a:p>
          <a:p>
            <a:pPr marL="261938" indent="-261938">
              <a:spcAft>
                <a:spcPts val="300"/>
              </a:spcAft>
              <a:buFont typeface="Arial" pitchFamily="34" charset="0"/>
              <a:buChar char="•"/>
            </a:pPr>
            <a:r>
              <a:rPr lang="ja-JP" altLang="en-US" sz="1600" dirty="0" smtClean="0">
                <a:solidFill>
                  <a:schemeClr val="tx1"/>
                </a:solidFill>
                <a:latin typeface="メイリオ" pitchFamily="50" charset="-128"/>
                <a:ea typeface="メイリオ" pitchFamily="50" charset="-128"/>
                <a:cs typeface="メイリオ" pitchFamily="50" charset="-128"/>
              </a:rPr>
              <a:t>本人の「現在」だけでなく、支援から離れたその後の本人の「未来」も視野に入れながら支援する。</a:t>
            </a:r>
            <a:endParaRPr lang="en-US" altLang="ja-JP" sz="1600" dirty="0" smtClean="0">
              <a:solidFill>
                <a:schemeClr val="tx1"/>
              </a:solidFill>
              <a:latin typeface="メイリオ" pitchFamily="50" charset="-128"/>
              <a:ea typeface="メイリオ" pitchFamily="50" charset="-128"/>
              <a:cs typeface="メイリオ" pitchFamily="50" charset="-128"/>
            </a:endParaRPr>
          </a:p>
        </p:txBody>
      </p:sp>
      <p:sp>
        <p:nvSpPr>
          <p:cNvPr id="3" name="スライド番号プレースホルダ 2"/>
          <p:cNvSpPr>
            <a:spLocks noGrp="1"/>
          </p:cNvSpPr>
          <p:nvPr>
            <p:ph type="sldNum" sz="quarter" idx="12"/>
          </p:nvPr>
        </p:nvSpPr>
        <p:spPr/>
        <p:txBody>
          <a:bodyPr/>
          <a:lstStyle/>
          <a:p>
            <a:fld id="{FC256532-382F-4E0F-9004-4DCC7021CD1A}" type="slidenum">
              <a:rPr kumimoji="1" lang="ja-JP" altLang="en-US" smtClean="0"/>
              <a:pPr/>
              <a:t>38</a:t>
            </a:fld>
            <a:endParaRPr kumimoji="1" lang="ja-JP" altLang="en-US" dirty="0"/>
          </a:p>
        </p:txBody>
      </p:sp>
      <p:sp>
        <p:nvSpPr>
          <p:cNvPr id="17" name="コンテンツ プレースホルダ 29"/>
          <p:cNvSpPr txBox="1">
            <a:spLocks/>
          </p:cNvSpPr>
          <p:nvPr/>
        </p:nvSpPr>
        <p:spPr>
          <a:xfrm>
            <a:off x="673224" y="1340768"/>
            <a:ext cx="8147248" cy="720080"/>
          </a:xfrm>
          <a:prstGeom prst="rect">
            <a:avLst/>
          </a:prstGeom>
        </p:spPr>
        <p:txBody>
          <a:bodyPr vert="horz">
            <a:noAutofit/>
          </a:bodyPr>
          <a:lstStyle/>
          <a:p>
            <a:pPr marL="274320" indent="-274320">
              <a:spcBef>
                <a:spcPts val="600"/>
              </a:spcBef>
              <a:buClr>
                <a:schemeClr val="accent1"/>
              </a:buClr>
              <a:buSzPct val="76000"/>
              <a:buFont typeface="Wingdings 3"/>
              <a:buChar char=""/>
              <a:defRPr/>
            </a:pPr>
            <a:r>
              <a:rPr lang="ja-JP" altLang="en-US" sz="2200" b="1" dirty="0" smtClean="0">
                <a:solidFill>
                  <a:schemeClr val="accent1"/>
                </a:solidFill>
                <a:latin typeface="メイリオ" pitchFamily="50" charset="-128"/>
                <a:ea typeface="メイリオ" pitchFamily="50" charset="-128"/>
                <a:cs typeface="メイリオ" pitchFamily="50" charset="-128"/>
              </a:rPr>
              <a:t>本人理解から本人への支援を導き出す</a:t>
            </a:r>
          </a:p>
          <a:p>
            <a:pPr marL="731520" lvl="1" indent="-274320">
              <a:spcBef>
                <a:spcPts val="600"/>
              </a:spcBef>
              <a:buClr>
                <a:schemeClr val="accent1"/>
              </a:buClr>
              <a:buSzPct val="76000"/>
              <a:buFont typeface="Wingdings 3"/>
              <a:buChar char=""/>
              <a:defRPr/>
            </a:pPr>
            <a:endParaRPr lang="ja-JP" altLang="en-US" sz="22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buClr>
              <a:buSzPct val="76000"/>
              <a:defRPr/>
            </a:pPr>
            <a:endParaRPr lang="en-US" altLang="ja-JP" sz="22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defRPr/>
            </a:pPr>
            <a:endParaRPr kumimoji="1" lang="en-US" altLang="ja-JP" sz="22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endParaRPr>
          </a:p>
        </p:txBody>
      </p:sp>
      <p:sp>
        <p:nvSpPr>
          <p:cNvPr id="8" name="正方形/長方形 7"/>
          <p:cNvSpPr/>
          <p:nvPr/>
        </p:nvSpPr>
        <p:spPr>
          <a:xfrm>
            <a:off x="395536" y="1844824"/>
            <a:ext cx="8280920" cy="1015663"/>
          </a:xfrm>
          <a:prstGeom prst="rect">
            <a:avLst/>
          </a:prstGeom>
        </p:spPr>
        <p:txBody>
          <a:bodyPr wrap="square">
            <a:spAutoFit/>
          </a:bodyPr>
          <a:lstStyle/>
          <a:p>
            <a:pPr marL="731520" lvl="1" indent="-274320">
              <a:spcBef>
                <a:spcPts val="600"/>
              </a:spcBef>
              <a:buClr>
                <a:schemeClr val="accent1">
                  <a:lumMod val="40000"/>
                  <a:lumOff val="60000"/>
                </a:schemeClr>
              </a:buClr>
              <a:buSzPct val="76000"/>
              <a:buFont typeface="Wingdings 3"/>
              <a:buChar char=""/>
              <a:defRPr/>
            </a:pPr>
            <a:r>
              <a:rPr lang="ja-JP" altLang="en-US" sz="2000" dirty="0" smtClean="0">
                <a:latin typeface="メイリオ" pitchFamily="50" charset="-128"/>
                <a:ea typeface="メイリオ" pitchFamily="50" charset="-128"/>
                <a:cs typeface="メイリオ" pitchFamily="50" charset="-128"/>
              </a:rPr>
              <a:t>支援員による課題解決の方法を考えるのではなく、</a:t>
            </a:r>
            <a:r>
              <a:rPr lang="ja-JP" altLang="en-US" sz="2000" u="sng" dirty="0" smtClean="0">
                <a:solidFill>
                  <a:srgbClr val="FF0000"/>
                </a:solidFill>
                <a:latin typeface="メイリオ" pitchFamily="50" charset="-128"/>
                <a:ea typeface="メイリオ" pitchFamily="50" charset="-128"/>
                <a:cs typeface="メイリオ" pitchFamily="50" charset="-128"/>
              </a:rPr>
              <a:t>本人自身が課題と向き合い解決していくことを促す</a:t>
            </a:r>
            <a:r>
              <a:rPr lang="ja-JP" altLang="en-US" sz="2000" dirty="0" smtClean="0">
                <a:latin typeface="メイリオ" pitchFamily="50" charset="-128"/>
                <a:ea typeface="メイリオ" pitchFamily="50" charset="-128"/>
                <a:cs typeface="メイリオ" pitchFamily="50" charset="-128"/>
              </a:rPr>
              <a:t>ための支援員の働きかけの方法について考える。</a:t>
            </a:r>
            <a:endParaRPr lang="ja-JP" altLang="en-US" dirty="0"/>
          </a:p>
        </p:txBody>
      </p:sp>
      <p:sp>
        <p:nvSpPr>
          <p:cNvPr id="14" name="タイトル 1"/>
          <p:cNvSpPr>
            <a:spLocks noGrp="1"/>
          </p:cNvSpPr>
          <p:nvPr>
            <p:ph type="title"/>
          </p:nvPr>
        </p:nvSpPr>
        <p:spPr>
          <a:xfrm>
            <a:off x="457200" y="152400"/>
            <a:ext cx="8686800" cy="990600"/>
          </a:xfrm>
        </p:spPr>
        <p:txBody>
          <a:bodyPr>
            <a:normAutofit fontScale="90000"/>
          </a:bodyPr>
          <a:lstStyle/>
          <a:p>
            <a:r>
              <a:rPr lang="ja-JP" altLang="en-US" sz="2900" dirty="0" smtClean="0">
                <a:solidFill>
                  <a:schemeClr val="tx1"/>
                </a:solidFill>
                <a:latin typeface="メイリオ" pitchFamily="50" charset="-128"/>
                <a:ea typeface="メイリオ" pitchFamily="50" charset="-128"/>
                <a:cs typeface="メイリオ" pitchFamily="50" charset="-128"/>
              </a:rPr>
              <a:t>２．相談支援の展開</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200" dirty="0" smtClean="0">
                <a:solidFill>
                  <a:schemeClr val="tx1"/>
                </a:solidFill>
                <a:latin typeface="メイリオ" pitchFamily="50" charset="-128"/>
                <a:ea typeface="メイリオ" pitchFamily="50" charset="-128"/>
                <a:cs typeface="メイリオ" pitchFamily="50" charset="-128"/>
              </a:rPr>
              <a:t>（３）アセスメント～</a:t>
            </a:r>
            <a:r>
              <a:rPr lang="ja-JP" altLang="en-US" sz="2400" dirty="0" smtClean="0">
                <a:solidFill>
                  <a:schemeClr val="tx1"/>
                </a:solidFill>
                <a:latin typeface="メイリオ" pitchFamily="50" charset="-128"/>
                <a:ea typeface="メイリオ" pitchFamily="50" charset="-128"/>
                <a:cs typeface="メイリオ" pitchFamily="50" charset="-128"/>
              </a:rPr>
              <a:t>本人理解にもとづく相談支援の考え方－４</a:t>
            </a:r>
            <a:endParaRPr kumimoji="1" lang="ja-JP" altLang="en-US" sz="2400" dirty="0">
              <a:solidFill>
                <a:schemeClr val="tx1"/>
              </a:solidFill>
              <a:latin typeface="メイリオ" pitchFamily="50" charset="-128"/>
              <a:ea typeface="メイリオ" pitchFamily="50" charset="-128"/>
              <a:cs typeface="メイリオ" pitchFamily="50" charset="-128"/>
            </a:endParaRPr>
          </a:p>
        </p:txBody>
      </p:sp>
      <p:sp>
        <p:nvSpPr>
          <p:cNvPr id="12" name="テキスト ボックス 11"/>
          <p:cNvSpPr txBox="1"/>
          <p:nvPr/>
        </p:nvSpPr>
        <p:spPr>
          <a:xfrm>
            <a:off x="971600" y="6381328"/>
            <a:ext cx="5112568" cy="461665"/>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a:t>
            </a:r>
            <a:r>
              <a:rPr kumimoji="1" lang="ja-JP" altLang="en-US" sz="800" dirty="0" smtClean="0">
                <a:latin typeface="メイリオ" pitchFamily="50" charset="-128"/>
                <a:ea typeface="メイリオ" pitchFamily="50" charset="-128"/>
                <a:cs typeface="メイリオ" pitchFamily="50" charset="-128"/>
              </a:rPr>
              <a:t>みずほ情報総研（</a:t>
            </a:r>
            <a:r>
              <a:rPr kumimoji="1" lang="en-US" altLang="ja-JP" sz="800" dirty="0" smtClean="0">
                <a:latin typeface="メイリオ" pitchFamily="50" charset="-128"/>
                <a:ea typeface="メイリオ" pitchFamily="50" charset="-128"/>
                <a:cs typeface="メイリオ" pitchFamily="50" charset="-128"/>
              </a:rPr>
              <a:t>2016</a:t>
            </a:r>
            <a:r>
              <a:rPr kumimoji="1" lang="ja-JP" altLang="en-US" sz="800" dirty="0" smtClean="0">
                <a:latin typeface="メイリオ" pitchFamily="50" charset="-128"/>
                <a:ea typeface="メイリオ" pitchFamily="50" charset="-128"/>
                <a:cs typeface="メイリオ" pitchFamily="50" charset="-128"/>
              </a:rPr>
              <a:t>）</a:t>
            </a:r>
            <a:r>
              <a:rPr kumimoji="1" lang="en-US" altLang="ja-JP" sz="800" dirty="0" smtClean="0">
                <a:latin typeface="メイリオ" pitchFamily="50" charset="-128"/>
                <a:ea typeface="メイリオ" pitchFamily="50" charset="-128"/>
                <a:cs typeface="メイリオ" pitchFamily="50" charset="-128"/>
              </a:rPr>
              <a:t>,p.3.</a:t>
            </a:r>
            <a:r>
              <a:rPr kumimoji="1" lang="ja-JP" altLang="en-US" sz="800" dirty="0" smtClean="0">
                <a:latin typeface="メイリオ" pitchFamily="50" charset="-128"/>
                <a:ea typeface="メイリオ" pitchFamily="50" charset="-128"/>
                <a:cs typeface="メイリオ" pitchFamily="50" charset="-128"/>
              </a:rPr>
              <a:t>より</a:t>
            </a:r>
            <a:endParaRPr lang="ja-JP" altLang="en-US" sz="800" dirty="0" smtClean="0">
              <a:latin typeface="メイリオ" pitchFamily="50" charset="-128"/>
              <a:ea typeface="メイリオ" pitchFamily="50" charset="-128"/>
              <a:cs typeface="メイリオ" pitchFamily="50" charset="-128"/>
            </a:endParaRPr>
          </a:p>
          <a:p>
            <a:endParaRPr lang="ja-JP" altLang="en-US" sz="800" dirty="0" smtClean="0">
              <a:solidFill>
                <a:schemeClr val="tx2"/>
              </a:solidFill>
              <a:latin typeface="メイリオ" pitchFamily="50" charset="-128"/>
              <a:ea typeface="メイリオ" pitchFamily="50" charset="-128"/>
              <a:cs typeface="メイリオ" pitchFamily="50" charset="-128"/>
            </a:endParaRPr>
          </a:p>
          <a:p>
            <a:endParaRPr kumimoji="1" lang="ja-JP" altLang="en-US" sz="800" dirty="0">
              <a:solidFill>
                <a:schemeClr val="tx2"/>
              </a:solidFill>
              <a:latin typeface="メイリオ" pitchFamily="50" charset="-128"/>
              <a:ea typeface="メイリオ" pitchFamily="50" charset="-128"/>
              <a:cs typeface="メイリオ" pitchFamily="50" charset="-128"/>
            </a:endParaRPr>
          </a:p>
        </p:txBody>
      </p:sp>
      <p:sp>
        <p:nvSpPr>
          <p:cNvPr id="16"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p>
        </p:txBody>
      </p:sp>
      <p:sp>
        <p:nvSpPr>
          <p:cNvPr id="13" name="角丸四角形 12"/>
          <p:cNvSpPr/>
          <p:nvPr/>
        </p:nvSpPr>
        <p:spPr>
          <a:xfrm>
            <a:off x="1115616" y="2924944"/>
            <a:ext cx="2592288" cy="36004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b="1" dirty="0" smtClean="0">
                <a:latin typeface="メイリオ" pitchFamily="50" charset="-128"/>
                <a:ea typeface="メイリオ" pitchFamily="50" charset="-128"/>
                <a:cs typeface="メイリオ" pitchFamily="50" charset="-128"/>
              </a:rPr>
              <a:t>☝実践上のポイント</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solidFill>
                  <a:schemeClr val="tx1"/>
                </a:solidFill>
              </a:rPr>
              <a:t>２．相談支援の展開</a:t>
            </a:r>
            <a:r>
              <a:rPr lang="en-US" altLang="ja-JP" dirty="0" smtClean="0">
                <a:solidFill>
                  <a:schemeClr val="tx1"/>
                </a:solidFill>
              </a:rPr>
              <a:t/>
            </a:r>
            <a:br>
              <a:rPr lang="en-US" altLang="ja-JP" dirty="0" smtClean="0">
                <a:solidFill>
                  <a:schemeClr val="tx1"/>
                </a:solidFill>
              </a:rPr>
            </a:br>
            <a:r>
              <a:rPr lang="ja-JP" altLang="en-US" sz="2700" dirty="0" smtClean="0">
                <a:solidFill>
                  <a:schemeClr val="tx1"/>
                </a:solidFill>
              </a:rPr>
              <a:t>（４）プラン作成～プラン作成の基本的な考え方</a:t>
            </a:r>
            <a:endParaRPr kumimoji="1" lang="ja-JP" altLang="en-US" sz="2700" dirty="0">
              <a:solidFill>
                <a:schemeClr val="tx1"/>
              </a:solidFill>
            </a:endParaRPr>
          </a:p>
        </p:txBody>
      </p:sp>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39</a:t>
            </a:fld>
            <a:endParaRPr kumimoji="1" lang="ja-JP" altLang="en-US" dirty="0"/>
          </a:p>
        </p:txBody>
      </p:sp>
      <p:sp>
        <p:nvSpPr>
          <p:cNvPr id="14" name="角丸四角形 13"/>
          <p:cNvSpPr/>
          <p:nvPr/>
        </p:nvSpPr>
        <p:spPr>
          <a:xfrm>
            <a:off x="395536" y="1556792"/>
            <a:ext cx="8424936" cy="792088"/>
          </a:xfrm>
          <a:prstGeom prst="roundRect">
            <a:avLst/>
          </a:prstGeom>
          <a:solidFill>
            <a:srgbClr val="FFE7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indent="-355600">
              <a:lnSpc>
                <a:spcPts val="2000"/>
              </a:lnSpc>
              <a:spcAft>
                <a:spcPts val="600"/>
              </a:spcAft>
            </a:pPr>
            <a:r>
              <a:rPr lang="ja-JP" altLang="en-US" dirty="0" smtClean="0">
                <a:solidFill>
                  <a:schemeClr val="tx1"/>
                </a:solidFill>
                <a:latin typeface="メイリオ" pitchFamily="50" charset="-128"/>
                <a:ea typeface="メイリオ" pitchFamily="50" charset="-128"/>
                <a:cs typeface="メイリオ" pitchFamily="50" charset="-128"/>
              </a:rPr>
              <a:t>個々のアセスメント結果に基づき、本人の目指す姿（目標）や、目標の実現に向けて本人が取り組むこと、支援内容等についてまとめたもの。</a:t>
            </a:r>
          </a:p>
        </p:txBody>
      </p:sp>
      <p:sp>
        <p:nvSpPr>
          <p:cNvPr id="16" name="テキスト ボックス 15"/>
          <p:cNvSpPr txBox="1"/>
          <p:nvPr/>
        </p:nvSpPr>
        <p:spPr>
          <a:xfrm>
            <a:off x="971600" y="6381328"/>
            <a:ext cx="4176464" cy="461665"/>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a:t>
            </a:r>
            <a:r>
              <a:rPr lang="zh-TW" altLang="en-US" sz="800" dirty="0" smtClean="0">
                <a:latin typeface="メイリオ" pitchFamily="50" charset="-128"/>
                <a:ea typeface="メイリオ" pitchFamily="50" charset="-128"/>
                <a:cs typeface="メイリオ" pitchFamily="50" charset="-128"/>
              </a:rPr>
              <a:t>第</a:t>
            </a:r>
            <a:r>
              <a:rPr lang="en-US" altLang="zh-TW" sz="800" dirty="0" smtClean="0">
                <a:latin typeface="メイリオ" pitchFamily="50" charset="-128"/>
                <a:ea typeface="メイリオ" pitchFamily="50" charset="-128"/>
                <a:cs typeface="メイリオ" pitchFamily="50" charset="-128"/>
              </a:rPr>
              <a:t>4</a:t>
            </a:r>
            <a:r>
              <a:rPr lang="zh-TW" altLang="en-US" sz="800" dirty="0" smtClean="0">
                <a:latin typeface="メイリオ" pitchFamily="50" charset="-128"/>
                <a:ea typeface="メイリオ" pitchFamily="50" charset="-128"/>
                <a:cs typeface="メイリオ" pitchFamily="50" charset="-128"/>
              </a:rPr>
              <a:t>章第</a:t>
            </a:r>
            <a:r>
              <a:rPr lang="en-US" altLang="zh-TW" sz="800" dirty="0" smtClean="0">
                <a:latin typeface="メイリオ" pitchFamily="50" charset="-128"/>
                <a:ea typeface="メイリオ" pitchFamily="50" charset="-128"/>
                <a:cs typeface="メイリオ" pitchFamily="50" charset="-128"/>
              </a:rPr>
              <a:t>1</a:t>
            </a:r>
            <a:r>
              <a:rPr lang="zh-TW" altLang="en-US" sz="800" dirty="0" smtClean="0">
                <a:latin typeface="メイリオ" pitchFamily="50" charset="-128"/>
                <a:ea typeface="メイリオ" pitchFamily="50" charset="-128"/>
                <a:cs typeface="メイリオ" pitchFamily="50" charset="-128"/>
              </a:rPr>
              <a:t>節</a:t>
            </a:r>
            <a:r>
              <a:rPr lang="en-US" altLang="zh-TW" sz="800" dirty="0" smtClean="0">
                <a:latin typeface="メイリオ" pitchFamily="50" charset="-128"/>
                <a:ea typeface="メイリオ" pitchFamily="50" charset="-128"/>
                <a:cs typeface="メイリオ" pitchFamily="50" charset="-128"/>
              </a:rPr>
              <a:t>4(1),pp.124-125.</a:t>
            </a:r>
            <a:r>
              <a:rPr lang="ja-JP" altLang="en-US" sz="800" dirty="0" smtClean="0">
                <a:latin typeface="メイリオ" pitchFamily="50" charset="-128"/>
                <a:ea typeface="メイリオ" pitchFamily="50" charset="-128"/>
                <a:cs typeface="メイリオ" pitchFamily="50" charset="-128"/>
              </a:rPr>
              <a:t>より</a:t>
            </a:r>
          </a:p>
          <a:p>
            <a:endParaRPr lang="ja-JP" altLang="en-US" sz="800" dirty="0" smtClean="0">
              <a:solidFill>
                <a:schemeClr val="tx2"/>
              </a:solidFill>
              <a:latin typeface="+mn-ea"/>
            </a:endParaRPr>
          </a:p>
          <a:p>
            <a:endParaRPr kumimoji="1" lang="ja-JP" altLang="en-US" sz="800" dirty="0">
              <a:solidFill>
                <a:schemeClr val="tx2"/>
              </a:solidFill>
              <a:latin typeface="+mn-ea"/>
            </a:endParaRPr>
          </a:p>
        </p:txBody>
      </p:sp>
      <p:sp>
        <p:nvSpPr>
          <p:cNvPr id="10" name="コンテンツ プレースホルダ 29"/>
          <p:cNvSpPr txBox="1">
            <a:spLocks/>
          </p:cNvSpPr>
          <p:nvPr/>
        </p:nvSpPr>
        <p:spPr>
          <a:xfrm>
            <a:off x="467544" y="2492896"/>
            <a:ext cx="8424936" cy="4937760"/>
          </a:xfrm>
          <a:prstGeom prst="rect">
            <a:avLst/>
          </a:prstGeom>
        </p:spPr>
        <p:txBody>
          <a:bodyPr vert="horz">
            <a:normAutofit/>
          </a:bodyPr>
          <a:lstStyle/>
          <a:p>
            <a:pPr marL="274320" lvl="0" indent="-274320">
              <a:spcBef>
                <a:spcPts val="600"/>
              </a:spcBef>
              <a:buClr>
                <a:schemeClr val="accent1"/>
              </a:buClr>
              <a:buSzPct val="76000"/>
              <a:buFont typeface="Wingdings 3"/>
              <a:buChar char=""/>
              <a:defRPr/>
            </a:pPr>
            <a:r>
              <a:rPr lang="ja-JP" altLang="en-US" sz="2000" dirty="0" smtClean="0">
                <a:latin typeface="メイリオ" pitchFamily="50" charset="-128"/>
                <a:ea typeface="メイリオ" pitchFamily="50" charset="-128"/>
                <a:cs typeface="メイリオ" pitchFamily="50" charset="-128"/>
              </a:rPr>
              <a:t>本人の主体性を基礎に、本人と支援員が</a:t>
            </a:r>
            <a:r>
              <a:rPr lang="ja-JP" altLang="en-US" sz="2000" u="sng" dirty="0" smtClean="0">
                <a:solidFill>
                  <a:srgbClr val="FF0000"/>
                </a:solidFill>
                <a:latin typeface="メイリオ" pitchFamily="50" charset="-128"/>
                <a:ea typeface="メイリオ" pitchFamily="50" charset="-128"/>
                <a:cs typeface="メイリオ" pitchFamily="50" charset="-128"/>
              </a:rPr>
              <a:t>協働で作成</a:t>
            </a:r>
            <a:r>
              <a:rPr lang="ja-JP" altLang="en-US" sz="2000" dirty="0" smtClean="0">
                <a:latin typeface="メイリオ" pitchFamily="50" charset="-128"/>
                <a:ea typeface="メイリオ" pitchFamily="50" charset="-128"/>
                <a:cs typeface="メイリオ" pitchFamily="50" charset="-128"/>
              </a:rPr>
              <a:t>する。</a:t>
            </a:r>
            <a:endParaRPr lang="en-US" altLang="ja-JP" sz="2000" dirty="0" smtClean="0">
              <a:latin typeface="メイリオ" pitchFamily="50" charset="-128"/>
              <a:ea typeface="メイリオ" pitchFamily="50" charset="-128"/>
              <a:cs typeface="メイリオ" pitchFamily="50" charset="-128"/>
            </a:endParaRPr>
          </a:p>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r>
              <a:rPr lang="ja-JP" altLang="en-US" sz="2000" dirty="0" smtClean="0">
                <a:latin typeface="メイリオ" pitchFamily="50" charset="-128"/>
                <a:ea typeface="メイリオ" pitchFamily="50" charset="-128"/>
                <a:cs typeface="メイリオ" pitchFamily="50" charset="-128"/>
              </a:rPr>
              <a:t>プランの作成も本人に対する</a:t>
            </a:r>
            <a:r>
              <a:rPr lang="ja-JP" altLang="en-US" sz="2000" u="sng" dirty="0" smtClean="0">
                <a:solidFill>
                  <a:srgbClr val="FF0000"/>
                </a:solidFill>
                <a:latin typeface="メイリオ" pitchFamily="50" charset="-128"/>
                <a:ea typeface="メイリオ" pitchFamily="50" charset="-128"/>
                <a:cs typeface="メイリオ" pitchFamily="50" charset="-128"/>
              </a:rPr>
              <a:t>エンパワメントの過程</a:t>
            </a:r>
            <a:r>
              <a:rPr lang="ja-JP" altLang="en-US" sz="2000" dirty="0" smtClean="0">
                <a:latin typeface="メイリオ" pitchFamily="50" charset="-128"/>
                <a:ea typeface="メイリオ" pitchFamily="50" charset="-128"/>
                <a:cs typeface="メイリオ" pitchFamily="50" charset="-128"/>
              </a:rPr>
              <a:t>。</a:t>
            </a:r>
            <a:r>
              <a:rPr kumimoji="1" lang="ja-JP" altLang="en-US" sz="20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課題解決に向けた本人への動機づけがなされるように支援する。</a:t>
            </a:r>
            <a:endParaRPr kumimoji="1" lang="en-US" altLang="ja-JP" sz="20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defRPr/>
            </a:pPr>
            <a:r>
              <a:rPr kumimoji="1" lang="ja-JP" altLang="en-US" sz="20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主任相談支援員</a:t>
            </a:r>
            <a:r>
              <a:rPr lang="ja-JP" altLang="en-US" sz="2000" dirty="0" smtClean="0">
                <a:latin typeface="メイリオ" pitchFamily="50" charset="-128"/>
                <a:ea typeface="メイリオ" pitchFamily="50" charset="-128"/>
                <a:cs typeface="メイリオ" pitchFamily="50" charset="-128"/>
              </a:rPr>
              <a:t>の助言や指導、各種会議等で</a:t>
            </a:r>
            <a:r>
              <a:rPr lang="ja-JP" altLang="en-US" sz="2000" u="sng" dirty="0" smtClean="0">
                <a:solidFill>
                  <a:srgbClr val="FF0000"/>
                </a:solidFill>
                <a:latin typeface="メイリオ" pitchFamily="50" charset="-128"/>
                <a:ea typeface="メイリオ" pitchFamily="50" charset="-128"/>
                <a:cs typeface="メイリオ" pitchFamily="50" charset="-128"/>
              </a:rPr>
              <a:t>アセスメント情報を共有</a:t>
            </a:r>
            <a:r>
              <a:rPr lang="ja-JP" altLang="en-US" sz="2000" dirty="0" smtClean="0">
                <a:latin typeface="メイリオ" pitchFamily="50" charset="-128"/>
                <a:ea typeface="メイリオ" pitchFamily="50" charset="-128"/>
                <a:cs typeface="メイリオ" pitchFamily="50" charset="-128"/>
              </a:rPr>
              <a:t>しながら策定する</a:t>
            </a:r>
            <a:r>
              <a:rPr kumimoji="1" lang="ja-JP" altLang="en-US" sz="2000" b="0" i="0" u="none" strike="noStrike" kern="1200" cap="none" spc="0" normalizeH="0" baseline="0" noProof="0" dirty="0" err="1" smtClean="0">
                <a:ln>
                  <a:noFill/>
                </a:ln>
                <a:solidFill>
                  <a:schemeClr val="tx1"/>
                </a:solidFill>
                <a:effectLst/>
                <a:uLnTx/>
                <a:uFillTx/>
                <a:latin typeface="メイリオ" pitchFamily="50" charset="-128"/>
                <a:ea typeface="メイリオ" pitchFamily="50" charset="-128"/>
                <a:cs typeface="メイリオ" pitchFamily="50" charset="-128"/>
              </a:rPr>
              <a:t>。</a:t>
            </a:r>
            <a:endParaRPr kumimoji="1" lang="en-US" altLang="ja-JP" sz="20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defRPr/>
            </a:pPr>
            <a:r>
              <a:rPr lang="ja-JP" altLang="en-US" sz="2000" dirty="0" smtClean="0">
                <a:latin typeface="メイリオ" pitchFamily="50" charset="-128"/>
                <a:ea typeface="メイリオ" pitchFamily="50" charset="-128"/>
                <a:cs typeface="メイリオ" pitchFamily="50" charset="-128"/>
              </a:rPr>
              <a:t>プランには以下のような内容を盛り込む。</a:t>
            </a:r>
            <a:endParaRPr lang="en-US" altLang="ja-JP" sz="20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defRPr/>
            </a:pPr>
            <a:r>
              <a:rPr lang="ja-JP" altLang="en-US" dirty="0" smtClean="0">
                <a:latin typeface="メイリオ" pitchFamily="50" charset="-128"/>
                <a:ea typeface="メイリオ" pitchFamily="50" charset="-128"/>
                <a:cs typeface="メイリオ" pitchFamily="50" charset="-128"/>
              </a:rPr>
              <a:t>本人が取り組むこと（本人の行動プラン）</a:t>
            </a:r>
            <a:endParaRPr lang="en-US" altLang="ja-JP"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defRPr/>
            </a:pPr>
            <a:r>
              <a:rPr lang="ja-JP" altLang="en-US" dirty="0" smtClean="0">
                <a:latin typeface="メイリオ" pitchFamily="50" charset="-128"/>
                <a:ea typeface="メイリオ" pitchFamily="50" charset="-128"/>
                <a:cs typeface="メイリオ" pitchFamily="50" charset="-128"/>
              </a:rPr>
              <a:t>自立相談支援機関として行うこと</a:t>
            </a:r>
            <a:endParaRPr lang="en-US" altLang="ja-JP"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defRPr/>
            </a:pPr>
            <a:r>
              <a:rPr lang="ja-JP" altLang="en-US" dirty="0" smtClean="0">
                <a:latin typeface="メイリオ" pitchFamily="50" charset="-128"/>
                <a:ea typeface="メイリオ" pitchFamily="50" charset="-128"/>
                <a:cs typeface="メイリオ" pitchFamily="50" charset="-128"/>
              </a:rPr>
              <a:t>法に基づくサービス</a:t>
            </a:r>
            <a:endParaRPr lang="en-US" altLang="ja-JP"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defRPr/>
            </a:pPr>
            <a:r>
              <a:rPr lang="ja-JP" altLang="en-US" dirty="0" smtClean="0">
                <a:latin typeface="メイリオ" pitchFamily="50" charset="-128"/>
                <a:ea typeface="メイリオ" pitchFamily="50" charset="-128"/>
                <a:cs typeface="メイリオ" pitchFamily="50" charset="-128"/>
              </a:rPr>
              <a:t>関係機関や他制度によるフォーマルな支援</a:t>
            </a:r>
            <a:endParaRPr lang="en-US" altLang="ja-JP"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defRPr/>
            </a:pPr>
            <a:r>
              <a:rPr lang="ja-JP" altLang="en-US" dirty="0" smtClean="0">
                <a:latin typeface="メイリオ" pitchFamily="50" charset="-128"/>
                <a:ea typeface="メイリオ" pitchFamily="50" charset="-128"/>
                <a:cs typeface="メイリオ" pitchFamily="50" charset="-128"/>
              </a:rPr>
              <a:t>その他インフォーマルな支援</a:t>
            </a:r>
            <a:endParaRPr lang="en-US" altLang="ja-JP" dirty="0" smtClean="0">
              <a:latin typeface="メイリオ" pitchFamily="50" charset="-128"/>
              <a:ea typeface="メイリオ" pitchFamily="50" charset="-128"/>
              <a:cs typeface="メイリオ" pitchFamily="50" charset="-128"/>
            </a:endParaRPr>
          </a:p>
        </p:txBody>
      </p:sp>
      <p:sp>
        <p:nvSpPr>
          <p:cNvPr id="17"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endParaRPr lang="ja-JP" altLang="en-US" dirty="0"/>
          </a:p>
        </p:txBody>
      </p:sp>
      <p:sp>
        <p:nvSpPr>
          <p:cNvPr id="9" name="角丸四角形 8"/>
          <p:cNvSpPr/>
          <p:nvPr/>
        </p:nvSpPr>
        <p:spPr>
          <a:xfrm>
            <a:off x="611560" y="1268760"/>
            <a:ext cx="1872208" cy="36004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b="1" dirty="0" smtClean="0">
                <a:latin typeface="メイリオ" pitchFamily="50" charset="-128"/>
                <a:ea typeface="メイリオ" pitchFamily="50" charset="-128"/>
                <a:cs typeface="メイリオ" pitchFamily="50" charset="-128"/>
              </a:rPr>
              <a:t>プラン</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4</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fontScale="90000"/>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．個別的・継続的な相談支援</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（１）本人との援助関係の構築</a:t>
            </a:r>
            <a:r>
              <a:rPr lang="ja-JP" altLang="en-US" sz="2400" dirty="0" smtClean="0">
                <a:solidFill>
                  <a:schemeClr val="tx1"/>
                </a:solidFill>
                <a:latin typeface="メイリオ" pitchFamily="50" charset="-128"/>
                <a:ea typeface="メイリオ" pitchFamily="50" charset="-128"/>
                <a:cs typeface="メイリオ" pitchFamily="50" charset="-128"/>
              </a:rPr>
              <a:t>～信頼関係の構築に向けて－２</a:t>
            </a:r>
            <a:endParaRPr kumimoji="1" lang="ja-JP" altLang="en-US" sz="2400" dirty="0">
              <a:solidFill>
                <a:schemeClr val="tx1"/>
              </a:solidFill>
              <a:latin typeface="メイリオ" pitchFamily="50" charset="-128"/>
              <a:ea typeface="メイリオ" pitchFamily="50" charset="-128"/>
              <a:cs typeface="メイリオ" pitchFamily="50" charset="-128"/>
            </a:endParaRPr>
          </a:p>
        </p:txBody>
      </p:sp>
      <p:sp>
        <p:nvSpPr>
          <p:cNvPr id="12" name="正方形/長方形 11"/>
          <p:cNvSpPr/>
          <p:nvPr/>
        </p:nvSpPr>
        <p:spPr>
          <a:xfrm>
            <a:off x="539552" y="1844824"/>
            <a:ext cx="7992888" cy="2246769"/>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「あなたの今の気持ちを理解しています」というメッセージを、言葉や表情、態度でもって具体的に応答していく。</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r>
              <a:rPr lang="ja-JP" altLang="en-US" sz="2200" u="sng" dirty="0" smtClean="0">
                <a:solidFill>
                  <a:srgbClr val="FF0000"/>
                </a:solidFill>
                <a:latin typeface="メイリオ" pitchFamily="50" charset="-128"/>
                <a:ea typeface="メイリオ" pitchFamily="50" charset="-128"/>
                <a:cs typeface="メイリオ" pitchFamily="50" charset="-128"/>
              </a:rPr>
              <a:t>本人が自分の感情をきちんと理解してもらえているという実感</a:t>
            </a:r>
            <a:r>
              <a:rPr lang="ja-JP" altLang="en-US" sz="2200" dirty="0" smtClean="0">
                <a:latin typeface="メイリオ" pitchFamily="50" charset="-128"/>
                <a:ea typeface="メイリオ" pitchFamily="50" charset="-128"/>
                <a:cs typeface="メイリオ" pitchFamily="50" charset="-128"/>
              </a:rPr>
              <a:t>は、信頼関係に裏打ちされた援助関係の形成を強く推し進めることになる。</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endParaRPr lang="ja-JP" altLang="en-US" sz="2000" dirty="0" smtClean="0">
              <a:latin typeface="メイリオ" pitchFamily="50" charset="-128"/>
              <a:ea typeface="メイリオ" pitchFamily="50" charset="-128"/>
              <a:cs typeface="メイリオ" pitchFamily="50" charset="-128"/>
            </a:endParaRPr>
          </a:p>
        </p:txBody>
      </p:sp>
      <p:sp>
        <p:nvSpPr>
          <p:cNvPr id="7" name="角丸四角形 6"/>
          <p:cNvSpPr/>
          <p:nvPr/>
        </p:nvSpPr>
        <p:spPr>
          <a:xfrm>
            <a:off x="467544" y="1340768"/>
            <a:ext cx="6264696"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３</a:t>
            </a:r>
            <a:r>
              <a:rPr kumimoji="1" lang="ja-JP" altLang="en-US" sz="2000" b="1" dirty="0" smtClean="0">
                <a:solidFill>
                  <a:schemeClr val="bg1"/>
                </a:solidFill>
                <a:latin typeface="メイリオ" pitchFamily="50" charset="-128"/>
                <a:ea typeface="メイリオ" pitchFamily="50" charset="-128"/>
                <a:cs typeface="メイリオ" pitchFamily="50" charset="-128"/>
              </a:rPr>
              <a:t>．感情にアプローチする</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8" name="角丸四角形 7"/>
          <p:cNvSpPr/>
          <p:nvPr/>
        </p:nvSpPr>
        <p:spPr>
          <a:xfrm>
            <a:off x="467544" y="3789040"/>
            <a:ext cx="6264696"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４</a:t>
            </a:r>
            <a:r>
              <a:rPr kumimoji="1" lang="ja-JP" altLang="en-US" sz="2000" b="1" dirty="0" smtClean="0">
                <a:solidFill>
                  <a:schemeClr val="bg1"/>
                </a:solidFill>
                <a:latin typeface="メイリオ" pitchFamily="50" charset="-128"/>
                <a:ea typeface="メイリオ" pitchFamily="50" charset="-128"/>
                <a:cs typeface="メイリオ" pitchFamily="50" charset="-128"/>
              </a:rPr>
              <a:t>．面接を活用する</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9" name="正方形/長方形 8"/>
          <p:cNvSpPr/>
          <p:nvPr/>
        </p:nvSpPr>
        <p:spPr>
          <a:xfrm>
            <a:off x="539552" y="4293096"/>
            <a:ext cx="7992888" cy="2400657"/>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面接場面等において、一つひとつの会話を大切にし、それを信頼関係の構築につなげる。</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傾聴と適切な応答によって、</a:t>
            </a:r>
            <a:r>
              <a:rPr lang="ja-JP" altLang="en-US" sz="2200" u="sng" dirty="0" smtClean="0">
                <a:solidFill>
                  <a:srgbClr val="FF0000"/>
                </a:solidFill>
                <a:latin typeface="メイリオ" pitchFamily="50" charset="-128"/>
                <a:ea typeface="メイリオ" pitchFamily="50" charset="-128"/>
                <a:cs typeface="メイリオ" pitchFamily="50" charset="-128"/>
              </a:rPr>
              <a:t>本人自身が自分の問題を整理することができるように支える</a:t>
            </a:r>
            <a:r>
              <a:rPr lang="ja-JP" altLang="en-US" sz="2200" dirty="0" smtClean="0">
                <a:latin typeface="メイリオ" pitchFamily="50" charset="-128"/>
                <a:ea typeface="メイリオ" pitchFamily="50" charset="-128"/>
                <a:cs typeface="メイリオ" pitchFamily="50" charset="-128"/>
              </a:rPr>
              <a:t>。</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1200"/>
              </a:spcBef>
              <a:buClr>
                <a:schemeClr val="accent1"/>
              </a:buClr>
              <a:buSzPct val="76000"/>
            </a:pPr>
            <a:r>
              <a:rPr lang="ja-JP" altLang="en-US" sz="2200" dirty="0" smtClean="0">
                <a:solidFill>
                  <a:srgbClr val="C00000"/>
                </a:solidFill>
                <a:latin typeface="メイリオ" pitchFamily="50" charset="-128"/>
                <a:ea typeface="メイリオ" pitchFamily="50" charset="-128"/>
                <a:cs typeface="メイリオ" pitchFamily="50" charset="-128"/>
              </a:rPr>
              <a:t>　 　　　 </a:t>
            </a:r>
            <a:r>
              <a:rPr lang="ja-JP" altLang="en-US" sz="2200" dirty="0" smtClean="0">
                <a:latin typeface="メイリオ" pitchFamily="50" charset="-128"/>
                <a:ea typeface="メイリオ" pitchFamily="50" charset="-128"/>
                <a:cs typeface="メイリオ" pitchFamily="50" charset="-128"/>
              </a:rPr>
              <a:t>☝</a:t>
            </a:r>
            <a:r>
              <a:rPr lang="ja-JP" altLang="en-US" dirty="0" smtClean="0">
                <a:latin typeface="メイリオ" pitchFamily="50" charset="-128"/>
                <a:ea typeface="メイリオ" pitchFamily="50" charset="-128"/>
                <a:cs typeface="メイリオ" pitchFamily="50" charset="-128"/>
              </a:rPr>
              <a:t>うなずき、相</a:t>
            </a:r>
            <a:r>
              <a:rPr lang="ja-JP" altLang="en-US" dirty="0" err="1" smtClean="0">
                <a:latin typeface="メイリオ" pitchFamily="50" charset="-128"/>
                <a:ea typeface="メイリオ" pitchFamily="50" charset="-128"/>
                <a:cs typeface="メイリオ" pitchFamily="50" charset="-128"/>
              </a:rPr>
              <a:t>づち、</a:t>
            </a:r>
            <a:r>
              <a:rPr lang="ja-JP" altLang="en-US" dirty="0" smtClean="0">
                <a:latin typeface="メイリオ" pitchFamily="50" charset="-128"/>
                <a:ea typeface="メイリオ" pitchFamily="50" charset="-128"/>
                <a:cs typeface="メイリオ" pitchFamily="50" charset="-128"/>
              </a:rPr>
              <a:t>繰り返し、要約、言い換え</a:t>
            </a:r>
            <a:endParaRPr lang="en-US" altLang="ja-JP"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endParaRPr lang="ja-JP" altLang="en-US" sz="2000" dirty="0" smtClean="0">
              <a:latin typeface="メイリオ" pitchFamily="50" charset="-128"/>
              <a:ea typeface="メイリオ" pitchFamily="50" charset="-128"/>
              <a:cs typeface="メイリオ" pitchFamily="50" charset="-128"/>
            </a:endParaRPr>
          </a:p>
        </p:txBody>
      </p:sp>
      <p:sp>
        <p:nvSpPr>
          <p:cNvPr id="11" name="角丸四角形 10"/>
          <p:cNvSpPr/>
          <p:nvPr/>
        </p:nvSpPr>
        <p:spPr>
          <a:xfrm>
            <a:off x="1835696" y="5805264"/>
            <a:ext cx="5400600" cy="432048"/>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2</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1(1),pp.146-147.</a:t>
            </a:r>
            <a:r>
              <a:rPr lang="ja-JP" altLang="en-US" sz="800" dirty="0" smtClean="0">
                <a:latin typeface="メイリオ" pitchFamily="50" charset="-128"/>
                <a:ea typeface="メイリオ" pitchFamily="50" charset="-128"/>
                <a:cs typeface="メイリオ" pitchFamily="50" charset="-128"/>
              </a:rPr>
              <a:t>より</a:t>
            </a:r>
            <a:endParaRPr lang="ja-JP" altLang="en-US" sz="800" dirty="0">
              <a:latin typeface="メイリオ" pitchFamily="50" charset="-128"/>
              <a:ea typeface="メイリオ" pitchFamily="50" charset="-128"/>
              <a:cs typeface="メイリオ" pitchFamily="50" charset="-128"/>
            </a:endParaRPr>
          </a:p>
        </p:txBody>
      </p:sp>
      <p:sp>
        <p:nvSpPr>
          <p:cNvPr id="13"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 2"/>
          <p:cNvSpPr>
            <a:spLocks noGrp="1"/>
          </p:cNvSpPr>
          <p:nvPr>
            <p:ph type="sldNum" sz="quarter" idx="12"/>
          </p:nvPr>
        </p:nvSpPr>
        <p:spPr/>
        <p:txBody>
          <a:bodyPr/>
          <a:lstStyle/>
          <a:p>
            <a:fld id="{FC256532-382F-4E0F-9004-4DCC7021CD1A}" type="slidenum">
              <a:rPr kumimoji="1" lang="ja-JP" altLang="en-US" smtClean="0"/>
              <a:pPr/>
              <a:t>40</a:t>
            </a:fld>
            <a:endParaRPr kumimoji="1" lang="ja-JP" altLang="en-US" dirty="0"/>
          </a:p>
        </p:txBody>
      </p:sp>
      <p:sp>
        <p:nvSpPr>
          <p:cNvPr id="43" name="タイトル 1"/>
          <p:cNvSpPr>
            <a:spLocks noGrp="1"/>
          </p:cNvSpPr>
          <p:nvPr>
            <p:ph type="title"/>
          </p:nvPr>
        </p:nvSpPr>
        <p:spPr>
          <a:xfrm>
            <a:off x="457200" y="152400"/>
            <a:ext cx="8686800" cy="990600"/>
          </a:xfrm>
        </p:spPr>
        <p:txBody>
          <a:bodyPr>
            <a:normAutofit/>
          </a:bodyPr>
          <a:lstStyle/>
          <a:p>
            <a:r>
              <a:rPr lang="ja-JP" altLang="en-US" sz="2900" dirty="0" smtClean="0">
                <a:solidFill>
                  <a:schemeClr val="tx1"/>
                </a:solidFill>
                <a:latin typeface="メイリオ" pitchFamily="50" charset="-128"/>
                <a:ea typeface="メイリオ" pitchFamily="50" charset="-128"/>
                <a:cs typeface="メイリオ" pitchFamily="50" charset="-128"/>
              </a:rPr>
              <a:t>２</a:t>
            </a:r>
            <a:r>
              <a:rPr kumimoji="1" lang="ja-JP" altLang="en-US" sz="2900" dirty="0" smtClean="0">
                <a:solidFill>
                  <a:schemeClr val="tx1"/>
                </a:solidFill>
                <a:latin typeface="メイリオ" pitchFamily="50" charset="-128"/>
                <a:ea typeface="メイリオ" pitchFamily="50" charset="-128"/>
                <a:cs typeface="メイリオ" pitchFamily="50" charset="-128"/>
              </a:rPr>
              <a:t>．相談支援の展開</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（４）プラン作成～プラン作成の実際</a:t>
            </a:r>
            <a:endParaRPr kumimoji="1" lang="ja-JP" altLang="en-US" sz="2700" dirty="0">
              <a:solidFill>
                <a:schemeClr val="tx1"/>
              </a:solidFill>
              <a:latin typeface="メイリオ" pitchFamily="50" charset="-128"/>
              <a:ea typeface="メイリオ" pitchFamily="50" charset="-128"/>
              <a:cs typeface="メイリオ" pitchFamily="50" charset="-128"/>
            </a:endParaRPr>
          </a:p>
        </p:txBody>
      </p:sp>
      <p:sp>
        <p:nvSpPr>
          <p:cNvPr id="10" name="コンテンツ プレースホルダ 29"/>
          <p:cNvSpPr txBox="1">
            <a:spLocks/>
          </p:cNvSpPr>
          <p:nvPr/>
        </p:nvSpPr>
        <p:spPr>
          <a:xfrm>
            <a:off x="467544" y="1299552"/>
            <a:ext cx="8352928" cy="4721736"/>
          </a:xfrm>
          <a:prstGeom prst="rect">
            <a:avLst/>
          </a:prstGeom>
        </p:spPr>
        <p:txBody>
          <a:bodyPr vert="horz">
            <a:normAutofit fontScale="92500" lnSpcReduction="10000"/>
          </a:bodyPr>
          <a:lstStyle/>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r>
              <a:rPr lang="ja-JP" altLang="en-US" sz="2000" dirty="0" smtClean="0">
                <a:latin typeface="メイリオ" pitchFamily="50" charset="-128"/>
                <a:ea typeface="メイリオ" pitchFamily="50" charset="-128"/>
                <a:cs typeface="メイリオ" pitchFamily="50" charset="-128"/>
              </a:rPr>
              <a:t>一般的には、本人とともに課題の整理や目標の設定、解決策の方向性が共有された時点でプラン作成をする。</a:t>
            </a:r>
            <a:endParaRPr lang="en-US" altLang="ja-JP" sz="20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defRPr/>
            </a:pPr>
            <a:r>
              <a:rPr lang="ja-JP" altLang="en-US" sz="2000" dirty="0" smtClean="0">
                <a:latin typeface="メイリオ" pitchFamily="50" charset="-128"/>
                <a:ea typeface="メイリオ" pitchFamily="50" charset="-128"/>
                <a:cs typeface="メイリオ" pitchFamily="50" charset="-128"/>
              </a:rPr>
              <a:t>プラン作成には本人と支援者の間に</a:t>
            </a:r>
            <a:r>
              <a:rPr lang="ja-JP" altLang="en-US" sz="2000" u="sng" dirty="0" smtClean="0">
                <a:solidFill>
                  <a:srgbClr val="FF0000"/>
                </a:solidFill>
                <a:latin typeface="メイリオ" pitchFamily="50" charset="-128"/>
                <a:ea typeface="メイリオ" pitchFamily="50" charset="-128"/>
                <a:cs typeface="メイリオ" pitchFamily="50" charset="-128"/>
              </a:rPr>
              <a:t>信頼関係が構築され</a:t>
            </a:r>
            <a:r>
              <a:rPr lang="ja-JP" altLang="en-US" sz="2000" dirty="0" smtClean="0">
                <a:latin typeface="メイリオ" pitchFamily="50" charset="-128"/>
                <a:ea typeface="メイリオ" pitchFamily="50" charset="-128"/>
                <a:cs typeface="メイリオ" pitchFamily="50" charset="-128"/>
              </a:rPr>
              <a:t>、本人の自尊感情を一定程度回復して、</a:t>
            </a:r>
            <a:r>
              <a:rPr lang="ja-JP" altLang="en-US" sz="2000" u="sng" dirty="0" smtClean="0">
                <a:solidFill>
                  <a:srgbClr val="FF0000"/>
                </a:solidFill>
                <a:latin typeface="メイリオ" pitchFamily="50" charset="-128"/>
                <a:ea typeface="メイリオ" pitchFamily="50" charset="-128"/>
                <a:cs typeface="メイリオ" pitchFamily="50" charset="-128"/>
              </a:rPr>
              <a:t>支援内容等に納得する</a:t>
            </a:r>
            <a:r>
              <a:rPr lang="ja-JP" altLang="en-US" sz="2000" dirty="0" smtClean="0">
                <a:latin typeface="メイリオ" pitchFamily="50" charset="-128"/>
                <a:ea typeface="メイリオ" pitchFamily="50" charset="-128"/>
                <a:cs typeface="メイリオ" pitchFamily="50" charset="-128"/>
              </a:rPr>
              <a:t>というプロセスが必要になるため、一定の時間を要する場合も。</a:t>
            </a:r>
            <a:endParaRPr lang="en-US" altLang="ja-JP" sz="20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defRPr/>
            </a:pPr>
            <a:r>
              <a:rPr lang="ja-JP" altLang="en-US" sz="2000" dirty="0" smtClean="0">
                <a:latin typeface="メイリオ" pitchFamily="50" charset="-128"/>
                <a:ea typeface="メイリオ" pitchFamily="50" charset="-128"/>
                <a:cs typeface="メイリオ" pitchFamily="50" charset="-128"/>
              </a:rPr>
              <a:t>プラン作成前にも</a:t>
            </a:r>
            <a:r>
              <a:rPr lang="ja-JP" altLang="en-US" sz="2000" u="sng" dirty="0" smtClean="0">
                <a:solidFill>
                  <a:srgbClr val="FF0000"/>
                </a:solidFill>
                <a:latin typeface="メイリオ" pitchFamily="50" charset="-128"/>
                <a:ea typeface="メイリオ" pitchFamily="50" charset="-128"/>
                <a:cs typeface="メイリオ" pitchFamily="50" charset="-128"/>
              </a:rPr>
              <a:t>必要な支援は行う</a:t>
            </a:r>
            <a:r>
              <a:rPr lang="ja-JP" altLang="en-US" sz="2000" dirty="0" smtClean="0">
                <a:latin typeface="メイリオ" pitchFamily="50" charset="-128"/>
                <a:ea typeface="メイリオ" pitchFamily="50" charset="-128"/>
                <a:cs typeface="メイリオ" pitchFamily="50" charset="-128"/>
              </a:rPr>
              <a:t>。</a:t>
            </a:r>
            <a:endParaRPr lang="en-US" altLang="ja-JP" sz="20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defRPr/>
            </a:pPr>
            <a:r>
              <a:rPr lang="ja-JP" altLang="en-US" sz="2000" dirty="0" smtClean="0">
                <a:latin typeface="メイリオ" pitchFamily="50" charset="-128"/>
                <a:ea typeface="メイリオ" pitchFamily="50" charset="-128"/>
                <a:cs typeface="メイリオ" pitchFamily="50" charset="-128"/>
              </a:rPr>
              <a:t>課題の具体化に時間がかかる場合には、</a:t>
            </a:r>
            <a:r>
              <a:rPr lang="ja-JP" altLang="en-US" sz="2000" u="sng" dirty="0" smtClean="0">
                <a:solidFill>
                  <a:srgbClr val="FF0000"/>
                </a:solidFill>
                <a:latin typeface="メイリオ" pitchFamily="50" charset="-128"/>
                <a:ea typeface="メイリオ" pitchFamily="50" charset="-128"/>
                <a:cs typeface="メイリオ" pitchFamily="50" charset="-128"/>
              </a:rPr>
              <a:t>自立相談支援機関との関わりの継続をプラン内容に位置付けてプランを作成する</a:t>
            </a:r>
            <a:r>
              <a:rPr lang="ja-JP" altLang="en-US" sz="2000" dirty="0" smtClean="0">
                <a:latin typeface="メイリオ" pitchFamily="50" charset="-128"/>
                <a:ea typeface="メイリオ" pitchFamily="50" charset="-128"/>
                <a:cs typeface="メイリオ" pitchFamily="50" charset="-128"/>
              </a:rPr>
              <a:t>ことも可能（本人が支援を必要としている場合）。</a:t>
            </a:r>
            <a:endParaRPr lang="en-US" altLang="ja-JP" sz="2000" dirty="0" smtClean="0">
              <a:latin typeface="メイリオ" pitchFamily="50" charset="-128"/>
              <a:ea typeface="メイリオ" pitchFamily="50" charset="-128"/>
              <a:cs typeface="メイリオ" pitchFamily="50" charset="-128"/>
            </a:endParaRPr>
          </a:p>
          <a:p>
            <a:pPr marL="1188720" lvl="2" indent="-274320">
              <a:spcBef>
                <a:spcPts val="600"/>
              </a:spcBef>
              <a:buClr>
                <a:schemeClr val="accent1">
                  <a:lumMod val="60000"/>
                  <a:lumOff val="40000"/>
                </a:schemeClr>
              </a:buClr>
              <a:buSzPct val="76000"/>
              <a:buFont typeface="Wingdings" pitchFamily="2" charset="2"/>
              <a:buChar char="p"/>
              <a:defRPr/>
            </a:pPr>
            <a:r>
              <a:rPr lang="ja-JP" altLang="en-US" sz="2000" dirty="0" smtClean="0">
                <a:latin typeface="メイリオ" pitchFamily="50" charset="-128"/>
                <a:ea typeface="メイリオ" pitchFamily="50" charset="-128"/>
                <a:cs typeface="メイリオ" pitchFamily="50" charset="-128"/>
              </a:rPr>
              <a:t>医療機関に同行する、一緒に買い物に行く </a:t>
            </a:r>
            <a:r>
              <a:rPr lang="en-US" altLang="ja-JP" sz="2000" dirty="0" smtClean="0">
                <a:latin typeface="メイリオ" pitchFamily="50" charset="-128"/>
                <a:ea typeface="メイリオ" pitchFamily="50" charset="-128"/>
                <a:cs typeface="メイリオ" pitchFamily="50" charset="-128"/>
              </a:rPr>
              <a:t>etc.</a:t>
            </a:r>
          </a:p>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r>
              <a:rPr lang="ja-JP" altLang="en-US" sz="2000" dirty="0" smtClean="0">
                <a:latin typeface="メイリオ" pitchFamily="50" charset="-128"/>
                <a:ea typeface="メイリオ" pitchFamily="50" charset="-128"/>
                <a:cs typeface="メイリオ" pitchFamily="50" charset="-128"/>
              </a:rPr>
              <a:t>プラン期間は一律に規定されるものではないが、プランに盛り込む各制度、事業の給付期間、支援期間も考慮しながら、おおむね３か月、６か月などの区切りで設定。</a:t>
            </a:r>
            <a:endParaRPr lang="en-US" altLang="ja-JP" sz="20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defRPr/>
            </a:pPr>
            <a:r>
              <a:rPr lang="ja-JP" altLang="en-US" sz="2000" dirty="0" smtClean="0">
                <a:latin typeface="メイリオ" pitchFamily="50" charset="-128"/>
                <a:ea typeface="メイリオ" pitchFamily="50" charset="-128"/>
                <a:cs typeface="メイリオ" pitchFamily="50" charset="-128"/>
              </a:rPr>
              <a:t>プランの評価やモニタリングの結果、支援方針の修正が必要な場合や支援を継続する必要がある場合には、再度</a:t>
            </a:r>
            <a:r>
              <a:rPr lang="ja-JP" altLang="en-US" sz="2000" u="sng" dirty="0" smtClean="0">
                <a:solidFill>
                  <a:srgbClr val="FF0000"/>
                </a:solidFill>
                <a:latin typeface="メイリオ" pitchFamily="50" charset="-128"/>
                <a:ea typeface="メイリオ" pitchFamily="50" charset="-128"/>
                <a:cs typeface="メイリオ" pitchFamily="50" charset="-128"/>
              </a:rPr>
              <a:t>本人の状況や社会資源についてアセスメントを深めた上で</a:t>
            </a:r>
            <a:r>
              <a:rPr lang="ja-JP" altLang="en-US" sz="2000" dirty="0" smtClean="0">
                <a:latin typeface="メイリオ" pitchFamily="50" charset="-128"/>
                <a:ea typeface="メイリオ" pitchFamily="50" charset="-128"/>
                <a:cs typeface="メイリオ" pitchFamily="50" charset="-128"/>
              </a:rPr>
              <a:t>、再プラン。</a:t>
            </a:r>
            <a:endParaRPr lang="en-US" altLang="ja-JP" sz="2000" dirty="0" smtClean="0">
              <a:latin typeface="メイリオ" pitchFamily="50" charset="-128"/>
              <a:ea typeface="メイリオ" pitchFamily="50" charset="-128"/>
              <a:cs typeface="メイリオ" pitchFamily="50" charset="-128"/>
            </a:endParaRPr>
          </a:p>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endParaRPr kumimoji="1" lang="en-US" altLang="ja-JP" sz="20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endParaRPr>
          </a:p>
        </p:txBody>
      </p:sp>
      <p:sp>
        <p:nvSpPr>
          <p:cNvPr id="8" name="テキスト ボックス 7"/>
          <p:cNvSpPr txBox="1"/>
          <p:nvPr/>
        </p:nvSpPr>
        <p:spPr>
          <a:xfrm>
            <a:off x="971600" y="6381328"/>
            <a:ext cx="4320480" cy="584775"/>
          </a:xfrm>
          <a:prstGeom prst="rect">
            <a:avLst/>
          </a:prstGeom>
          <a:noFill/>
        </p:spPr>
        <p:txBody>
          <a:bodyPr wrap="square" rtlCol="0">
            <a:spAutoFit/>
          </a:bodyPr>
          <a:lstStyle/>
          <a:p>
            <a:r>
              <a:rPr kumimoji="1" lang="ja-JP" altLang="en-US" sz="800" dirty="0" smtClean="0">
                <a:latin typeface="メイリオ" pitchFamily="50" charset="-128"/>
                <a:ea typeface="メイリオ" pitchFamily="50" charset="-128"/>
                <a:cs typeface="メイリオ" pitchFamily="50" charset="-128"/>
              </a:rPr>
              <a:t>資料：岩間伸之；テキスト</a:t>
            </a:r>
            <a:r>
              <a:rPr lang="ja-JP" altLang="en-US" sz="800" dirty="0" smtClean="0">
                <a:latin typeface="メイリオ" pitchFamily="50" charset="-128"/>
                <a:ea typeface="メイリオ" pitchFamily="50" charset="-128"/>
                <a:cs typeface="メイリオ" pitchFamily="50" charset="-128"/>
              </a:rPr>
              <a:t>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1</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4(1),pp.124-127.</a:t>
            </a:r>
            <a:r>
              <a:rPr lang="ja-JP" altLang="en-US" sz="800" dirty="0" smtClean="0">
                <a:latin typeface="メイリオ" pitchFamily="50" charset="-128"/>
                <a:ea typeface="メイリオ" pitchFamily="50" charset="-128"/>
                <a:cs typeface="メイリオ" pitchFamily="50" charset="-128"/>
              </a:rPr>
              <a:t>より</a:t>
            </a:r>
          </a:p>
          <a:p>
            <a:endParaRPr lang="ja-JP" altLang="en-US" sz="800" dirty="0" smtClean="0">
              <a:solidFill>
                <a:schemeClr val="tx2"/>
              </a:solidFill>
              <a:latin typeface="メイリオ" pitchFamily="50" charset="-128"/>
              <a:ea typeface="メイリオ" pitchFamily="50" charset="-128"/>
              <a:cs typeface="メイリオ" pitchFamily="50" charset="-128"/>
            </a:endParaRPr>
          </a:p>
          <a:p>
            <a:endParaRPr lang="ja-JP" altLang="en-US" sz="800" dirty="0" smtClean="0">
              <a:solidFill>
                <a:schemeClr val="tx2"/>
              </a:solidFill>
              <a:latin typeface="メイリオ" pitchFamily="50" charset="-128"/>
              <a:ea typeface="メイリオ" pitchFamily="50" charset="-128"/>
              <a:cs typeface="メイリオ" pitchFamily="50" charset="-128"/>
            </a:endParaRPr>
          </a:p>
          <a:p>
            <a:endParaRPr kumimoji="1" lang="ja-JP" altLang="en-US" sz="800" dirty="0">
              <a:solidFill>
                <a:schemeClr val="tx2"/>
              </a:solidFill>
              <a:latin typeface="メイリオ" pitchFamily="50" charset="-128"/>
              <a:ea typeface="メイリオ" pitchFamily="50" charset="-128"/>
              <a:cs typeface="メイリオ" pitchFamily="50" charset="-128"/>
            </a:endParaRPr>
          </a:p>
        </p:txBody>
      </p:sp>
      <p:sp>
        <p:nvSpPr>
          <p:cNvPr id="11"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円/楕円 15"/>
          <p:cNvSpPr/>
          <p:nvPr/>
        </p:nvSpPr>
        <p:spPr>
          <a:xfrm>
            <a:off x="1259632" y="2780928"/>
            <a:ext cx="6336704" cy="3096344"/>
          </a:xfrm>
          <a:prstGeom prst="ellipse">
            <a:avLst/>
          </a:prstGeom>
          <a:solidFill>
            <a:srgbClr val="FFFFFF"/>
          </a:solidFill>
          <a:ln>
            <a:solidFill>
              <a:schemeClr val="tx1">
                <a:lumMod val="50000"/>
                <a:lumOff val="50000"/>
              </a:schemeClr>
            </a:solidFill>
          </a:ln>
          <a:effectLst>
            <a:outerShdw blurRad="38100" dist="25400" dir="5400000" rotWithShape="0">
              <a:srgbClr val="000000">
                <a:alpha val="40000"/>
              </a:srgbClr>
            </a:outerShdw>
            <a:softEdge rad="635000"/>
          </a:effectLst>
        </p:spPr>
        <p:style>
          <a:lnRef idx="3">
            <a:schemeClr val="lt1"/>
          </a:lnRef>
          <a:fillRef idx="1">
            <a:schemeClr val="accent4"/>
          </a:fillRef>
          <a:effectRef idx="1">
            <a:schemeClr val="accent4"/>
          </a:effectRef>
          <a:fontRef idx="minor">
            <a:schemeClr val="lt1"/>
          </a:fontRef>
        </p:style>
        <p:txBody>
          <a:bodyPr rtlCol="0" anchor="ctr"/>
          <a:lstStyle/>
          <a:p>
            <a:pPr algn="ctr"/>
            <a:endParaRPr kumimoji="1" lang="ja-JP" altLang="en-US" b="1" dirty="0">
              <a:solidFill>
                <a:schemeClr val="accent6">
                  <a:lumMod val="50000"/>
                </a:schemeClr>
              </a:solidFill>
            </a:endParaRPr>
          </a:p>
        </p:txBody>
      </p:sp>
      <p:sp>
        <p:nvSpPr>
          <p:cNvPr id="22" name="正方形/長方形 21"/>
          <p:cNvSpPr/>
          <p:nvPr/>
        </p:nvSpPr>
        <p:spPr>
          <a:xfrm>
            <a:off x="755576" y="3068960"/>
            <a:ext cx="4572000" cy="1754326"/>
          </a:xfrm>
          <a:prstGeom prst="rect">
            <a:avLst/>
          </a:prstGeom>
        </p:spPr>
        <p:txBody>
          <a:bodyPr>
            <a:spAutoFit/>
          </a:bodyPr>
          <a:lstStyle/>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ともに存在する時間と空間を大切にする</a:t>
            </a:r>
            <a:endParaRPr lang="en-US" altLang="ja-JP" dirty="0" smtClean="0">
              <a:solidFill>
                <a:srgbClr val="002060"/>
              </a:solidFill>
              <a:effectLst>
                <a:outerShdw blurRad="38100" dist="38100" dir="2700000" algn="tl">
                  <a:srgbClr val="000000">
                    <a:alpha val="43137"/>
                  </a:srgbClr>
                </a:outerShdw>
              </a:effectLst>
            </a:endParaRPr>
          </a:p>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ありのままを受け止める</a:t>
            </a:r>
            <a:endParaRPr lang="en-US" altLang="ja-JP" dirty="0" smtClean="0">
              <a:solidFill>
                <a:srgbClr val="002060"/>
              </a:solidFill>
              <a:effectLst>
                <a:outerShdw blurRad="38100" dist="38100" dir="2700000" algn="tl">
                  <a:srgbClr val="000000">
                    <a:alpha val="43137"/>
                  </a:srgbClr>
                </a:outerShdw>
              </a:effectLst>
            </a:endParaRPr>
          </a:p>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感情にアプローチする</a:t>
            </a:r>
            <a:endParaRPr lang="en-US" altLang="ja-JP" dirty="0" smtClean="0">
              <a:solidFill>
                <a:srgbClr val="002060"/>
              </a:solidFill>
              <a:effectLst>
                <a:outerShdw blurRad="38100" dist="38100" dir="2700000" algn="tl">
                  <a:srgbClr val="000000">
                    <a:alpha val="43137"/>
                  </a:srgbClr>
                </a:outerShdw>
              </a:effectLst>
            </a:endParaRPr>
          </a:p>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面接を活用する</a:t>
            </a:r>
            <a:endParaRPr lang="en-US" altLang="ja-JP" dirty="0" smtClean="0">
              <a:solidFill>
                <a:srgbClr val="002060"/>
              </a:solidFill>
              <a:effectLst>
                <a:outerShdw blurRad="38100" dist="38100" dir="2700000" algn="tl">
                  <a:srgbClr val="000000">
                    <a:alpha val="43137"/>
                  </a:srgbClr>
                </a:outerShdw>
              </a:effectLst>
            </a:endParaRPr>
          </a:p>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協働作業を大切にする</a:t>
            </a:r>
          </a:p>
          <a:p>
            <a:pPr marL="177800" indent="-177800">
              <a:buFont typeface="Arial" pitchFamily="34" charset="0"/>
              <a:buChar char="•"/>
            </a:pPr>
            <a:endParaRPr lang="ja-JP" altLang="en-US" dirty="0" smtClean="0">
              <a:solidFill>
                <a:srgbClr val="002060"/>
              </a:solidFill>
              <a:effectLst>
                <a:outerShdw blurRad="38100" dist="38100" dir="2700000" algn="tl">
                  <a:srgbClr val="000000">
                    <a:alpha val="43137"/>
                  </a:srgbClr>
                </a:outerShdw>
              </a:effectLst>
            </a:endParaRPr>
          </a:p>
        </p:txBody>
      </p:sp>
      <p:sp>
        <p:nvSpPr>
          <p:cNvPr id="3" name="スライド番号プレースホルダ 2"/>
          <p:cNvSpPr>
            <a:spLocks noGrp="1"/>
          </p:cNvSpPr>
          <p:nvPr>
            <p:ph type="sldNum" sz="quarter" idx="12"/>
          </p:nvPr>
        </p:nvSpPr>
        <p:spPr/>
        <p:txBody>
          <a:bodyPr/>
          <a:lstStyle/>
          <a:p>
            <a:fld id="{FC256532-382F-4E0F-9004-4DCC7021CD1A}" type="slidenum">
              <a:rPr kumimoji="1" lang="ja-JP" altLang="en-US" smtClean="0"/>
              <a:pPr/>
              <a:t>41</a:t>
            </a:fld>
            <a:endParaRPr kumimoji="1" lang="ja-JP" altLang="en-US" dirty="0"/>
          </a:p>
        </p:txBody>
      </p:sp>
      <p:sp>
        <p:nvSpPr>
          <p:cNvPr id="43" name="タイトル 1"/>
          <p:cNvSpPr>
            <a:spLocks noGrp="1"/>
          </p:cNvSpPr>
          <p:nvPr>
            <p:ph type="title"/>
          </p:nvPr>
        </p:nvSpPr>
        <p:spPr>
          <a:xfrm>
            <a:off x="457200" y="152400"/>
            <a:ext cx="8686800" cy="990600"/>
          </a:xfrm>
        </p:spPr>
        <p:txBody>
          <a:bodyPr>
            <a:normAutofit fontScale="90000"/>
          </a:bodyPr>
          <a:lstStyle/>
          <a:p>
            <a:r>
              <a:rPr lang="ja-JP" altLang="en-US" sz="3600" dirty="0" smtClean="0">
                <a:solidFill>
                  <a:schemeClr val="tx1"/>
                </a:solidFill>
                <a:latin typeface="メイリオ" pitchFamily="50" charset="-128"/>
                <a:ea typeface="メイリオ" pitchFamily="50" charset="-128"/>
                <a:cs typeface="メイリオ" pitchFamily="50" charset="-128"/>
              </a:rPr>
              <a:t>２</a:t>
            </a:r>
            <a:r>
              <a:rPr kumimoji="1" lang="ja-JP" altLang="en-US" sz="3600" dirty="0" smtClean="0">
                <a:solidFill>
                  <a:schemeClr val="tx1"/>
                </a:solidFill>
                <a:latin typeface="メイリオ" pitchFamily="50" charset="-128"/>
                <a:ea typeface="メイリオ" pitchFamily="50" charset="-128"/>
                <a:cs typeface="メイリオ" pitchFamily="50" charset="-128"/>
              </a:rPr>
              <a:t>．相談支援の展開</a:t>
            </a:r>
            <a:r>
              <a:rPr kumimoji="1" lang="en-US" altLang="ja-JP" sz="3600" dirty="0" smtClean="0">
                <a:solidFill>
                  <a:schemeClr val="tx1"/>
                </a:solidFill>
                <a:latin typeface="メイリオ" pitchFamily="50" charset="-128"/>
                <a:ea typeface="メイリオ" pitchFamily="50" charset="-128"/>
                <a:cs typeface="メイリオ" pitchFamily="50" charset="-128"/>
              </a:rPr>
              <a:t/>
            </a:r>
            <a:br>
              <a:rPr kumimoji="1" lang="en-US" altLang="ja-JP" sz="3600" dirty="0" smtClean="0">
                <a:solidFill>
                  <a:schemeClr val="tx1"/>
                </a:solidFill>
                <a:latin typeface="メイリオ" pitchFamily="50" charset="-128"/>
                <a:ea typeface="メイリオ" pitchFamily="50" charset="-128"/>
                <a:cs typeface="メイリオ" pitchFamily="50" charset="-128"/>
              </a:rPr>
            </a:br>
            <a:r>
              <a:rPr lang="ja-JP" altLang="en-US" sz="3600" dirty="0" smtClean="0">
                <a:solidFill>
                  <a:schemeClr val="tx1"/>
                </a:solidFill>
                <a:latin typeface="メイリオ" pitchFamily="50" charset="-128"/>
                <a:ea typeface="メイリオ" pitchFamily="50" charset="-128"/>
                <a:cs typeface="メイリオ" pitchFamily="50" charset="-128"/>
              </a:rPr>
              <a:t>（５）</a:t>
            </a:r>
            <a:r>
              <a:rPr kumimoji="1" lang="ja-JP" altLang="en-US" sz="3600" dirty="0" smtClean="0">
                <a:solidFill>
                  <a:schemeClr val="tx1"/>
                </a:solidFill>
                <a:latin typeface="メイリオ" pitchFamily="50" charset="-128"/>
                <a:ea typeface="メイリオ" pitchFamily="50" charset="-128"/>
                <a:cs typeface="メイリオ" pitchFamily="50" charset="-128"/>
              </a:rPr>
              <a:t>支援の実施－１</a:t>
            </a:r>
            <a:endParaRPr kumimoji="1" lang="ja-JP" altLang="en-US" sz="3600" dirty="0">
              <a:solidFill>
                <a:schemeClr val="tx1"/>
              </a:solidFill>
              <a:latin typeface="メイリオ" pitchFamily="50" charset="-128"/>
              <a:ea typeface="メイリオ" pitchFamily="50" charset="-128"/>
              <a:cs typeface="メイリオ" pitchFamily="50" charset="-128"/>
            </a:endParaRPr>
          </a:p>
        </p:txBody>
      </p:sp>
      <p:sp>
        <p:nvSpPr>
          <p:cNvPr id="11" name="テキスト ボックス 10"/>
          <p:cNvSpPr txBox="1"/>
          <p:nvPr/>
        </p:nvSpPr>
        <p:spPr>
          <a:xfrm>
            <a:off x="971600" y="6381328"/>
            <a:ext cx="4104456" cy="584775"/>
          </a:xfrm>
          <a:prstGeom prst="rect">
            <a:avLst/>
          </a:prstGeom>
          <a:noFill/>
        </p:spPr>
        <p:txBody>
          <a:bodyPr wrap="square" rtlCol="0">
            <a:spAutoFit/>
          </a:bodyPr>
          <a:lstStyle/>
          <a:p>
            <a:r>
              <a:rPr kumimoji="1" lang="ja-JP" altLang="en-US" sz="800" dirty="0" smtClean="0">
                <a:latin typeface="メイリオ" pitchFamily="50" charset="-128"/>
                <a:ea typeface="メイリオ" pitchFamily="50" charset="-128"/>
                <a:cs typeface="メイリオ" pitchFamily="50" charset="-128"/>
              </a:rPr>
              <a:t>資料：岩間伸之；テキスト</a:t>
            </a:r>
            <a:r>
              <a:rPr lang="ja-JP" altLang="en-US" sz="800" dirty="0" smtClean="0">
                <a:latin typeface="メイリオ" pitchFamily="50" charset="-128"/>
                <a:ea typeface="メイリオ" pitchFamily="50" charset="-128"/>
                <a:cs typeface="メイリオ" pitchFamily="50" charset="-128"/>
              </a:rPr>
              <a:t>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2</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1,pp.145-151.</a:t>
            </a:r>
            <a:r>
              <a:rPr lang="ja-JP" altLang="en-US" sz="800" dirty="0" smtClean="0">
                <a:latin typeface="メイリオ" pitchFamily="50" charset="-128"/>
                <a:ea typeface="メイリオ" pitchFamily="50" charset="-128"/>
                <a:cs typeface="メイリオ" pitchFamily="50" charset="-128"/>
              </a:rPr>
              <a:t>より</a:t>
            </a:r>
          </a:p>
          <a:p>
            <a:endParaRPr lang="ja-JP" altLang="en-US" sz="800" dirty="0" smtClean="0">
              <a:solidFill>
                <a:schemeClr val="tx2"/>
              </a:solidFill>
              <a:latin typeface="メイリオ" pitchFamily="50" charset="-128"/>
              <a:ea typeface="メイリオ" pitchFamily="50" charset="-128"/>
              <a:cs typeface="メイリオ" pitchFamily="50" charset="-128"/>
            </a:endParaRPr>
          </a:p>
          <a:p>
            <a:endParaRPr lang="ja-JP" altLang="en-US" sz="800" dirty="0" smtClean="0">
              <a:solidFill>
                <a:schemeClr val="tx2"/>
              </a:solidFill>
              <a:latin typeface="メイリオ" pitchFamily="50" charset="-128"/>
              <a:ea typeface="メイリオ" pitchFamily="50" charset="-128"/>
              <a:cs typeface="メイリオ" pitchFamily="50" charset="-128"/>
            </a:endParaRPr>
          </a:p>
          <a:p>
            <a:endParaRPr kumimoji="1" lang="ja-JP" altLang="en-US" sz="800" dirty="0">
              <a:solidFill>
                <a:schemeClr val="tx2"/>
              </a:solidFill>
              <a:latin typeface="メイリオ" pitchFamily="50" charset="-128"/>
              <a:ea typeface="メイリオ" pitchFamily="50" charset="-128"/>
              <a:cs typeface="メイリオ" pitchFamily="50" charset="-128"/>
            </a:endParaRPr>
          </a:p>
        </p:txBody>
      </p:sp>
      <p:sp>
        <p:nvSpPr>
          <p:cNvPr id="18"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solidFill>
                <a:schemeClr val="tx2"/>
              </a:solidFill>
            </a:endParaRPr>
          </a:p>
        </p:txBody>
      </p:sp>
      <p:sp>
        <p:nvSpPr>
          <p:cNvPr id="10" name="角丸四角形 9"/>
          <p:cNvSpPr/>
          <p:nvPr/>
        </p:nvSpPr>
        <p:spPr>
          <a:xfrm>
            <a:off x="755576" y="1340768"/>
            <a:ext cx="7776864" cy="1152128"/>
          </a:xfrm>
          <a:prstGeom prst="roundRect">
            <a:avLst>
              <a:gd name="adj" fmla="val 10169"/>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メイリオ" pitchFamily="50" charset="-128"/>
                <a:ea typeface="メイリオ" pitchFamily="50" charset="-128"/>
                <a:cs typeface="メイリオ" pitchFamily="50" charset="-128"/>
              </a:rPr>
              <a:t>出来上がったプランの遂行にあたっては、一つひとつの働きかけが</a:t>
            </a:r>
            <a:r>
              <a:rPr lang="ja-JP" altLang="en-US" u="sng" dirty="0">
                <a:solidFill>
                  <a:schemeClr val="tx1"/>
                </a:solidFill>
                <a:latin typeface="メイリオ" pitchFamily="50" charset="-128"/>
                <a:ea typeface="メイリオ" pitchFamily="50" charset="-128"/>
                <a:cs typeface="メイリオ" pitchFamily="50" charset="-128"/>
              </a:rPr>
              <a:t>「課題のまとめと支援の方向性」に基づいた専門的観点から意図的に展開されることになる</a:t>
            </a:r>
            <a:r>
              <a:rPr lang="ja-JP" altLang="en-US" dirty="0">
                <a:solidFill>
                  <a:schemeClr val="tx1"/>
                </a:solidFill>
                <a:latin typeface="メイリオ" pitchFamily="50" charset="-128"/>
                <a:ea typeface="メイリオ" pitchFamily="50" charset="-128"/>
                <a:cs typeface="メイリオ" pitchFamily="50" charset="-128"/>
              </a:rPr>
              <a:t>。</a:t>
            </a:r>
            <a:endParaRPr lang="en-US" altLang="ja-JP" dirty="0">
              <a:solidFill>
                <a:schemeClr val="tx1"/>
              </a:solidFill>
            </a:endParaRPr>
          </a:p>
        </p:txBody>
      </p:sp>
      <p:sp>
        <p:nvSpPr>
          <p:cNvPr id="12" name="角丸四角形 11"/>
          <p:cNvSpPr/>
          <p:nvPr/>
        </p:nvSpPr>
        <p:spPr>
          <a:xfrm>
            <a:off x="539552" y="3068960"/>
            <a:ext cx="4680520" cy="1656184"/>
          </a:xfrm>
          <a:prstGeom prst="round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marL="177800" indent="-177800">
              <a:buFont typeface="Arial" pitchFamily="34" charset="0"/>
              <a:buChar char="•"/>
            </a:pPr>
            <a:endParaRPr kumimoji="1" lang="ja-JP" altLang="en-US" dirty="0">
              <a:solidFill>
                <a:schemeClr val="tx1"/>
              </a:solidFill>
            </a:endParaRPr>
          </a:p>
        </p:txBody>
      </p:sp>
      <p:sp>
        <p:nvSpPr>
          <p:cNvPr id="13" name="角丸四角形 12"/>
          <p:cNvSpPr/>
          <p:nvPr/>
        </p:nvSpPr>
        <p:spPr>
          <a:xfrm>
            <a:off x="4067944" y="4149080"/>
            <a:ext cx="4824536" cy="2232248"/>
          </a:xfrm>
          <a:prstGeom prst="roundRect">
            <a:avLst/>
          </a:prstGeom>
          <a:noFill/>
          <a:ln>
            <a:noFill/>
          </a:ln>
        </p:spPr>
        <p:style>
          <a:lnRef idx="1">
            <a:schemeClr val="accent5"/>
          </a:lnRef>
          <a:fillRef idx="2">
            <a:schemeClr val="accent5"/>
          </a:fillRef>
          <a:effectRef idx="1">
            <a:schemeClr val="accent5"/>
          </a:effectRef>
          <a:fontRef idx="minor">
            <a:schemeClr val="dk1"/>
          </a:fontRef>
        </p:style>
        <p:txBody>
          <a:bodyPr rtlCol="0" anchor="ctr"/>
          <a:lstStyle/>
          <a:p>
            <a:endParaRPr kumimoji="1" lang="ja-JP" altLang="en-US" dirty="0"/>
          </a:p>
        </p:txBody>
      </p:sp>
      <p:sp>
        <p:nvSpPr>
          <p:cNvPr id="19" name="テキスト ボックス 18"/>
          <p:cNvSpPr txBox="1"/>
          <p:nvPr/>
        </p:nvSpPr>
        <p:spPr>
          <a:xfrm>
            <a:off x="5292080" y="4221088"/>
            <a:ext cx="3456384" cy="646331"/>
          </a:xfrm>
          <a:prstGeom prst="rect">
            <a:avLst/>
          </a:prstGeom>
          <a:noFill/>
        </p:spPr>
        <p:txBody>
          <a:bodyPr wrap="square" rtlCol="0">
            <a:spAutoFit/>
          </a:bodyPr>
          <a:lstStyle/>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支援員との関係のなかで自分の「居場所」を確保する</a:t>
            </a:r>
            <a:endParaRPr lang="en-US" altLang="ja-JP" dirty="0" smtClean="0">
              <a:solidFill>
                <a:srgbClr val="002060"/>
              </a:solidFill>
              <a:effectLst>
                <a:outerShdw blurRad="38100" dist="38100" dir="2700000" algn="tl">
                  <a:srgbClr val="000000">
                    <a:alpha val="43137"/>
                  </a:srgbClr>
                </a:outerShdw>
              </a:effectLst>
            </a:endParaRPr>
          </a:p>
        </p:txBody>
      </p:sp>
      <p:sp>
        <p:nvSpPr>
          <p:cNvPr id="20" name="テキスト ボックス 19"/>
          <p:cNvSpPr txBox="1"/>
          <p:nvPr/>
        </p:nvSpPr>
        <p:spPr>
          <a:xfrm>
            <a:off x="4572000" y="4797152"/>
            <a:ext cx="3816424" cy="369332"/>
          </a:xfrm>
          <a:prstGeom prst="rect">
            <a:avLst/>
          </a:prstGeom>
          <a:noFill/>
        </p:spPr>
        <p:txBody>
          <a:bodyPr wrap="square" rtlCol="0">
            <a:spAutoFit/>
          </a:bodyPr>
          <a:lstStyle/>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現実を直視するための要件とする</a:t>
            </a:r>
            <a:endParaRPr lang="en-US" altLang="ja-JP" dirty="0" smtClean="0">
              <a:solidFill>
                <a:srgbClr val="002060"/>
              </a:solidFill>
              <a:effectLst>
                <a:outerShdw blurRad="38100" dist="38100" dir="2700000" algn="tl">
                  <a:srgbClr val="000000">
                    <a:alpha val="43137"/>
                  </a:srgbClr>
                </a:outerShdw>
              </a:effectLst>
            </a:endParaRPr>
          </a:p>
        </p:txBody>
      </p:sp>
      <p:sp>
        <p:nvSpPr>
          <p:cNvPr id="21" name="正方形/長方形 20"/>
          <p:cNvSpPr/>
          <p:nvPr/>
        </p:nvSpPr>
        <p:spPr>
          <a:xfrm>
            <a:off x="4572000" y="5085184"/>
            <a:ext cx="4572000" cy="1200329"/>
          </a:xfrm>
          <a:prstGeom prst="rect">
            <a:avLst/>
          </a:prstGeom>
        </p:spPr>
        <p:txBody>
          <a:bodyPr>
            <a:spAutoFit/>
          </a:bodyPr>
          <a:lstStyle/>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変化に必要な力を高める</a:t>
            </a:r>
            <a:endParaRPr lang="en-US" altLang="ja-JP" dirty="0" smtClean="0">
              <a:solidFill>
                <a:srgbClr val="002060"/>
              </a:solidFill>
              <a:effectLst>
                <a:outerShdw blurRad="38100" dist="38100" dir="2700000" algn="tl">
                  <a:srgbClr val="000000">
                    <a:alpha val="43137"/>
                  </a:srgbClr>
                </a:outerShdw>
              </a:effectLst>
            </a:endParaRPr>
          </a:p>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自己決定の基盤となる安心を提供する</a:t>
            </a:r>
            <a:endParaRPr lang="en-US" altLang="ja-JP" dirty="0" smtClean="0">
              <a:solidFill>
                <a:srgbClr val="002060"/>
              </a:solidFill>
              <a:effectLst>
                <a:outerShdw blurRad="38100" dist="38100" dir="2700000" algn="tl">
                  <a:srgbClr val="000000">
                    <a:alpha val="43137"/>
                  </a:srgbClr>
                </a:outerShdw>
              </a:effectLst>
            </a:endParaRPr>
          </a:p>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感情表現を促して主体性を喚起する</a:t>
            </a:r>
            <a:endParaRPr lang="en-US" altLang="ja-JP" dirty="0" smtClean="0">
              <a:solidFill>
                <a:srgbClr val="002060"/>
              </a:solidFill>
              <a:effectLst>
                <a:outerShdw blurRad="38100" dist="38100" dir="2700000" algn="tl">
                  <a:srgbClr val="000000">
                    <a:alpha val="43137"/>
                  </a:srgbClr>
                </a:outerShdw>
              </a:effectLst>
            </a:endParaRPr>
          </a:p>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考えを深める面接過程を大切にする</a:t>
            </a:r>
          </a:p>
        </p:txBody>
      </p:sp>
      <p:sp>
        <p:nvSpPr>
          <p:cNvPr id="23" name="角丸四角形 22"/>
          <p:cNvSpPr/>
          <p:nvPr/>
        </p:nvSpPr>
        <p:spPr>
          <a:xfrm>
            <a:off x="3419872" y="3717032"/>
            <a:ext cx="1944216" cy="936104"/>
          </a:xfrm>
          <a:prstGeom prst="round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rgbClr val="FF0000"/>
                </a:solidFill>
              </a:rPr>
              <a:t>本人との　　　援助関係の構築</a:t>
            </a:r>
            <a:endParaRPr lang="ja-JP" altLang="en-US" b="1" dirty="0">
              <a:solidFill>
                <a:srgbClr val="FF0000"/>
              </a:solidFill>
            </a:endParaRPr>
          </a:p>
        </p:txBody>
      </p:sp>
      <p:sp>
        <p:nvSpPr>
          <p:cNvPr id="24" name="テキスト ボックス 23"/>
          <p:cNvSpPr txBox="1"/>
          <p:nvPr/>
        </p:nvSpPr>
        <p:spPr>
          <a:xfrm>
            <a:off x="386244" y="2996952"/>
            <a:ext cx="369332" cy="1785104"/>
          </a:xfrm>
          <a:prstGeom prst="rect">
            <a:avLst/>
          </a:prstGeom>
          <a:noFill/>
        </p:spPr>
        <p:txBody>
          <a:bodyPr vert="eaVert" wrap="none" rtlCol="0">
            <a:spAutoFit/>
          </a:bodyPr>
          <a:lstStyle/>
          <a:p>
            <a:r>
              <a:rPr kumimoji="1" lang="en-US" altLang="ja-JP" sz="1200" b="1" dirty="0" smtClean="0">
                <a:solidFill>
                  <a:schemeClr val="bg2">
                    <a:lumMod val="25000"/>
                  </a:schemeClr>
                </a:solidFill>
              </a:rPr>
              <a:t>【</a:t>
            </a:r>
            <a:r>
              <a:rPr kumimoji="1" lang="ja-JP" altLang="en-US" sz="1200" b="1" dirty="0" smtClean="0">
                <a:solidFill>
                  <a:schemeClr val="bg2">
                    <a:lumMod val="25000"/>
                  </a:schemeClr>
                </a:solidFill>
              </a:rPr>
              <a:t>信頼関係を構築する</a:t>
            </a:r>
            <a:r>
              <a:rPr kumimoji="1" lang="en-US" altLang="ja-JP" sz="1200" b="1" dirty="0" smtClean="0">
                <a:solidFill>
                  <a:schemeClr val="bg2">
                    <a:lumMod val="25000"/>
                  </a:schemeClr>
                </a:solidFill>
              </a:rPr>
              <a:t>】</a:t>
            </a:r>
            <a:endParaRPr kumimoji="1" lang="ja-JP" altLang="en-US" sz="1200" b="1" dirty="0">
              <a:solidFill>
                <a:schemeClr val="bg2">
                  <a:lumMod val="25000"/>
                </a:schemeClr>
              </a:solidFill>
            </a:endParaRPr>
          </a:p>
        </p:txBody>
      </p:sp>
      <p:sp>
        <p:nvSpPr>
          <p:cNvPr id="25" name="テキスト ボックス 24"/>
          <p:cNvSpPr txBox="1"/>
          <p:nvPr/>
        </p:nvSpPr>
        <p:spPr>
          <a:xfrm>
            <a:off x="4252610" y="4725144"/>
            <a:ext cx="369332" cy="1656184"/>
          </a:xfrm>
          <a:prstGeom prst="rect">
            <a:avLst/>
          </a:prstGeom>
          <a:noFill/>
        </p:spPr>
        <p:txBody>
          <a:bodyPr vert="eaVert" wrap="square" rtlCol="0">
            <a:spAutoFit/>
          </a:bodyPr>
          <a:lstStyle/>
          <a:p>
            <a:r>
              <a:rPr kumimoji="1" lang="en-US" altLang="ja-JP" sz="1200" b="1" dirty="0" smtClean="0">
                <a:solidFill>
                  <a:schemeClr val="bg2">
                    <a:lumMod val="25000"/>
                  </a:schemeClr>
                </a:solidFill>
              </a:rPr>
              <a:t>【</a:t>
            </a:r>
            <a:r>
              <a:rPr kumimoji="1" lang="ja-JP" altLang="en-US" sz="1200" b="1" dirty="0" smtClean="0">
                <a:solidFill>
                  <a:schemeClr val="bg2">
                    <a:lumMod val="25000"/>
                  </a:schemeClr>
                </a:solidFill>
              </a:rPr>
              <a:t>援助関係を</a:t>
            </a:r>
            <a:r>
              <a:rPr lang="ja-JP" altLang="en-US" sz="1200" b="1" dirty="0" smtClean="0">
                <a:solidFill>
                  <a:schemeClr val="bg2">
                    <a:lumMod val="25000"/>
                  </a:schemeClr>
                </a:solidFill>
              </a:rPr>
              <a:t>活かす</a:t>
            </a:r>
            <a:r>
              <a:rPr kumimoji="1" lang="en-US" altLang="ja-JP" sz="1200" b="1" dirty="0" smtClean="0">
                <a:solidFill>
                  <a:schemeClr val="bg2">
                    <a:lumMod val="25000"/>
                  </a:schemeClr>
                </a:solidFill>
              </a:rPr>
              <a:t>】</a:t>
            </a:r>
            <a:endParaRPr kumimoji="1" lang="ja-JP" altLang="en-US" sz="1200" b="1" dirty="0">
              <a:solidFill>
                <a:schemeClr val="bg2">
                  <a:lumMod val="25000"/>
                </a:schemeClr>
              </a:solidFill>
            </a:endParaRPr>
          </a:p>
        </p:txBody>
      </p:sp>
      <p:sp>
        <p:nvSpPr>
          <p:cNvPr id="27" name="テキスト ボックス 26"/>
          <p:cNvSpPr txBox="1"/>
          <p:nvPr/>
        </p:nvSpPr>
        <p:spPr>
          <a:xfrm>
            <a:off x="899592" y="5013176"/>
            <a:ext cx="2736304" cy="646986"/>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altLang="ja-JP" sz="1600" dirty="0">
                <a:latin typeface="+mn-ea"/>
              </a:rPr>
              <a:t>☞</a:t>
            </a:r>
            <a:r>
              <a:rPr lang="ja-JP" altLang="ja-JP" sz="1600" dirty="0">
                <a:latin typeface="+mn-ea"/>
              </a:rPr>
              <a:t>　</a:t>
            </a:r>
            <a:r>
              <a:rPr lang="ja-JP" altLang="en-US" sz="1600" dirty="0" smtClean="0">
                <a:latin typeface="+mn-ea"/>
              </a:rPr>
              <a:t>内容は、本スライドの</a:t>
            </a:r>
            <a:r>
              <a:rPr lang="en-US" altLang="ja-JP" sz="1600" dirty="0" smtClean="0">
                <a:latin typeface="+mn-ea"/>
              </a:rPr>
              <a:t>pp.2</a:t>
            </a:r>
            <a:r>
              <a:rPr lang="ja-JP" altLang="en-US" sz="1600" dirty="0" smtClean="0">
                <a:latin typeface="+mn-ea"/>
              </a:rPr>
              <a:t>～</a:t>
            </a:r>
            <a:r>
              <a:rPr lang="en-US" altLang="ja-JP" sz="1600" dirty="0" smtClean="0">
                <a:latin typeface="+mn-ea"/>
              </a:rPr>
              <a:t>8</a:t>
            </a:r>
            <a:r>
              <a:rPr lang="ja-JP" altLang="en-US" sz="1600" dirty="0" smtClean="0">
                <a:latin typeface="+mn-ea"/>
              </a:rPr>
              <a:t>を参照</a:t>
            </a:r>
            <a:endParaRPr kumimoji="1" lang="ja-JP" altLang="en-US" sz="1600" dirty="0">
              <a:latin typeface="+mn-ea"/>
            </a:endParaRPr>
          </a:p>
        </p:txBody>
      </p:sp>
      <p:sp>
        <p:nvSpPr>
          <p:cNvPr id="26" name="正方形/長方形 25"/>
          <p:cNvSpPr/>
          <p:nvPr/>
        </p:nvSpPr>
        <p:spPr>
          <a:xfrm>
            <a:off x="467544" y="2636912"/>
            <a:ext cx="8136904" cy="369332"/>
          </a:xfrm>
          <a:prstGeom prst="rect">
            <a:avLst/>
          </a:prstGeom>
        </p:spPr>
        <p:txBody>
          <a:bodyPr wrap="square">
            <a:spAutoFit/>
          </a:bodyPr>
          <a:lstStyle/>
          <a:p>
            <a:r>
              <a:rPr lang="ja-JP" altLang="en-US" dirty="0" smtClean="0"/>
              <a:t>以下の視点を支援の基本的な目的・手段として据え、プランを実行していく。</a:t>
            </a:r>
            <a:endParaRPr lang="ja-JP"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円/楕円 33"/>
          <p:cNvSpPr/>
          <p:nvPr/>
        </p:nvSpPr>
        <p:spPr>
          <a:xfrm>
            <a:off x="1259632" y="1916832"/>
            <a:ext cx="6336704" cy="3816424"/>
          </a:xfrm>
          <a:prstGeom prst="ellipse">
            <a:avLst/>
          </a:prstGeom>
          <a:solidFill>
            <a:srgbClr val="FFFFFF"/>
          </a:solidFill>
          <a:ln>
            <a:solidFill>
              <a:schemeClr val="tx1">
                <a:lumMod val="50000"/>
                <a:lumOff val="50000"/>
              </a:schemeClr>
            </a:solidFill>
          </a:ln>
          <a:effectLst>
            <a:outerShdw blurRad="38100" dist="25400" dir="5400000" rotWithShape="0">
              <a:srgbClr val="000000">
                <a:alpha val="40000"/>
              </a:srgbClr>
            </a:outerShdw>
            <a:softEdge rad="635000"/>
          </a:effectLst>
        </p:spPr>
        <p:style>
          <a:lnRef idx="3">
            <a:schemeClr val="lt1"/>
          </a:lnRef>
          <a:fillRef idx="1">
            <a:schemeClr val="accent4"/>
          </a:fillRef>
          <a:effectRef idx="1">
            <a:schemeClr val="accent4"/>
          </a:effectRef>
          <a:fontRef idx="minor">
            <a:schemeClr val="lt1"/>
          </a:fontRef>
        </p:style>
        <p:txBody>
          <a:bodyPr rtlCol="0" anchor="ctr"/>
          <a:lstStyle/>
          <a:p>
            <a:pPr algn="ctr"/>
            <a:endParaRPr kumimoji="1" lang="ja-JP" altLang="en-US" b="1" dirty="0">
              <a:solidFill>
                <a:schemeClr val="accent6">
                  <a:lumMod val="50000"/>
                </a:schemeClr>
              </a:solidFill>
            </a:endParaRPr>
          </a:p>
        </p:txBody>
      </p:sp>
      <p:sp>
        <p:nvSpPr>
          <p:cNvPr id="3" name="スライド番号プレースホルダ 2"/>
          <p:cNvSpPr>
            <a:spLocks noGrp="1"/>
          </p:cNvSpPr>
          <p:nvPr>
            <p:ph type="sldNum" sz="quarter" idx="12"/>
          </p:nvPr>
        </p:nvSpPr>
        <p:spPr/>
        <p:txBody>
          <a:bodyPr/>
          <a:lstStyle/>
          <a:p>
            <a:fld id="{FC256532-382F-4E0F-9004-4DCC7021CD1A}" type="slidenum">
              <a:rPr kumimoji="1" lang="ja-JP" altLang="en-US" smtClean="0"/>
              <a:pPr/>
              <a:t>42</a:t>
            </a:fld>
            <a:endParaRPr kumimoji="1" lang="ja-JP" altLang="en-US" dirty="0"/>
          </a:p>
        </p:txBody>
      </p:sp>
      <p:sp>
        <p:nvSpPr>
          <p:cNvPr id="43" name="タイトル 1"/>
          <p:cNvSpPr>
            <a:spLocks noGrp="1"/>
          </p:cNvSpPr>
          <p:nvPr>
            <p:ph type="title"/>
          </p:nvPr>
        </p:nvSpPr>
        <p:spPr>
          <a:xfrm>
            <a:off x="457200" y="152400"/>
            <a:ext cx="8686800" cy="990600"/>
          </a:xfrm>
        </p:spPr>
        <p:txBody>
          <a:bodyPr>
            <a:normAutofit fontScale="90000"/>
          </a:bodyPr>
          <a:lstStyle/>
          <a:p>
            <a:r>
              <a:rPr lang="ja-JP" altLang="en-US" sz="3600" dirty="0" smtClean="0">
                <a:solidFill>
                  <a:schemeClr val="tx1"/>
                </a:solidFill>
                <a:latin typeface="メイリオ" pitchFamily="50" charset="-128"/>
                <a:ea typeface="メイリオ" pitchFamily="50" charset="-128"/>
                <a:cs typeface="メイリオ" pitchFamily="50" charset="-128"/>
              </a:rPr>
              <a:t>２</a:t>
            </a:r>
            <a:r>
              <a:rPr kumimoji="1" lang="ja-JP" altLang="en-US" sz="3600" dirty="0" smtClean="0">
                <a:solidFill>
                  <a:schemeClr val="tx1"/>
                </a:solidFill>
                <a:latin typeface="メイリオ" pitchFamily="50" charset="-128"/>
                <a:ea typeface="メイリオ" pitchFamily="50" charset="-128"/>
                <a:cs typeface="メイリオ" pitchFamily="50" charset="-128"/>
              </a:rPr>
              <a:t>．相談支援の展開</a:t>
            </a:r>
            <a:r>
              <a:rPr kumimoji="1" lang="en-US" altLang="ja-JP" sz="3600" dirty="0" smtClean="0">
                <a:solidFill>
                  <a:schemeClr val="tx1"/>
                </a:solidFill>
                <a:latin typeface="メイリオ" pitchFamily="50" charset="-128"/>
                <a:ea typeface="メイリオ" pitchFamily="50" charset="-128"/>
                <a:cs typeface="メイリオ" pitchFamily="50" charset="-128"/>
              </a:rPr>
              <a:t/>
            </a:r>
            <a:br>
              <a:rPr kumimoji="1" lang="en-US" altLang="ja-JP" sz="3600" dirty="0" smtClean="0">
                <a:solidFill>
                  <a:schemeClr val="tx1"/>
                </a:solidFill>
                <a:latin typeface="メイリオ" pitchFamily="50" charset="-128"/>
                <a:ea typeface="メイリオ" pitchFamily="50" charset="-128"/>
                <a:cs typeface="メイリオ" pitchFamily="50" charset="-128"/>
              </a:rPr>
            </a:br>
            <a:r>
              <a:rPr lang="ja-JP" altLang="en-US" sz="3600" dirty="0" smtClean="0">
                <a:solidFill>
                  <a:schemeClr val="tx1"/>
                </a:solidFill>
                <a:latin typeface="メイリオ" pitchFamily="50" charset="-128"/>
                <a:ea typeface="メイリオ" pitchFamily="50" charset="-128"/>
                <a:cs typeface="メイリオ" pitchFamily="50" charset="-128"/>
              </a:rPr>
              <a:t>（５）</a:t>
            </a:r>
            <a:r>
              <a:rPr kumimoji="1" lang="ja-JP" altLang="en-US" sz="3600" dirty="0" smtClean="0">
                <a:solidFill>
                  <a:schemeClr val="tx1"/>
                </a:solidFill>
                <a:latin typeface="メイリオ" pitchFamily="50" charset="-128"/>
                <a:ea typeface="メイリオ" pitchFamily="50" charset="-128"/>
                <a:cs typeface="メイリオ" pitchFamily="50" charset="-128"/>
              </a:rPr>
              <a:t>支援の実施－２</a:t>
            </a:r>
            <a:endParaRPr kumimoji="1" lang="ja-JP" altLang="en-US" sz="3600" dirty="0">
              <a:solidFill>
                <a:schemeClr val="tx1"/>
              </a:solidFill>
              <a:latin typeface="メイリオ" pitchFamily="50" charset="-128"/>
              <a:ea typeface="メイリオ" pitchFamily="50" charset="-128"/>
              <a:cs typeface="メイリオ" pitchFamily="50" charset="-128"/>
            </a:endParaRPr>
          </a:p>
        </p:txBody>
      </p:sp>
      <p:sp>
        <p:nvSpPr>
          <p:cNvPr id="11" name="テキスト ボックス 10"/>
          <p:cNvSpPr txBox="1"/>
          <p:nvPr/>
        </p:nvSpPr>
        <p:spPr>
          <a:xfrm>
            <a:off x="971600" y="6381328"/>
            <a:ext cx="3888432" cy="707886"/>
          </a:xfrm>
          <a:prstGeom prst="rect">
            <a:avLst/>
          </a:prstGeom>
          <a:noFill/>
        </p:spPr>
        <p:txBody>
          <a:bodyPr wrap="square" rtlCol="0">
            <a:spAutoFit/>
          </a:bodyPr>
          <a:lstStyle/>
          <a:p>
            <a:r>
              <a:rPr kumimoji="1" lang="ja-JP" altLang="en-US" sz="800" dirty="0" smtClean="0">
                <a:latin typeface="メイリオ" pitchFamily="50" charset="-128"/>
                <a:ea typeface="メイリオ" pitchFamily="50" charset="-128"/>
                <a:cs typeface="メイリオ" pitchFamily="50" charset="-128"/>
              </a:rPr>
              <a:t>資料：岩間伸之；</a:t>
            </a:r>
            <a:r>
              <a:rPr lang="ja-JP" altLang="en-US" sz="800" dirty="0" smtClean="0">
                <a:latin typeface="メイリオ" pitchFamily="50" charset="-128"/>
                <a:ea typeface="メイリオ" pitchFamily="50" charset="-128"/>
                <a:cs typeface="メイリオ" pitchFamily="50" charset="-128"/>
              </a:rPr>
              <a:t>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2</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1-2,pp.145-159.</a:t>
            </a:r>
            <a:r>
              <a:rPr lang="ja-JP" altLang="en-US" sz="800" dirty="0" smtClean="0">
                <a:latin typeface="メイリオ" pitchFamily="50" charset="-128"/>
                <a:ea typeface="メイリオ" pitchFamily="50" charset="-128"/>
                <a:cs typeface="メイリオ" pitchFamily="50" charset="-128"/>
              </a:rPr>
              <a:t>より</a:t>
            </a:r>
          </a:p>
          <a:p>
            <a:endParaRPr lang="ja-JP" altLang="en-US" sz="800" dirty="0" smtClean="0">
              <a:solidFill>
                <a:schemeClr val="tx2"/>
              </a:solidFill>
              <a:latin typeface="メイリオ" pitchFamily="50" charset="-128"/>
              <a:ea typeface="メイリオ" pitchFamily="50" charset="-128"/>
              <a:cs typeface="メイリオ" pitchFamily="50" charset="-128"/>
            </a:endParaRPr>
          </a:p>
          <a:p>
            <a:endParaRPr lang="ja-JP" altLang="en-US" sz="800" dirty="0" smtClean="0">
              <a:solidFill>
                <a:schemeClr val="tx2"/>
              </a:solidFill>
              <a:latin typeface="メイリオ" pitchFamily="50" charset="-128"/>
              <a:ea typeface="メイリオ" pitchFamily="50" charset="-128"/>
              <a:cs typeface="メイリオ" pitchFamily="50" charset="-128"/>
            </a:endParaRPr>
          </a:p>
          <a:p>
            <a:endParaRPr lang="ja-JP" altLang="en-US" sz="800" dirty="0" smtClean="0">
              <a:solidFill>
                <a:schemeClr val="tx2"/>
              </a:solidFill>
              <a:latin typeface="メイリオ" pitchFamily="50" charset="-128"/>
              <a:ea typeface="メイリオ" pitchFamily="50" charset="-128"/>
              <a:cs typeface="メイリオ" pitchFamily="50" charset="-128"/>
            </a:endParaRPr>
          </a:p>
          <a:p>
            <a:endParaRPr kumimoji="1" lang="ja-JP" altLang="en-US" sz="800" dirty="0">
              <a:solidFill>
                <a:schemeClr val="tx2"/>
              </a:solidFill>
              <a:latin typeface="メイリオ" pitchFamily="50" charset="-128"/>
              <a:ea typeface="メイリオ" pitchFamily="50" charset="-128"/>
              <a:cs typeface="メイリオ" pitchFamily="50" charset="-128"/>
            </a:endParaRPr>
          </a:p>
        </p:txBody>
      </p:sp>
      <p:sp>
        <p:nvSpPr>
          <p:cNvPr id="18"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p>
        </p:txBody>
      </p:sp>
      <p:sp>
        <p:nvSpPr>
          <p:cNvPr id="16" name="正方形/長方形 15"/>
          <p:cNvSpPr/>
          <p:nvPr/>
        </p:nvSpPr>
        <p:spPr>
          <a:xfrm>
            <a:off x="467544" y="1331476"/>
            <a:ext cx="8136904" cy="369332"/>
          </a:xfrm>
          <a:prstGeom prst="rect">
            <a:avLst/>
          </a:prstGeom>
        </p:spPr>
        <p:txBody>
          <a:bodyPr wrap="square">
            <a:spAutoFit/>
          </a:bodyPr>
          <a:lstStyle/>
          <a:p>
            <a:r>
              <a:rPr lang="ja-JP" altLang="en-US" dirty="0" smtClean="0"/>
              <a:t>以下の視点を支援の基本的な目的・手段として据え、プランを実行していく。</a:t>
            </a:r>
            <a:endParaRPr lang="ja-JP" altLang="en-US" dirty="0"/>
          </a:p>
        </p:txBody>
      </p:sp>
      <p:sp>
        <p:nvSpPr>
          <p:cNvPr id="24" name="正方形/長方形 23"/>
          <p:cNvSpPr/>
          <p:nvPr/>
        </p:nvSpPr>
        <p:spPr>
          <a:xfrm>
            <a:off x="576064" y="2117755"/>
            <a:ext cx="4572000" cy="2031325"/>
          </a:xfrm>
          <a:prstGeom prst="rect">
            <a:avLst/>
          </a:prstGeom>
        </p:spPr>
        <p:txBody>
          <a:bodyPr>
            <a:spAutoFit/>
          </a:bodyPr>
          <a:lstStyle/>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自分自身の感情に気づく</a:t>
            </a:r>
            <a:endParaRPr lang="en-US" altLang="ja-JP" dirty="0" smtClean="0">
              <a:solidFill>
                <a:srgbClr val="002060"/>
              </a:solidFill>
              <a:effectLst>
                <a:outerShdw blurRad="38100" dist="38100" dir="2700000" algn="tl">
                  <a:srgbClr val="000000">
                    <a:alpha val="43137"/>
                  </a:srgbClr>
                </a:outerShdw>
              </a:effectLst>
            </a:endParaRPr>
          </a:p>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自分の社会関係に気づく</a:t>
            </a:r>
            <a:endParaRPr lang="en-US" altLang="ja-JP" dirty="0" smtClean="0">
              <a:solidFill>
                <a:srgbClr val="002060"/>
              </a:solidFill>
              <a:effectLst>
                <a:outerShdw blurRad="38100" dist="38100" dir="2700000" algn="tl">
                  <a:srgbClr val="000000">
                    <a:alpha val="43137"/>
                  </a:srgbClr>
                </a:outerShdw>
              </a:effectLst>
            </a:endParaRPr>
          </a:p>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問題発生のメカニズムに気づく</a:t>
            </a:r>
            <a:endParaRPr lang="en-US" altLang="ja-JP" dirty="0" smtClean="0">
              <a:solidFill>
                <a:srgbClr val="002060"/>
              </a:solidFill>
              <a:effectLst>
                <a:outerShdw blurRad="38100" dist="38100" dir="2700000" algn="tl">
                  <a:srgbClr val="000000">
                    <a:alpha val="43137"/>
                  </a:srgbClr>
                </a:outerShdw>
              </a:effectLst>
            </a:endParaRPr>
          </a:p>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自分の長所や強み　　　　　　　　　　（ストレングス）に</a:t>
            </a:r>
            <a:endParaRPr lang="en-US" altLang="ja-JP" dirty="0" smtClean="0">
              <a:solidFill>
                <a:srgbClr val="002060"/>
              </a:solidFill>
              <a:effectLst>
                <a:outerShdw blurRad="38100" dist="38100" dir="2700000" algn="tl">
                  <a:srgbClr val="000000">
                    <a:alpha val="43137"/>
                  </a:srgbClr>
                </a:outerShdw>
              </a:effectLst>
            </a:endParaRPr>
          </a:p>
          <a:p>
            <a:pPr marL="177800" indent="-177800"/>
            <a:r>
              <a:rPr lang="ja-JP" altLang="en-US" dirty="0" smtClean="0">
                <a:solidFill>
                  <a:srgbClr val="002060"/>
                </a:solidFill>
                <a:effectLst>
                  <a:outerShdw blurRad="38100" dist="38100" dir="2700000" algn="tl">
                    <a:srgbClr val="000000">
                      <a:alpha val="43137"/>
                    </a:srgbClr>
                  </a:outerShdw>
                </a:effectLst>
              </a:rPr>
              <a:t>　気づく</a:t>
            </a:r>
          </a:p>
          <a:p>
            <a:pPr marL="177800" indent="-177800">
              <a:buFont typeface="Arial" pitchFamily="34" charset="0"/>
              <a:buChar char="•"/>
            </a:pPr>
            <a:endParaRPr lang="ja-JP" altLang="en-US" dirty="0" smtClean="0">
              <a:solidFill>
                <a:srgbClr val="002060"/>
              </a:solidFill>
              <a:effectLst>
                <a:outerShdw blurRad="38100" dist="38100" dir="2700000" algn="tl">
                  <a:srgbClr val="000000">
                    <a:alpha val="43137"/>
                  </a:srgbClr>
                </a:outerShdw>
              </a:effectLst>
            </a:endParaRPr>
          </a:p>
        </p:txBody>
      </p:sp>
      <p:sp>
        <p:nvSpPr>
          <p:cNvPr id="25" name="スライド番号プレースホルダ 2"/>
          <p:cNvSpPr txBox="1">
            <a:spLocks/>
          </p:cNvSpPr>
          <p:nvPr/>
        </p:nvSpPr>
        <p:spPr>
          <a:xfrm>
            <a:off x="612648" y="6356350"/>
            <a:ext cx="530328" cy="365760"/>
          </a:xfrm>
          <a:prstGeom prst="rect">
            <a:avLst/>
          </a:prstGeom>
        </p:spPr>
        <p:txBody>
          <a:bodyPr vert="horz"/>
          <a:lstStyle/>
          <a:p>
            <a:pPr marL="0" marR="0" lvl="0" indent="0" algn="l" defTabSz="914400" rtl="0" eaLnBrk="1" fontAlgn="auto" latinLnBrk="0" hangingPunct="1">
              <a:lnSpc>
                <a:spcPct val="100000"/>
              </a:lnSpc>
              <a:spcBef>
                <a:spcPts val="0"/>
              </a:spcBef>
              <a:spcAft>
                <a:spcPts val="0"/>
              </a:spcAft>
              <a:buClrTx/>
              <a:buSzTx/>
              <a:buFontTx/>
              <a:buNone/>
              <a:tabLst/>
              <a:defRPr/>
            </a:pPr>
            <a:fld id="{FC256532-382F-4E0F-9004-4DCC7021CD1A}" type="slidenum">
              <a:rPr kumimoji="1" lang="ja-JP" altLang="en-US" sz="1400" b="0" i="0" u="none" strike="noStrike" kern="1200" cap="none" spc="0" normalizeH="0" baseline="0" noProof="0" smtClean="0">
                <a:ln>
                  <a:noFill/>
                </a:ln>
                <a:solidFill>
                  <a:schemeClr val="tx2"/>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42</a:t>
            </a:fld>
            <a:endParaRPr kumimoji="1" lang="ja-JP" altLang="en-US" sz="1400" b="0" i="0" u="none" strike="noStrike" kern="1200" cap="none" spc="0" normalizeH="0" baseline="0" noProof="0" dirty="0">
              <a:ln>
                <a:noFill/>
              </a:ln>
              <a:solidFill>
                <a:schemeClr val="tx2"/>
              </a:solidFill>
              <a:effectLst/>
              <a:uLnTx/>
              <a:uFillTx/>
              <a:latin typeface="+mn-lt"/>
              <a:ea typeface="+mn-ea"/>
              <a:cs typeface="+mn-cs"/>
            </a:endParaRPr>
          </a:p>
        </p:txBody>
      </p:sp>
      <p:sp>
        <p:nvSpPr>
          <p:cNvPr id="27" name="角丸四角形 26"/>
          <p:cNvSpPr/>
          <p:nvPr/>
        </p:nvSpPr>
        <p:spPr>
          <a:xfrm>
            <a:off x="4067944" y="3789040"/>
            <a:ext cx="4824536" cy="2232248"/>
          </a:xfrm>
          <a:prstGeom prst="roundRect">
            <a:avLst/>
          </a:prstGeom>
          <a:noFill/>
          <a:ln>
            <a:noFill/>
          </a:ln>
        </p:spPr>
        <p:style>
          <a:lnRef idx="1">
            <a:schemeClr val="accent5"/>
          </a:lnRef>
          <a:fillRef idx="2">
            <a:schemeClr val="accent5"/>
          </a:fillRef>
          <a:effectRef idx="1">
            <a:schemeClr val="accent5"/>
          </a:effectRef>
          <a:fontRef idx="minor">
            <a:schemeClr val="dk1"/>
          </a:fontRef>
        </p:style>
        <p:txBody>
          <a:bodyPr rtlCol="0" anchor="ctr"/>
          <a:lstStyle/>
          <a:p>
            <a:endParaRPr kumimoji="1" lang="ja-JP" altLang="en-US" dirty="0"/>
          </a:p>
        </p:txBody>
      </p:sp>
      <p:sp>
        <p:nvSpPr>
          <p:cNvPr id="31" name="角丸四角形 30"/>
          <p:cNvSpPr/>
          <p:nvPr/>
        </p:nvSpPr>
        <p:spPr>
          <a:xfrm>
            <a:off x="3347864" y="3284984"/>
            <a:ext cx="1944216" cy="936104"/>
          </a:xfrm>
          <a:prstGeom prst="round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rgbClr val="FF0000"/>
                </a:solidFill>
              </a:rPr>
              <a:t>本人の力を　　引き出す支援</a:t>
            </a:r>
            <a:endParaRPr lang="ja-JP" altLang="en-US" b="1" dirty="0">
              <a:solidFill>
                <a:srgbClr val="FF0000"/>
              </a:solidFill>
            </a:endParaRPr>
          </a:p>
        </p:txBody>
      </p:sp>
      <p:sp>
        <p:nvSpPr>
          <p:cNvPr id="32" name="正方形/長方形 31"/>
          <p:cNvSpPr/>
          <p:nvPr/>
        </p:nvSpPr>
        <p:spPr>
          <a:xfrm>
            <a:off x="4716016" y="2060848"/>
            <a:ext cx="4572000" cy="923330"/>
          </a:xfrm>
          <a:prstGeom prst="rect">
            <a:avLst/>
          </a:prstGeom>
        </p:spPr>
        <p:txBody>
          <a:bodyPr>
            <a:spAutoFit/>
          </a:bodyPr>
          <a:lstStyle/>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具体的に「できること」から始める</a:t>
            </a:r>
            <a:endParaRPr lang="en-US" altLang="ja-JP" dirty="0" smtClean="0">
              <a:solidFill>
                <a:srgbClr val="002060"/>
              </a:solidFill>
              <a:effectLst>
                <a:outerShdw blurRad="38100" dist="38100" dir="2700000" algn="tl">
                  <a:srgbClr val="000000">
                    <a:alpha val="43137"/>
                  </a:srgbClr>
                </a:outerShdw>
              </a:effectLst>
            </a:endParaRPr>
          </a:p>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前向きな「変化」を評価する</a:t>
            </a:r>
            <a:endParaRPr lang="en-US" altLang="ja-JP" dirty="0" smtClean="0">
              <a:solidFill>
                <a:srgbClr val="002060"/>
              </a:solidFill>
              <a:effectLst>
                <a:outerShdw blurRad="38100" dist="38100" dir="2700000" algn="tl">
                  <a:srgbClr val="000000">
                    <a:alpha val="43137"/>
                  </a:srgbClr>
                </a:outerShdw>
              </a:effectLst>
            </a:endParaRPr>
          </a:p>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できることの「連鎖」を意識する</a:t>
            </a:r>
          </a:p>
        </p:txBody>
      </p:sp>
      <p:sp>
        <p:nvSpPr>
          <p:cNvPr id="33" name="正方形/長方形 32"/>
          <p:cNvSpPr/>
          <p:nvPr/>
        </p:nvSpPr>
        <p:spPr>
          <a:xfrm>
            <a:off x="2195736" y="4293096"/>
            <a:ext cx="5904656" cy="1754326"/>
          </a:xfrm>
          <a:prstGeom prst="rect">
            <a:avLst/>
          </a:prstGeom>
        </p:spPr>
        <p:txBody>
          <a:bodyPr wrap="square">
            <a:spAutoFit/>
          </a:bodyPr>
          <a:lstStyle/>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本人が決めるための環境を整える</a:t>
            </a:r>
            <a:endParaRPr lang="en-US" altLang="ja-JP" dirty="0" smtClean="0">
              <a:solidFill>
                <a:srgbClr val="002060"/>
              </a:solidFill>
              <a:effectLst>
                <a:outerShdw blurRad="38100" dist="38100" dir="2700000" algn="tl">
                  <a:srgbClr val="000000">
                    <a:alpha val="43137"/>
                  </a:srgbClr>
                </a:outerShdw>
              </a:effectLst>
            </a:endParaRPr>
          </a:p>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関係づくりから自己決定につなげる</a:t>
            </a:r>
            <a:endParaRPr lang="en-US" altLang="ja-JP" dirty="0" smtClean="0">
              <a:solidFill>
                <a:srgbClr val="002060"/>
              </a:solidFill>
              <a:effectLst>
                <a:outerShdw blurRad="38100" dist="38100" dir="2700000" algn="tl">
                  <a:srgbClr val="000000">
                    <a:alpha val="43137"/>
                  </a:srgbClr>
                </a:outerShdw>
              </a:effectLst>
            </a:endParaRPr>
          </a:p>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周囲との相互作用関係のなかで自己決定を促す</a:t>
            </a:r>
            <a:endParaRPr lang="en-US" altLang="ja-JP" dirty="0" smtClean="0">
              <a:solidFill>
                <a:srgbClr val="002060"/>
              </a:solidFill>
              <a:effectLst>
                <a:outerShdw blurRad="38100" dist="38100" dir="2700000" algn="tl">
                  <a:srgbClr val="000000">
                    <a:alpha val="43137"/>
                  </a:srgbClr>
                </a:outerShdw>
              </a:effectLst>
            </a:endParaRPr>
          </a:p>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「揺れ」につきあう</a:t>
            </a:r>
            <a:endParaRPr lang="en-US" altLang="ja-JP" dirty="0" smtClean="0">
              <a:solidFill>
                <a:srgbClr val="002060"/>
              </a:solidFill>
              <a:effectLst>
                <a:outerShdw blurRad="38100" dist="38100" dir="2700000" algn="tl">
                  <a:srgbClr val="000000">
                    <a:alpha val="43137"/>
                  </a:srgbClr>
                </a:outerShdw>
              </a:effectLst>
            </a:endParaRPr>
          </a:p>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自己決定のあとを担保する</a:t>
            </a:r>
            <a:endParaRPr lang="en-US" altLang="ja-JP" dirty="0" smtClean="0">
              <a:solidFill>
                <a:srgbClr val="002060"/>
              </a:solidFill>
              <a:effectLst>
                <a:outerShdw blurRad="38100" dist="38100" dir="2700000" algn="tl">
                  <a:srgbClr val="000000">
                    <a:alpha val="43137"/>
                  </a:srgbClr>
                </a:outerShdw>
              </a:effectLst>
            </a:endParaRPr>
          </a:p>
          <a:p>
            <a:pPr marL="177800" indent="-177800">
              <a:buFont typeface="Arial" pitchFamily="34" charset="0"/>
              <a:buChar char="•"/>
            </a:pPr>
            <a:r>
              <a:rPr lang="ja-JP" altLang="en-US" dirty="0" smtClean="0">
                <a:solidFill>
                  <a:srgbClr val="002060"/>
                </a:solidFill>
                <a:effectLst>
                  <a:outerShdw blurRad="38100" dist="38100" dir="2700000" algn="tl">
                    <a:srgbClr val="000000">
                      <a:alpha val="43137"/>
                    </a:srgbClr>
                  </a:outerShdw>
                </a:effectLst>
              </a:rPr>
              <a:t>本人の側に立ち代弁することで「自己決定」を支える</a:t>
            </a:r>
            <a:endParaRPr lang="en-US" altLang="ja-JP" dirty="0" smtClean="0">
              <a:solidFill>
                <a:srgbClr val="002060"/>
              </a:solidFill>
              <a:effectLst>
                <a:outerShdw blurRad="38100" dist="38100" dir="2700000" algn="tl">
                  <a:srgbClr val="000000">
                    <a:alpha val="43137"/>
                  </a:srgbClr>
                </a:outerShdw>
              </a:effectLst>
            </a:endParaRPr>
          </a:p>
        </p:txBody>
      </p:sp>
      <p:sp>
        <p:nvSpPr>
          <p:cNvPr id="36" name="テキスト ボックス 35"/>
          <p:cNvSpPr txBox="1"/>
          <p:nvPr/>
        </p:nvSpPr>
        <p:spPr>
          <a:xfrm>
            <a:off x="323528" y="2060848"/>
            <a:ext cx="369332" cy="1785104"/>
          </a:xfrm>
          <a:prstGeom prst="rect">
            <a:avLst/>
          </a:prstGeom>
          <a:noFill/>
        </p:spPr>
        <p:txBody>
          <a:bodyPr vert="eaVert" wrap="none" rtlCol="0">
            <a:spAutoFit/>
          </a:bodyPr>
          <a:lstStyle/>
          <a:p>
            <a:r>
              <a:rPr kumimoji="1" lang="en-US" altLang="ja-JP" sz="1200" b="1" dirty="0" smtClean="0">
                <a:solidFill>
                  <a:schemeClr val="bg2">
                    <a:lumMod val="25000"/>
                  </a:schemeClr>
                </a:solidFill>
              </a:rPr>
              <a:t>【</a:t>
            </a:r>
            <a:r>
              <a:rPr kumimoji="1" lang="ja-JP" altLang="en-US" sz="1200" b="1" dirty="0" smtClean="0">
                <a:solidFill>
                  <a:schemeClr val="bg2">
                    <a:lumMod val="25000"/>
                  </a:schemeClr>
                </a:solidFill>
              </a:rPr>
              <a:t>本人の気づきを促す</a:t>
            </a:r>
            <a:r>
              <a:rPr kumimoji="1" lang="en-US" altLang="ja-JP" sz="1200" b="1" dirty="0" smtClean="0">
                <a:solidFill>
                  <a:schemeClr val="bg2">
                    <a:lumMod val="25000"/>
                  </a:schemeClr>
                </a:solidFill>
              </a:rPr>
              <a:t>】</a:t>
            </a:r>
            <a:endParaRPr kumimoji="1" lang="ja-JP" altLang="en-US" sz="1200" b="1" dirty="0">
              <a:solidFill>
                <a:schemeClr val="bg2">
                  <a:lumMod val="25000"/>
                </a:schemeClr>
              </a:solidFill>
            </a:endParaRPr>
          </a:p>
        </p:txBody>
      </p:sp>
      <p:sp>
        <p:nvSpPr>
          <p:cNvPr id="37" name="テキスト ボックス 36"/>
          <p:cNvSpPr txBox="1"/>
          <p:nvPr/>
        </p:nvSpPr>
        <p:spPr>
          <a:xfrm>
            <a:off x="4283968" y="1916832"/>
            <a:ext cx="553998" cy="1323439"/>
          </a:xfrm>
          <a:prstGeom prst="rect">
            <a:avLst/>
          </a:prstGeom>
          <a:noFill/>
        </p:spPr>
        <p:txBody>
          <a:bodyPr vert="eaVert" wrap="none" rtlCol="0">
            <a:spAutoFit/>
          </a:bodyPr>
          <a:lstStyle/>
          <a:p>
            <a:r>
              <a:rPr kumimoji="1" lang="en-US" altLang="ja-JP" sz="1200" b="1" dirty="0" smtClean="0">
                <a:solidFill>
                  <a:schemeClr val="bg2">
                    <a:lumMod val="25000"/>
                  </a:schemeClr>
                </a:solidFill>
              </a:rPr>
              <a:t>【</a:t>
            </a:r>
            <a:r>
              <a:rPr kumimoji="1" lang="ja-JP" altLang="en-US" sz="1200" b="1" dirty="0" smtClean="0">
                <a:solidFill>
                  <a:schemeClr val="bg2">
                    <a:lumMod val="25000"/>
                  </a:schemeClr>
                </a:solidFill>
              </a:rPr>
              <a:t>本人の力を</a:t>
            </a:r>
            <a:endParaRPr kumimoji="1" lang="en-US" altLang="ja-JP" sz="1200" b="1" dirty="0" smtClean="0">
              <a:solidFill>
                <a:schemeClr val="bg2">
                  <a:lumMod val="25000"/>
                </a:schemeClr>
              </a:solidFill>
            </a:endParaRPr>
          </a:p>
          <a:p>
            <a:r>
              <a:rPr lang="ja-JP" altLang="en-US" sz="1200" b="1" dirty="0" smtClean="0">
                <a:solidFill>
                  <a:schemeClr val="bg2">
                    <a:lumMod val="25000"/>
                  </a:schemeClr>
                </a:solidFill>
              </a:rPr>
              <a:t>　　　　</a:t>
            </a:r>
            <a:r>
              <a:rPr kumimoji="1" lang="ja-JP" altLang="en-US" sz="1200" b="1" dirty="0" smtClean="0">
                <a:solidFill>
                  <a:schemeClr val="bg2">
                    <a:lumMod val="25000"/>
                  </a:schemeClr>
                </a:solidFill>
              </a:rPr>
              <a:t>活かす</a:t>
            </a:r>
            <a:r>
              <a:rPr kumimoji="1" lang="en-US" altLang="ja-JP" sz="1200" b="1" dirty="0" smtClean="0">
                <a:solidFill>
                  <a:schemeClr val="bg2">
                    <a:lumMod val="25000"/>
                  </a:schemeClr>
                </a:solidFill>
              </a:rPr>
              <a:t>】</a:t>
            </a:r>
            <a:endParaRPr kumimoji="1" lang="ja-JP" altLang="en-US" sz="1200" b="1" dirty="0">
              <a:solidFill>
                <a:schemeClr val="bg2">
                  <a:lumMod val="25000"/>
                </a:schemeClr>
              </a:solidFill>
            </a:endParaRPr>
          </a:p>
        </p:txBody>
      </p:sp>
      <p:sp>
        <p:nvSpPr>
          <p:cNvPr id="38" name="テキスト ボックス 37"/>
          <p:cNvSpPr txBox="1"/>
          <p:nvPr/>
        </p:nvSpPr>
        <p:spPr>
          <a:xfrm>
            <a:off x="1723038" y="4149080"/>
            <a:ext cx="553998" cy="2092881"/>
          </a:xfrm>
          <a:prstGeom prst="rect">
            <a:avLst/>
          </a:prstGeom>
          <a:noFill/>
        </p:spPr>
        <p:txBody>
          <a:bodyPr vert="eaVert" wrap="none" rtlCol="0">
            <a:spAutoFit/>
          </a:bodyPr>
          <a:lstStyle/>
          <a:p>
            <a:r>
              <a:rPr kumimoji="1" lang="en-US" altLang="ja-JP" sz="1200" b="1" dirty="0" smtClean="0">
                <a:solidFill>
                  <a:schemeClr val="bg2">
                    <a:lumMod val="25000"/>
                  </a:schemeClr>
                </a:solidFill>
              </a:rPr>
              <a:t>【</a:t>
            </a:r>
            <a:r>
              <a:rPr lang="ja-JP" altLang="en-US" sz="1200" b="1" dirty="0" smtClean="0">
                <a:solidFill>
                  <a:schemeClr val="bg2">
                    <a:lumMod val="25000"/>
                  </a:schemeClr>
                </a:solidFill>
              </a:rPr>
              <a:t>本人が決めるプロセスを</a:t>
            </a:r>
            <a:endParaRPr lang="en-US" altLang="ja-JP" sz="1200" b="1" dirty="0" smtClean="0">
              <a:solidFill>
                <a:schemeClr val="bg2">
                  <a:lumMod val="25000"/>
                </a:schemeClr>
              </a:solidFill>
            </a:endParaRPr>
          </a:p>
          <a:p>
            <a:r>
              <a:rPr lang="ja-JP" altLang="en-US" sz="1200" b="1" dirty="0" smtClean="0">
                <a:solidFill>
                  <a:schemeClr val="bg2">
                    <a:lumMod val="25000"/>
                  </a:schemeClr>
                </a:solidFill>
              </a:rPr>
              <a:t>　　　　　　　　　支える</a:t>
            </a:r>
            <a:r>
              <a:rPr kumimoji="1" lang="en-US" altLang="ja-JP" sz="1200" b="1" dirty="0" smtClean="0">
                <a:solidFill>
                  <a:schemeClr val="bg2">
                    <a:lumMod val="25000"/>
                  </a:schemeClr>
                </a:solidFill>
              </a:rPr>
              <a:t>】</a:t>
            </a:r>
            <a:endParaRPr kumimoji="1" lang="ja-JP" altLang="en-US" sz="1200" b="1" dirty="0">
              <a:solidFill>
                <a:schemeClr val="bg2">
                  <a:lumMod val="25000"/>
                </a:schemeClr>
              </a:solidFill>
            </a:endParaRPr>
          </a:p>
        </p:txBody>
      </p:sp>
      <p:sp>
        <p:nvSpPr>
          <p:cNvPr id="19" name="テキスト ボックス 18"/>
          <p:cNvSpPr txBox="1"/>
          <p:nvPr/>
        </p:nvSpPr>
        <p:spPr>
          <a:xfrm>
            <a:off x="5796136" y="3356992"/>
            <a:ext cx="2736304" cy="646986"/>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altLang="ja-JP" sz="1600" dirty="0">
                <a:latin typeface="+mn-ea"/>
              </a:rPr>
              <a:t>☞</a:t>
            </a:r>
            <a:r>
              <a:rPr lang="ja-JP" altLang="ja-JP" sz="1600" dirty="0">
                <a:latin typeface="+mn-ea"/>
              </a:rPr>
              <a:t>　</a:t>
            </a:r>
            <a:r>
              <a:rPr lang="ja-JP" altLang="en-US" sz="1600" dirty="0" smtClean="0">
                <a:latin typeface="+mn-ea"/>
              </a:rPr>
              <a:t>内容は、本スライドの</a:t>
            </a:r>
            <a:r>
              <a:rPr lang="en-US" altLang="ja-JP" sz="1600" dirty="0" smtClean="0">
                <a:latin typeface="+mn-ea"/>
              </a:rPr>
              <a:t>pp.9</a:t>
            </a:r>
            <a:r>
              <a:rPr lang="ja-JP" altLang="en-US" sz="1600" dirty="0" smtClean="0">
                <a:latin typeface="+mn-ea"/>
              </a:rPr>
              <a:t>～</a:t>
            </a:r>
            <a:r>
              <a:rPr lang="en-US" altLang="ja-JP" sz="1600" dirty="0" smtClean="0">
                <a:latin typeface="+mn-ea"/>
              </a:rPr>
              <a:t>21</a:t>
            </a:r>
            <a:r>
              <a:rPr lang="ja-JP" altLang="en-US" sz="1600" dirty="0" smtClean="0">
                <a:latin typeface="+mn-ea"/>
              </a:rPr>
              <a:t>を参照</a:t>
            </a:r>
            <a:endParaRPr kumimoji="1" lang="ja-JP" altLang="en-US" sz="1600" dirty="0">
              <a:latin typeface="+mn-ea"/>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 2"/>
          <p:cNvSpPr>
            <a:spLocks noGrp="1"/>
          </p:cNvSpPr>
          <p:nvPr>
            <p:ph type="sldNum" sz="quarter" idx="12"/>
          </p:nvPr>
        </p:nvSpPr>
        <p:spPr/>
        <p:txBody>
          <a:bodyPr/>
          <a:lstStyle/>
          <a:p>
            <a:fld id="{FC256532-382F-4E0F-9004-4DCC7021CD1A}" type="slidenum">
              <a:rPr kumimoji="1" lang="ja-JP" altLang="en-US" smtClean="0"/>
              <a:pPr/>
              <a:t>43</a:t>
            </a:fld>
            <a:endParaRPr kumimoji="1" lang="ja-JP" altLang="en-US" dirty="0"/>
          </a:p>
        </p:txBody>
      </p:sp>
      <p:sp>
        <p:nvSpPr>
          <p:cNvPr id="43" name="タイトル 1"/>
          <p:cNvSpPr>
            <a:spLocks noGrp="1"/>
          </p:cNvSpPr>
          <p:nvPr>
            <p:ph type="title"/>
          </p:nvPr>
        </p:nvSpPr>
        <p:spPr>
          <a:xfrm>
            <a:off x="457200" y="152400"/>
            <a:ext cx="8686800" cy="990600"/>
          </a:xfrm>
        </p:spPr>
        <p:txBody>
          <a:bodyPr>
            <a:normAutofit fontScale="90000"/>
          </a:bodyPr>
          <a:lstStyle/>
          <a:p>
            <a:r>
              <a:rPr lang="ja-JP" altLang="en-US" sz="3600" dirty="0" smtClean="0">
                <a:solidFill>
                  <a:schemeClr val="tx1"/>
                </a:solidFill>
                <a:latin typeface="メイリオ" pitchFamily="50" charset="-128"/>
                <a:ea typeface="メイリオ" pitchFamily="50" charset="-128"/>
                <a:cs typeface="メイリオ" pitchFamily="50" charset="-128"/>
              </a:rPr>
              <a:t>２</a:t>
            </a:r>
            <a:r>
              <a:rPr kumimoji="1" lang="ja-JP" altLang="en-US" sz="3600" dirty="0" smtClean="0">
                <a:solidFill>
                  <a:schemeClr val="tx1"/>
                </a:solidFill>
                <a:latin typeface="メイリオ" pitchFamily="50" charset="-128"/>
                <a:ea typeface="メイリオ" pitchFamily="50" charset="-128"/>
                <a:cs typeface="メイリオ" pitchFamily="50" charset="-128"/>
              </a:rPr>
              <a:t>．相談支援の展開</a:t>
            </a:r>
            <a:r>
              <a:rPr kumimoji="1" lang="en-US" altLang="ja-JP" sz="3600" dirty="0" smtClean="0">
                <a:solidFill>
                  <a:schemeClr val="tx1"/>
                </a:solidFill>
                <a:latin typeface="メイリオ" pitchFamily="50" charset="-128"/>
                <a:ea typeface="メイリオ" pitchFamily="50" charset="-128"/>
                <a:cs typeface="メイリオ" pitchFamily="50" charset="-128"/>
              </a:rPr>
              <a:t/>
            </a:r>
            <a:br>
              <a:rPr kumimoji="1" lang="en-US" altLang="ja-JP" sz="3600" dirty="0" smtClean="0">
                <a:solidFill>
                  <a:schemeClr val="tx1"/>
                </a:solidFill>
                <a:latin typeface="メイリオ" pitchFamily="50" charset="-128"/>
                <a:ea typeface="メイリオ" pitchFamily="50" charset="-128"/>
                <a:cs typeface="メイリオ" pitchFamily="50" charset="-128"/>
              </a:rPr>
            </a:br>
            <a:r>
              <a:rPr lang="ja-JP" altLang="en-US" sz="3600" dirty="0" smtClean="0">
                <a:solidFill>
                  <a:schemeClr val="tx1"/>
                </a:solidFill>
                <a:latin typeface="メイリオ" pitchFamily="50" charset="-128"/>
                <a:ea typeface="メイリオ" pitchFamily="50" charset="-128"/>
                <a:cs typeface="メイリオ" pitchFamily="50" charset="-128"/>
              </a:rPr>
              <a:t>（５）</a:t>
            </a:r>
            <a:r>
              <a:rPr kumimoji="1" lang="ja-JP" altLang="en-US" sz="3600" dirty="0" smtClean="0">
                <a:solidFill>
                  <a:schemeClr val="tx1"/>
                </a:solidFill>
                <a:latin typeface="メイリオ" pitchFamily="50" charset="-128"/>
                <a:ea typeface="メイリオ" pitchFamily="50" charset="-128"/>
                <a:cs typeface="メイリオ" pitchFamily="50" charset="-128"/>
              </a:rPr>
              <a:t>支援の実施－３</a:t>
            </a:r>
            <a:endParaRPr kumimoji="1" lang="ja-JP" altLang="en-US" sz="3600" dirty="0">
              <a:solidFill>
                <a:schemeClr val="tx1"/>
              </a:solidFill>
              <a:latin typeface="メイリオ" pitchFamily="50" charset="-128"/>
              <a:ea typeface="メイリオ" pitchFamily="50" charset="-128"/>
              <a:cs typeface="メイリオ" pitchFamily="50" charset="-128"/>
            </a:endParaRPr>
          </a:p>
        </p:txBody>
      </p:sp>
      <p:sp>
        <p:nvSpPr>
          <p:cNvPr id="11" name="テキスト ボックス 10"/>
          <p:cNvSpPr txBox="1"/>
          <p:nvPr/>
        </p:nvSpPr>
        <p:spPr>
          <a:xfrm>
            <a:off x="971600" y="6381328"/>
            <a:ext cx="3888432" cy="584775"/>
          </a:xfrm>
          <a:prstGeom prst="rect">
            <a:avLst/>
          </a:prstGeom>
          <a:noFill/>
        </p:spPr>
        <p:txBody>
          <a:bodyPr wrap="square" rtlCol="0">
            <a:spAutoFit/>
          </a:bodyPr>
          <a:lstStyle/>
          <a:p>
            <a:r>
              <a:rPr kumimoji="1" lang="ja-JP" altLang="en-US" sz="800" dirty="0" smtClean="0">
                <a:latin typeface="メイリオ" pitchFamily="50" charset="-128"/>
                <a:ea typeface="メイリオ" pitchFamily="50" charset="-128"/>
                <a:cs typeface="メイリオ" pitchFamily="50" charset="-128"/>
              </a:rPr>
              <a:t>資料：岩間伸之；テキスト</a:t>
            </a:r>
            <a:r>
              <a:rPr lang="ja-JP" altLang="en-US" sz="800" dirty="0" smtClean="0">
                <a:latin typeface="メイリオ" pitchFamily="50" charset="-128"/>
                <a:ea typeface="メイリオ" pitchFamily="50" charset="-128"/>
                <a:cs typeface="メイリオ" pitchFamily="50" charset="-128"/>
              </a:rPr>
              <a:t>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1</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5(1),p.134.</a:t>
            </a:r>
            <a:r>
              <a:rPr lang="ja-JP" altLang="en-US" sz="800" dirty="0" smtClean="0">
                <a:latin typeface="メイリオ" pitchFamily="50" charset="-128"/>
                <a:ea typeface="メイリオ" pitchFamily="50" charset="-128"/>
                <a:cs typeface="メイリオ" pitchFamily="50" charset="-128"/>
              </a:rPr>
              <a:t>より</a:t>
            </a:r>
          </a:p>
          <a:p>
            <a:endParaRPr lang="ja-JP" altLang="en-US" sz="800" dirty="0" smtClean="0">
              <a:solidFill>
                <a:schemeClr val="tx2"/>
              </a:solidFill>
              <a:latin typeface="メイリオ" pitchFamily="50" charset="-128"/>
              <a:ea typeface="メイリオ" pitchFamily="50" charset="-128"/>
              <a:cs typeface="メイリオ" pitchFamily="50" charset="-128"/>
            </a:endParaRPr>
          </a:p>
          <a:p>
            <a:endParaRPr lang="ja-JP" altLang="en-US" sz="800" dirty="0" smtClean="0">
              <a:solidFill>
                <a:schemeClr val="tx2"/>
              </a:solidFill>
              <a:latin typeface="メイリオ" pitchFamily="50" charset="-128"/>
              <a:ea typeface="メイリオ" pitchFamily="50" charset="-128"/>
              <a:cs typeface="メイリオ" pitchFamily="50" charset="-128"/>
            </a:endParaRPr>
          </a:p>
          <a:p>
            <a:endParaRPr kumimoji="1" lang="ja-JP" altLang="en-US" sz="800" dirty="0">
              <a:solidFill>
                <a:schemeClr val="tx2"/>
              </a:solidFill>
              <a:latin typeface="メイリオ" pitchFamily="50" charset="-128"/>
              <a:ea typeface="メイリオ" pitchFamily="50" charset="-128"/>
              <a:cs typeface="メイリオ" pitchFamily="50" charset="-128"/>
            </a:endParaRPr>
          </a:p>
        </p:txBody>
      </p:sp>
      <p:sp>
        <p:nvSpPr>
          <p:cNvPr id="15" name="コンテンツ プレースホルダ 4"/>
          <p:cNvSpPr>
            <a:spLocks noGrp="1"/>
          </p:cNvSpPr>
          <p:nvPr>
            <p:ph sz="quarter" idx="1"/>
          </p:nvPr>
        </p:nvSpPr>
        <p:spPr>
          <a:xfrm>
            <a:off x="457200" y="1363216"/>
            <a:ext cx="8229600" cy="4658072"/>
          </a:xfrm>
        </p:spPr>
        <p:txBody>
          <a:bodyPr>
            <a:normAutofit/>
          </a:bodyPr>
          <a:lstStyle/>
          <a:p>
            <a:r>
              <a:rPr lang="ja-JP" altLang="en-US" u="sng" dirty="0" smtClean="0">
                <a:solidFill>
                  <a:srgbClr val="FF0000"/>
                </a:solidFill>
              </a:rPr>
              <a:t>チームアプローチ</a:t>
            </a:r>
            <a:r>
              <a:rPr lang="ja-JP" altLang="en-US" dirty="0" smtClean="0"/>
              <a:t>により支援を行う。</a:t>
            </a:r>
            <a:r>
              <a:rPr lang="ja-JP" altLang="en-US" sz="2200" dirty="0" smtClean="0"/>
              <a:t> </a:t>
            </a:r>
            <a:endParaRPr lang="en-US" altLang="ja-JP" sz="2200" dirty="0" smtClean="0"/>
          </a:p>
          <a:p>
            <a:pPr lvl="1">
              <a:buClr>
                <a:schemeClr val="accent1">
                  <a:lumMod val="60000"/>
                  <a:lumOff val="40000"/>
                </a:schemeClr>
              </a:buClr>
            </a:pPr>
            <a:r>
              <a:rPr lang="ja-JP" altLang="en-US" sz="1800" dirty="0" smtClean="0"/>
              <a:t>自立相談支援機関がすべてを抱え込むのではない。</a:t>
            </a:r>
            <a:endParaRPr lang="en-US" altLang="ja-JP" sz="1800" dirty="0" smtClean="0"/>
          </a:p>
          <a:p>
            <a:pPr lvl="1">
              <a:buClr>
                <a:schemeClr val="accent1">
                  <a:lumMod val="60000"/>
                  <a:lumOff val="40000"/>
                </a:schemeClr>
              </a:buClr>
            </a:pPr>
            <a:r>
              <a:rPr lang="ja-JP" altLang="en-US" sz="1800" dirty="0" smtClean="0"/>
              <a:t>「個別的・継続的な支援」の一つひとつを目的・手段とした支援のあり方を、支援に関わるすべての関係者や関係機関で共有し、みんなで向かっていく。</a:t>
            </a:r>
            <a:endParaRPr lang="en-US" altLang="ja-JP" sz="1800" dirty="0" smtClean="0"/>
          </a:p>
          <a:p>
            <a:pPr lvl="1">
              <a:buClr>
                <a:schemeClr val="accent1">
                  <a:lumMod val="60000"/>
                  <a:lumOff val="40000"/>
                </a:schemeClr>
              </a:buClr>
            </a:pPr>
            <a:r>
              <a:rPr lang="ja-JP" altLang="en-US" sz="1800" dirty="0" smtClean="0"/>
              <a:t>自ら支援を行うとともに、地域の社会資源によって必要な支援が行われるよう調整する。</a:t>
            </a:r>
            <a:endParaRPr lang="en-US" altLang="ja-JP" sz="1800" dirty="0" smtClean="0"/>
          </a:p>
          <a:p>
            <a:pPr>
              <a:spcBef>
                <a:spcPts val="1200"/>
              </a:spcBef>
            </a:pPr>
            <a:r>
              <a:rPr lang="ja-JP" altLang="en-US" dirty="0" smtClean="0"/>
              <a:t>関係機関が適切にそれぞれの役割を果たせるよう本人の力を引き出すとともに、必要な</a:t>
            </a:r>
            <a:r>
              <a:rPr lang="ja-JP" altLang="en-US" u="sng" dirty="0" smtClean="0">
                <a:solidFill>
                  <a:srgbClr val="FF0000"/>
                </a:solidFill>
              </a:rPr>
              <a:t>調整機能</a:t>
            </a:r>
            <a:r>
              <a:rPr lang="ja-JP" altLang="en-US" dirty="0" smtClean="0"/>
              <a:t>を果たす。</a:t>
            </a:r>
            <a:endParaRPr lang="en-US" altLang="ja-JP" dirty="0" smtClean="0"/>
          </a:p>
          <a:p>
            <a:pPr lvl="1">
              <a:buClr>
                <a:schemeClr val="accent1">
                  <a:lumMod val="60000"/>
                  <a:lumOff val="40000"/>
                </a:schemeClr>
              </a:buClr>
            </a:pPr>
            <a:r>
              <a:rPr lang="ja-JP" altLang="en-US" sz="1800" dirty="0" smtClean="0"/>
              <a:t>必要に応じて本人に同行し調整・支援する。</a:t>
            </a:r>
            <a:endParaRPr lang="en-US" altLang="ja-JP" sz="1800" dirty="0" smtClean="0"/>
          </a:p>
        </p:txBody>
      </p:sp>
      <p:sp>
        <p:nvSpPr>
          <p:cNvPr id="17" name="テキスト ボックス 16"/>
          <p:cNvSpPr txBox="1"/>
          <p:nvPr/>
        </p:nvSpPr>
        <p:spPr>
          <a:xfrm>
            <a:off x="755576" y="4922887"/>
            <a:ext cx="7632848" cy="851297"/>
          </a:xfrm>
          <a:prstGeom prst="roundRect">
            <a:avLst/>
          </a:prstGeom>
          <a:solidFill>
            <a:schemeClr val="accent3">
              <a:lumMod val="20000"/>
              <a:lumOff val="80000"/>
            </a:schemeClr>
          </a:solidFill>
          <a:ln>
            <a:solidFill>
              <a:schemeClr val="accent1"/>
            </a:solidFill>
          </a:ln>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r>
              <a:rPr lang="ja-JP" altLang="en-US" sz="2200" dirty="0" smtClean="0">
                <a:solidFill>
                  <a:srgbClr val="FF0000"/>
                </a:solidFill>
                <a:latin typeface="メイリオ" pitchFamily="50" charset="-128"/>
                <a:ea typeface="メイリオ" pitchFamily="50" charset="-128"/>
                <a:cs typeface="メイリオ" pitchFamily="50" charset="-128"/>
              </a:rPr>
              <a:t>「丸抱え」でも「丸投げ」でもなく、</a:t>
            </a:r>
            <a:endParaRPr lang="en-US" altLang="ja-JP" sz="2200" dirty="0" smtClean="0">
              <a:solidFill>
                <a:srgbClr val="FF0000"/>
              </a:solidFill>
              <a:latin typeface="メイリオ" pitchFamily="50" charset="-128"/>
              <a:ea typeface="メイリオ" pitchFamily="50" charset="-128"/>
              <a:cs typeface="メイリオ" pitchFamily="50" charset="-128"/>
            </a:endParaRPr>
          </a:p>
          <a:p>
            <a:pPr algn="ctr"/>
            <a:r>
              <a:rPr kumimoji="1" lang="ja-JP" altLang="en-US" sz="2200" dirty="0" smtClean="0">
                <a:solidFill>
                  <a:srgbClr val="FF0000"/>
                </a:solidFill>
                <a:latin typeface="メイリオ" pitchFamily="50" charset="-128"/>
                <a:ea typeface="メイリオ" pitchFamily="50" charset="-128"/>
                <a:cs typeface="メイリオ" pitchFamily="50" charset="-128"/>
              </a:rPr>
              <a:t>支援チームの中核になるのが自立相談支援機関</a:t>
            </a:r>
            <a:endParaRPr kumimoji="1" lang="en-US" altLang="ja-JP" sz="2200" dirty="0" smtClean="0">
              <a:solidFill>
                <a:srgbClr val="FF0000"/>
              </a:solidFill>
              <a:latin typeface="メイリオ" pitchFamily="50" charset="-128"/>
              <a:ea typeface="メイリオ" pitchFamily="50" charset="-128"/>
              <a:cs typeface="メイリオ" pitchFamily="50" charset="-128"/>
            </a:endParaRPr>
          </a:p>
        </p:txBody>
      </p:sp>
      <p:sp>
        <p:nvSpPr>
          <p:cNvPr id="18"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a:spLocks noGrp="1"/>
          </p:cNvSpPr>
          <p:nvPr>
            <p:ph type="title"/>
          </p:nvPr>
        </p:nvSpPr>
        <p:spPr>
          <a:xfrm>
            <a:off x="457200" y="152400"/>
            <a:ext cx="8686800" cy="990600"/>
          </a:xfrm>
        </p:spPr>
        <p:txBody>
          <a:bodyPr>
            <a:normAutofit fontScale="90000"/>
          </a:bodyPr>
          <a:lstStyle/>
          <a:p>
            <a:r>
              <a:rPr lang="ja-JP" altLang="en-US" sz="3600" dirty="0" smtClean="0">
                <a:solidFill>
                  <a:schemeClr val="tx1"/>
                </a:solidFill>
                <a:latin typeface="メイリオ" pitchFamily="50" charset="-128"/>
                <a:ea typeface="メイリオ" pitchFamily="50" charset="-128"/>
                <a:cs typeface="メイリオ" pitchFamily="50" charset="-128"/>
              </a:rPr>
              <a:t>２</a:t>
            </a:r>
            <a:r>
              <a:rPr kumimoji="1" lang="ja-JP" altLang="en-US" sz="3600" dirty="0" smtClean="0">
                <a:solidFill>
                  <a:schemeClr val="tx1"/>
                </a:solidFill>
                <a:latin typeface="メイリオ" pitchFamily="50" charset="-128"/>
                <a:ea typeface="メイリオ" pitchFamily="50" charset="-128"/>
                <a:cs typeface="メイリオ" pitchFamily="50" charset="-128"/>
              </a:rPr>
              <a:t>．</a:t>
            </a:r>
            <a:r>
              <a:rPr lang="ja-JP" altLang="en-US" sz="3600" dirty="0" smtClean="0">
                <a:solidFill>
                  <a:schemeClr val="tx1"/>
                </a:solidFill>
                <a:latin typeface="メイリオ" pitchFamily="50" charset="-128"/>
                <a:ea typeface="メイリオ" pitchFamily="50" charset="-128"/>
                <a:cs typeface="メイリオ" pitchFamily="50" charset="-128"/>
              </a:rPr>
              <a:t>相談支援の展開</a:t>
            </a:r>
            <a:r>
              <a:rPr lang="en-US" altLang="ja-JP" sz="3600" dirty="0" smtClean="0">
                <a:solidFill>
                  <a:schemeClr val="tx1"/>
                </a:solidFill>
                <a:latin typeface="メイリオ" pitchFamily="50" charset="-128"/>
                <a:ea typeface="メイリオ" pitchFamily="50" charset="-128"/>
                <a:cs typeface="メイリオ" pitchFamily="50" charset="-128"/>
              </a:rPr>
              <a:t/>
            </a:r>
            <a:br>
              <a:rPr lang="en-US" altLang="ja-JP" sz="3600" dirty="0" smtClean="0">
                <a:solidFill>
                  <a:schemeClr val="tx1"/>
                </a:solidFill>
                <a:latin typeface="メイリオ" pitchFamily="50" charset="-128"/>
                <a:ea typeface="メイリオ" pitchFamily="50" charset="-128"/>
                <a:cs typeface="メイリオ" pitchFamily="50" charset="-128"/>
              </a:rPr>
            </a:br>
            <a:r>
              <a:rPr lang="ja-JP" altLang="en-US" sz="3600" dirty="0" smtClean="0">
                <a:solidFill>
                  <a:schemeClr val="tx1"/>
                </a:solidFill>
                <a:latin typeface="メイリオ" pitchFamily="50" charset="-128"/>
                <a:ea typeface="メイリオ" pitchFamily="50" charset="-128"/>
                <a:cs typeface="メイリオ" pitchFamily="50" charset="-128"/>
              </a:rPr>
              <a:t>（６）相談の終結</a:t>
            </a:r>
            <a:endParaRPr kumimoji="1" lang="ja-JP" altLang="en-US" sz="3600" dirty="0">
              <a:solidFill>
                <a:schemeClr val="tx1"/>
              </a:solidFill>
              <a:latin typeface="メイリオ" pitchFamily="50" charset="-128"/>
              <a:ea typeface="メイリオ" pitchFamily="50" charset="-128"/>
              <a:cs typeface="メイリオ" pitchFamily="50" charset="-128"/>
            </a:endParaRPr>
          </a:p>
        </p:txBody>
      </p:sp>
      <p:sp>
        <p:nvSpPr>
          <p:cNvPr id="3" name="スライド番号プレースホルダ 2"/>
          <p:cNvSpPr>
            <a:spLocks noGrp="1"/>
          </p:cNvSpPr>
          <p:nvPr>
            <p:ph type="sldNum" sz="quarter" idx="12"/>
          </p:nvPr>
        </p:nvSpPr>
        <p:spPr/>
        <p:txBody>
          <a:bodyPr/>
          <a:lstStyle/>
          <a:p>
            <a:fld id="{FC256532-382F-4E0F-9004-4DCC7021CD1A}" type="slidenum">
              <a:rPr kumimoji="1" lang="ja-JP" altLang="en-US" smtClean="0"/>
              <a:pPr/>
              <a:t>44</a:t>
            </a:fld>
            <a:endParaRPr kumimoji="1" lang="ja-JP" altLang="en-US" dirty="0"/>
          </a:p>
        </p:txBody>
      </p:sp>
      <p:sp>
        <p:nvSpPr>
          <p:cNvPr id="10" name="コンテンツ プレースホルダ 29"/>
          <p:cNvSpPr txBox="1">
            <a:spLocks/>
          </p:cNvSpPr>
          <p:nvPr/>
        </p:nvSpPr>
        <p:spPr>
          <a:xfrm>
            <a:off x="467544" y="1196752"/>
            <a:ext cx="8352928" cy="4968552"/>
          </a:xfrm>
          <a:prstGeom prst="rect">
            <a:avLst/>
          </a:prstGeom>
        </p:spPr>
        <p:txBody>
          <a:bodyPr vert="horz">
            <a:normAutofit fontScale="92500"/>
          </a:bodyPr>
          <a:lstStyle/>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r>
              <a:rPr lang="ja-JP" altLang="en-US" sz="2800" dirty="0" smtClean="0">
                <a:latin typeface="メイリオ" pitchFamily="50" charset="-128"/>
                <a:ea typeface="メイリオ" pitchFamily="50" charset="-128"/>
                <a:cs typeface="メイリオ" pitchFamily="50" charset="-128"/>
              </a:rPr>
              <a:t>終結は下記のような場合が想定される。</a:t>
            </a:r>
            <a:endParaRPr lang="en-US" altLang="ja-JP" sz="28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defRPr/>
            </a:pPr>
            <a:r>
              <a:rPr lang="ja-JP" altLang="en-US" sz="2800" dirty="0" smtClean="0">
                <a:latin typeface="メイリオ" pitchFamily="50" charset="-128"/>
                <a:ea typeface="メイリオ" pitchFamily="50" charset="-128"/>
                <a:cs typeface="メイリオ" pitchFamily="50" charset="-128"/>
              </a:rPr>
              <a:t>状態が改善し、目標を達成する目途が立った場合。</a:t>
            </a:r>
            <a:endParaRPr lang="en-US" altLang="ja-JP" sz="28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defRPr/>
            </a:pPr>
            <a:r>
              <a:rPr lang="ja-JP" altLang="en-US" sz="2800" dirty="0" smtClean="0">
                <a:latin typeface="メイリオ" pitchFamily="50" charset="-128"/>
                <a:ea typeface="メイリオ" pitchFamily="50" charset="-128"/>
                <a:cs typeface="メイリオ" pitchFamily="50" charset="-128"/>
              </a:rPr>
              <a:t>大きな課題がある程度解決され、社会的孤立の状態も一定程度解消されたと判断される場合。</a:t>
            </a:r>
            <a:endParaRPr lang="en-US" altLang="ja-JP" sz="2800" dirty="0" smtClean="0">
              <a:latin typeface="メイリオ" pitchFamily="50" charset="-128"/>
              <a:ea typeface="メイリオ" pitchFamily="50" charset="-128"/>
              <a:cs typeface="メイリオ" pitchFamily="50" charset="-128"/>
            </a:endParaRPr>
          </a:p>
          <a:p>
            <a:pPr marL="1188720" lvl="2" indent="-274320">
              <a:spcBef>
                <a:spcPts val="1200"/>
              </a:spcBef>
              <a:buClr>
                <a:schemeClr val="tx2">
                  <a:lumMod val="40000"/>
                  <a:lumOff val="60000"/>
                </a:schemeClr>
              </a:buClr>
              <a:buSzPct val="76000"/>
              <a:buFont typeface="Wingdings" pitchFamily="2" charset="2"/>
              <a:buChar char="p"/>
              <a:defRPr/>
            </a:pPr>
            <a:r>
              <a:rPr lang="ja-JP" altLang="en-US" sz="2100" dirty="0" smtClean="0">
                <a:latin typeface="メイリオ" pitchFamily="50" charset="-128"/>
                <a:ea typeface="メイリオ" pitchFamily="50" charset="-128"/>
                <a:cs typeface="メイリオ" pitchFamily="50" charset="-128"/>
              </a:rPr>
              <a:t>課題が残っていても、本人が自分の力や周りの力を借りながら、解決できる環境が出来ている場合や、大きな問題になる前に、本人が</a:t>
            </a:r>
            <a:r>
              <a:rPr lang="en-US" altLang="ja-JP" sz="2100" dirty="0" smtClean="0">
                <a:latin typeface="メイリオ" pitchFamily="50" charset="-128"/>
                <a:ea typeface="メイリオ" pitchFamily="50" charset="-128"/>
                <a:cs typeface="メイリオ" pitchFamily="50" charset="-128"/>
              </a:rPr>
              <a:t>SOS</a:t>
            </a:r>
            <a:r>
              <a:rPr lang="ja-JP" altLang="en-US" sz="2100" dirty="0" smtClean="0">
                <a:latin typeface="メイリオ" pitchFamily="50" charset="-128"/>
                <a:ea typeface="メイリオ" pitchFamily="50" charset="-128"/>
                <a:cs typeface="メイリオ" pitchFamily="50" charset="-128"/>
              </a:rPr>
              <a:t>を出せる、誰を頼ればよいかわかる場合。</a:t>
            </a:r>
            <a:endParaRPr lang="en-US" altLang="ja-JP" sz="21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defRPr/>
            </a:pPr>
            <a:r>
              <a:rPr lang="ja-JP" altLang="en-US" sz="2800" dirty="0" smtClean="0">
                <a:latin typeface="メイリオ" pitchFamily="50" charset="-128"/>
                <a:ea typeface="メイリオ" pitchFamily="50" charset="-128"/>
                <a:cs typeface="メイリオ" pitchFamily="50" charset="-128"/>
              </a:rPr>
              <a:t>連絡が途絶え、一定期間が経過している場合。</a:t>
            </a:r>
            <a:endParaRPr lang="en-US" altLang="ja-JP" sz="2800" dirty="0" smtClean="0">
              <a:latin typeface="メイリオ" pitchFamily="50" charset="-128"/>
              <a:ea typeface="メイリオ" pitchFamily="50" charset="-128"/>
              <a:cs typeface="メイリオ" pitchFamily="50" charset="-128"/>
            </a:endParaRPr>
          </a:p>
          <a:p>
            <a:pPr marL="274320" marR="0" lvl="0" indent="-274320" algn="l" defTabSz="914400" rtl="0" eaLnBrk="1" fontAlgn="auto" latinLnBrk="0" hangingPunct="1">
              <a:lnSpc>
                <a:spcPct val="100000"/>
              </a:lnSpc>
              <a:spcBef>
                <a:spcPts val="1200"/>
              </a:spcBef>
              <a:spcAft>
                <a:spcPts val="0"/>
              </a:spcAft>
              <a:buClr>
                <a:schemeClr val="accent1"/>
              </a:buClr>
              <a:buSzPct val="76000"/>
              <a:buFont typeface="Wingdings 3"/>
              <a:buChar char=""/>
              <a:tabLst/>
              <a:defRPr/>
            </a:pPr>
            <a:r>
              <a:rPr lang="ja-JP" altLang="en-US" sz="2800" u="sng" dirty="0" smtClean="0">
                <a:solidFill>
                  <a:srgbClr val="FF0000"/>
                </a:solidFill>
                <a:latin typeface="メイリオ" pitchFamily="50" charset="-128"/>
                <a:ea typeface="メイリオ" pitchFamily="50" charset="-128"/>
                <a:cs typeface="メイリオ" pitchFamily="50" charset="-128"/>
              </a:rPr>
              <a:t>終結後のフォロー</a:t>
            </a:r>
            <a:r>
              <a:rPr lang="ja-JP" altLang="en-US" sz="2800" dirty="0" smtClean="0">
                <a:latin typeface="メイリオ" pitchFamily="50" charset="-128"/>
                <a:ea typeface="メイリオ" pitchFamily="50" charset="-128"/>
                <a:cs typeface="メイリオ" pitchFamily="50" charset="-128"/>
              </a:rPr>
              <a:t>も想定し、必要があれば再度、相談を受け付ける。</a:t>
            </a:r>
            <a:endParaRPr lang="en-US" altLang="ja-JP" sz="2800" dirty="0" smtClean="0">
              <a:latin typeface="メイリオ" pitchFamily="50" charset="-128"/>
              <a:ea typeface="メイリオ" pitchFamily="50" charset="-128"/>
              <a:cs typeface="メイリオ" pitchFamily="50" charset="-128"/>
            </a:endParaRPr>
          </a:p>
        </p:txBody>
      </p:sp>
      <p:sp>
        <p:nvSpPr>
          <p:cNvPr id="8" name="テキスト ボックス 7"/>
          <p:cNvSpPr txBox="1"/>
          <p:nvPr/>
        </p:nvSpPr>
        <p:spPr>
          <a:xfrm>
            <a:off x="971600" y="6381328"/>
            <a:ext cx="4536504" cy="584775"/>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a:t>
            </a:r>
            <a:r>
              <a:rPr kumimoji="1" lang="ja-JP" altLang="en-US" sz="800" dirty="0" smtClean="0">
                <a:latin typeface="メイリオ" pitchFamily="50" charset="-128"/>
                <a:ea typeface="メイリオ" pitchFamily="50" charset="-128"/>
                <a:cs typeface="メイリオ" pitchFamily="50" charset="-128"/>
              </a:rPr>
              <a:t>間伸之；テキスト</a:t>
            </a:r>
            <a:r>
              <a:rPr lang="ja-JP" altLang="en-US" sz="800" dirty="0" smtClean="0">
                <a:latin typeface="メイリオ" pitchFamily="50" charset="-128"/>
                <a:ea typeface="メイリオ" pitchFamily="50" charset="-128"/>
                <a:cs typeface="メイリオ" pitchFamily="50" charset="-128"/>
              </a:rPr>
              <a:t>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1</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6(4)-(5),pp.142-144. , </a:t>
            </a:r>
            <a:endParaRPr lang="ja-JP" altLang="en-US" sz="800" dirty="0" smtClean="0">
              <a:latin typeface="メイリオ" pitchFamily="50" charset="-128"/>
              <a:ea typeface="メイリオ" pitchFamily="50" charset="-128"/>
              <a:cs typeface="メイリオ" pitchFamily="50" charset="-128"/>
            </a:endParaRPr>
          </a:p>
          <a:p>
            <a:r>
              <a:rPr lang="ja-JP" altLang="en-US" sz="800" dirty="0" smtClean="0">
                <a:latin typeface="メイリオ" pitchFamily="50" charset="-128"/>
                <a:ea typeface="メイリオ" pitchFamily="50" charset="-128"/>
                <a:cs typeface="メイリオ" pitchFamily="50" charset="-128"/>
              </a:rPr>
              <a:t>岩間伸之・朝比奈ミカ・鈴木晶子（</a:t>
            </a:r>
            <a:r>
              <a:rPr lang="en-US" altLang="ja-JP" sz="800" dirty="0" smtClean="0">
                <a:latin typeface="メイリオ" pitchFamily="50" charset="-128"/>
                <a:ea typeface="メイリオ" pitchFamily="50" charset="-128"/>
                <a:cs typeface="メイリオ" pitchFamily="50" charset="-128"/>
              </a:rPr>
              <a:t>2016</a:t>
            </a:r>
            <a:r>
              <a:rPr lang="ja-JP" altLang="en-US" sz="800" dirty="0" smtClean="0">
                <a:latin typeface="メイリオ" pitchFamily="50" charset="-128"/>
                <a:ea typeface="メイリオ" pitchFamily="50" charset="-128"/>
                <a:cs typeface="メイリオ" pitchFamily="50" charset="-128"/>
              </a:rPr>
              <a:t>）より</a:t>
            </a:r>
          </a:p>
          <a:p>
            <a:endParaRPr lang="ja-JP" altLang="en-US" sz="800" dirty="0" smtClean="0">
              <a:solidFill>
                <a:schemeClr val="tx2"/>
              </a:solidFill>
              <a:latin typeface="メイリオ" pitchFamily="50" charset="-128"/>
              <a:ea typeface="メイリオ" pitchFamily="50" charset="-128"/>
              <a:cs typeface="メイリオ" pitchFamily="50" charset="-128"/>
            </a:endParaRPr>
          </a:p>
          <a:p>
            <a:endParaRPr kumimoji="1" lang="ja-JP" altLang="en-US" sz="800" dirty="0">
              <a:solidFill>
                <a:schemeClr val="tx2"/>
              </a:solidFill>
              <a:latin typeface="メイリオ" pitchFamily="50" charset="-128"/>
              <a:ea typeface="メイリオ" pitchFamily="50" charset="-128"/>
              <a:cs typeface="メイリオ" pitchFamily="50" charset="-128"/>
            </a:endParaRPr>
          </a:p>
        </p:txBody>
      </p:sp>
      <p:sp>
        <p:nvSpPr>
          <p:cNvPr id="13"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467544" y="1700808"/>
            <a:ext cx="8424936" cy="3672408"/>
          </a:xfrm>
          <a:prstGeom prst="roundRect">
            <a:avLst>
              <a:gd name="adj" fmla="val 7972"/>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スライド番号プレースホルダ 2"/>
          <p:cNvSpPr>
            <a:spLocks noGrp="1"/>
          </p:cNvSpPr>
          <p:nvPr>
            <p:ph type="sldNum" sz="quarter" idx="12"/>
          </p:nvPr>
        </p:nvSpPr>
        <p:spPr/>
        <p:txBody>
          <a:bodyPr/>
          <a:lstStyle/>
          <a:p>
            <a:fld id="{FC256532-382F-4E0F-9004-4DCC7021CD1A}" type="slidenum">
              <a:rPr kumimoji="1" lang="ja-JP" altLang="en-US" smtClean="0"/>
              <a:pPr/>
              <a:t>45</a:t>
            </a:fld>
            <a:endParaRPr kumimoji="1" lang="ja-JP" altLang="en-US" dirty="0"/>
          </a:p>
        </p:txBody>
      </p:sp>
      <p:sp>
        <p:nvSpPr>
          <p:cNvPr id="17" name="コンテンツ プレースホルダ 29"/>
          <p:cNvSpPr txBox="1">
            <a:spLocks/>
          </p:cNvSpPr>
          <p:nvPr/>
        </p:nvSpPr>
        <p:spPr>
          <a:xfrm>
            <a:off x="673224" y="1988840"/>
            <a:ext cx="7931224" cy="3168352"/>
          </a:xfrm>
          <a:prstGeom prst="rect">
            <a:avLst/>
          </a:prstGeom>
        </p:spPr>
        <p:txBody>
          <a:bodyPr vert="horz">
            <a:noAutofit/>
          </a:bodyPr>
          <a:lstStyle/>
          <a:p>
            <a:pPr marL="457200" lvl="0" indent="-457200">
              <a:spcBef>
                <a:spcPts val="1800"/>
              </a:spcBef>
              <a:buClr>
                <a:schemeClr val="tx1"/>
              </a:buClr>
              <a:buSzPct val="76000"/>
              <a:buFont typeface="+mj-lt"/>
              <a:buAutoNum type="arabicPeriod"/>
              <a:defRPr/>
            </a:pPr>
            <a:r>
              <a:rPr lang="ja-JP" altLang="en-US" sz="2600" dirty="0" smtClean="0">
                <a:latin typeface="メイリオ" pitchFamily="50" charset="-128"/>
                <a:ea typeface="メイリオ" pitchFamily="50" charset="-128"/>
                <a:cs typeface="メイリオ" pitchFamily="50" charset="-128"/>
              </a:rPr>
              <a:t>法に基づく相談支援機関として適切に判断し必要な手続きを実施するために</a:t>
            </a:r>
            <a:endParaRPr lang="en-US" altLang="ja-JP" sz="2600" dirty="0" smtClean="0">
              <a:latin typeface="メイリオ" pitchFamily="50" charset="-128"/>
              <a:ea typeface="メイリオ" pitchFamily="50" charset="-128"/>
              <a:cs typeface="メイリオ" pitchFamily="50" charset="-128"/>
            </a:endParaRPr>
          </a:p>
          <a:p>
            <a:pPr marL="457200" lvl="0" indent="-457200">
              <a:spcBef>
                <a:spcPts val="1800"/>
              </a:spcBef>
              <a:buClr>
                <a:schemeClr val="tx1"/>
              </a:buClr>
              <a:buSzPct val="76000"/>
              <a:buFont typeface="+mj-lt"/>
              <a:buAutoNum type="arabicPeriod"/>
              <a:defRPr/>
            </a:pPr>
            <a:r>
              <a:rPr lang="ja-JP" altLang="en-US" sz="2600" dirty="0" smtClean="0">
                <a:latin typeface="メイリオ" pitchFamily="50" charset="-128"/>
                <a:ea typeface="メイリオ" pitchFamily="50" charset="-128"/>
                <a:cs typeface="メイリオ" pitchFamily="50" charset="-128"/>
              </a:rPr>
              <a:t>相談支援の質の確保、向上のために</a:t>
            </a:r>
            <a:endParaRPr lang="en-US" altLang="ja-JP" sz="2600" dirty="0" smtClean="0">
              <a:latin typeface="メイリオ" pitchFamily="50" charset="-128"/>
              <a:ea typeface="メイリオ" pitchFamily="50" charset="-128"/>
              <a:cs typeface="メイリオ" pitchFamily="50" charset="-128"/>
            </a:endParaRPr>
          </a:p>
          <a:p>
            <a:pPr marL="457200" lvl="0" indent="-457200">
              <a:spcBef>
                <a:spcPts val="1800"/>
              </a:spcBef>
              <a:buClr>
                <a:schemeClr val="tx1"/>
              </a:buClr>
              <a:buSzPct val="76000"/>
              <a:buFont typeface="+mj-lt"/>
              <a:buAutoNum type="arabicPeriod"/>
              <a:defRPr/>
            </a:pPr>
            <a:r>
              <a:rPr lang="ja-JP" altLang="en-US" sz="2600" dirty="0" smtClean="0">
                <a:latin typeface="メイリオ" pitchFamily="50" charset="-128"/>
                <a:ea typeface="メイリオ" pitchFamily="50" charset="-128"/>
                <a:cs typeface="メイリオ" pitchFamily="50" charset="-128"/>
              </a:rPr>
              <a:t>チームアプローチを支える情報共有の手段として</a:t>
            </a:r>
            <a:endParaRPr lang="en-US" altLang="ja-JP" sz="2600" dirty="0" smtClean="0">
              <a:latin typeface="メイリオ" pitchFamily="50" charset="-128"/>
              <a:ea typeface="メイリオ" pitchFamily="50" charset="-128"/>
              <a:cs typeface="メイリオ" pitchFamily="50" charset="-128"/>
            </a:endParaRPr>
          </a:p>
          <a:p>
            <a:pPr marL="457200" lvl="0" indent="-457200">
              <a:spcBef>
                <a:spcPts val="1800"/>
              </a:spcBef>
              <a:buClr>
                <a:schemeClr val="tx1"/>
              </a:buClr>
              <a:buSzPct val="76000"/>
              <a:buFont typeface="+mj-lt"/>
              <a:buAutoNum type="arabicPeriod"/>
              <a:defRPr/>
            </a:pPr>
            <a:r>
              <a:rPr lang="ja-JP" altLang="en-US" sz="2600" dirty="0" smtClean="0">
                <a:latin typeface="メイリオ" pitchFamily="50" charset="-128"/>
                <a:ea typeface="メイリオ" pitchFamily="50" charset="-128"/>
                <a:cs typeface="メイリオ" pitchFamily="50" charset="-128"/>
              </a:rPr>
              <a:t>ケースデータを蓄積して支援対象者の状態像や支援実績、支援による効果を把握するために</a:t>
            </a:r>
          </a:p>
          <a:p>
            <a:pPr marL="731520" lvl="1" indent="-274320">
              <a:spcBef>
                <a:spcPts val="1800"/>
              </a:spcBef>
              <a:buClr>
                <a:schemeClr val="accent1"/>
              </a:buClr>
              <a:buSzPct val="76000"/>
              <a:buFont typeface="Wingdings 3"/>
              <a:buChar char=""/>
              <a:defRPr/>
            </a:pPr>
            <a:endParaRPr lang="ja-JP" altLang="en-US" sz="2600" b="1" dirty="0" smtClean="0">
              <a:solidFill>
                <a:schemeClr val="tx2"/>
              </a:solidFill>
              <a:latin typeface="メイリオ" pitchFamily="50" charset="-128"/>
              <a:ea typeface="メイリオ" pitchFamily="50" charset="-128"/>
              <a:cs typeface="メイリオ" pitchFamily="50" charset="-128"/>
            </a:endParaRPr>
          </a:p>
          <a:p>
            <a:pPr marL="731520" lvl="1" indent="-274320">
              <a:spcBef>
                <a:spcPts val="1800"/>
              </a:spcBef>
              <a:buClr>
                <a:schemeClr val="accent1"/>
              </a:buClr>
              <a:buSzPct val="76000"/>
              <a:defRPr/>
            </a:pPr>
            <a:endParaRPr lang="en-US" altLang="ja-JP" sz="2600" b="1" dirty="0" smtClean="0">
              <a:solidFill>
                <a:schemeClr val="tx2"/>
              </a:solidFill>
              <a:latin typeface="メイリオ" pitchFamily="50" charset="-128"/>
              <a:ea typeface="メイリオ" pitchFamily="50" charset="-128"/>
              <a:cs typeface="メイリオ" pitchFamily="50" charset="-128"/>
            </a:endParaRPr>
          </a:p>
          <a:p>
            <a:pPr marL="274320" indent="-274320">
              <a:spcBef>
                <a:spcPts val="1800"/>
              </a:spcBef>
              <a:buClr>
                <a:schemeClr val="accent1"/>
              </a:buClr>
              <a:buSzPct val="76000"/>
              <a:defRPr/>
            </a:pPr>
            <a:endParaRPr kumimoji="1" lang="en-US" altLang="ja-JP" sz="2600" b="1" i="0" u="none" strike="noStrike" kern="1200" cap="none" spc="0" normalizeH="0" baseline="0" noProof="0" dirty="0" smtClean="0">
              <a:ln>
                <a:noFill/>
              </a:ln>
              <a:solidFill>
                <a:schemeClr val="tx2"/>
              </a:solidFill>
              <a:effectLst/>
              <a:uLnTx/>
              <a:uFillTx/>
              <a:latin typeface="メイリオ" pitchFamily="50" charset="-128"/>
              <a:ea typeface="メイリオ" pitchFamily="50" charset="-128"/>
              <a:cs typeface="メイリオ" pitchFamily="50" charset="-128"/>
            </a:endParaRPr>
          </a:p>
        </p:txBody>
      </p:sp>
      <p:sp>
        <p:nvSpPr>
          <p:cNvPr id="14" name="タイトル 1"/>
          <p:cNvSpPr>
            <a:spLocks noGrp="1"/>
          </p:cNvSpPr>
          <p:nvPr>
            <p:ph type="title"/>
          </p:nvPr>
        </p:nvSpPr>
        <p:spPr>
          <a:xfrm>
            <a:off x="457200" y="404664"/>
            <a:ext cx="8686800"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３．帳票類標準様式を活用する意義</a:t>
            </a:r>
            <a:r>
              <a:rPr lang="en-US" altLang="ja-JP" dirty="0" smtClean="0">
                <a:solidFill>
                  <a:schemeClr val="tx1"/>
                </a:solidFill>
                <a:latin typeface="メイリオ" pitchFamily="50" charset="-128"/>
                <a:ea typeface="メイリオ" pitchFamily="50" charset="-128"/>
                <a:cs typeface="メイリオ" pitchFamily="50" charset="-128"/>
              </a:rPr>
              <a:t/>
            </a:r>
            <a:br>
              <a:rPr lang="en-US" altLang="ja-JP" dirty="0" smtClean="0">
                <a:solidFill>
                  <a:schemeClr val="tx1"/>
                </a:solidFill>
                <a:latin typeface="メイリオ" pitchFamily="50" charset="-128"/>
                <a:ea typeface="メイリオ" pitchFamily="50" charset="-128"/>
                <a:cs typeface="メイリオ" pitchFamily="50" charset="-128"/>
              </a:rPr>
            </a:br>
            <a:endParaRPr kumimoji="1" lang="ja-JP" altLang="en-US" sz="2400" dirty="0">
              <a:solidFill>
                <a:schemeClr val="tx1"/>
              </a:solidFill>
              <a:latin typeface="メイリオ" pitchFamily="50" charset="-128"/>
              <a:ea typeface="メイリオ" pitchFamily="50" charset="-128"/>
              <a:cs typeface="メイリオ" pitchFamily="50" charset="-128"/>
            </a:endParaRPr>
          </a:p>
        </p:txBody>
      </p:sp>
      <p:sp>
        <p:nvSpPr>
          <p:cNvPr id="16" name="テキスト ボックス 15"/>
          <p:cNvSpPr txBox="1"/>
          <p:nvPr/>
        </p:nvSpPr>
        <p:spPr>
          <a:xfrm>
            <a:off x="971600" y="6381328"/>
            <a:ext cx="5112568" cy="461665"/>
          </a:xfrm>
          <a:prstGeom prst="rect">
            <a:avLst/>
          </a:prstGeom>
          <a:noFill/>
        </p:spPr>
        <p:txBody>
          <a:bodyPr wrap="square" rtlCol="0">
            <a:spAutoFit/>
          </a:bodyPr>
          <a:lstStyle/>
          <a:p>
            <a:r>
              <a:rPr kumimoji="1" lang="ja-JP" altLang="en-US" sz="800" dirty="0" smtClean="0">
                <a:latin typeface="メイリオ" pitchFamily="50" charset="-128"/>
                <a:ea typeface="メイリオ" pitchFamily="50" charset="-128"/>
                <a:cs typeface="メイリオ" pitchFamily="50" charset="-128"/>
              </a:rPr>
              <a:t>資料：みずほ情報総研（</a:t>
            </a:r>
            <a:r>
              <a:rPr kumimoji="1" lang="en-US" altLang="ja-JP" sz="800" dirty="0" smtClean="0">
                <a:latin typeface="メイリオ" pitchFamily="50" charset="-128"/>
                <a:ea typeface="メイリオ" pitchFamily="50" charset="-128"/>
                <a:cs typeface="メイリオ" pitchFamily="50" charset="-128"/>
              </a:rPr>
              <a:t>2015</a:t>
            </a:r>
            <a:r>
              <a:rPr lang="ja-JP" altLang="en-US" sz="800" dirty="0" smtClean="0">
                <a:latin typeface="メイリオ" pitchFamily="50" charset="-128"/>
                <a:ea typeface="メイリオ" pitchFamily="50" charset="-128"/>
                <a:cs typeface="メイリオ" pitchFamily="50" charset="-128"/>
              </a:rPr>
              <a:t>）</a:t>
            </a:r>
            <a:r>
              <a:rPr lang="en-US" altLang="ja-JP" sz="800" dirty="0" smtClean="0">
                <a:latin typeface="メイリオ" pitchFamily="50" charset="-128"/>
                <a:ea typeface="メイリオ" pitchFamily="50" charset="-128"/>
                <a:cs typeface="メイリオ" pitchFamily="50" charset="-128"/>
              </a:rPr>
              <a:t>,p.44.</a:t>
            </a:r>
            <a:r>
              <a:rPr lang="ja-JP" altLang="en-US" sz="800" dirty="0" smtClean="0">
                <a:latin typeface="メイリオ" pitchFamily="50" charset="-128"/>
                <a:ea typeface="メイリオ" pitchFamily="50" charset="-128"/>
                <a:cs typeface="メイリオ" pitchFamily="50" charset="-128"/>
              </a:rPr>
              <a:t>より</a:t>
            </a:r>
          </a:p>
          <a:p>
            <a:endParaRPr lang="ja-JP" altLang="en-US" sz="800" dirty="0" smtClean="0">
              <a:solidFill>
                <a:schemeClr val="tx2"/>
              </a:solidFill>
              <a:latin typeface="メイリオ" pitchFamily="50" charset="-128"/>
              <a:ea typeface="メイリオ" pitchFamily="50" charset="-128"/>
              <a:cs typeface="メイリオ" pitchFamily="50" charset="-128"/>
            </a:endParaRPr>
          </a:p>
          <a:p>
            <a:endParaRPr kumimoji="1" lang="ja-JP" altLang="en-US" sz="800" dirty="0">
              <a:solidFill>
                <a:schemeClr val="tx2"/>
              </a:solidFill>
              <a:latin typeface="メイリオ" pitchFamily="50" charset="-128"/>
              <a:ea typeface="メイリオ" pitchFamily="50" charset="-128"/>
              <a:cs typeface="メイリオ" pitchFamily="50" charset="-128"/>
            </a:endParaRPr>
          </a:p>
        </p:txBody>
      </p:sp>
      <p:sp>
        <p:nvSpPr>
          <p:cNvPr id="11" name="フッター プレースホルダ 4"/>
          <p:cNvSpPr>
            <a:spLocks noGrp="1"/>
          </p:cNvSpPr>
          <p:nvPr>
            <p:ph type="ftr" sz="quarter" idx="4294967295"/>
          </p:nvPr>
        </p:nvSpPr>
        <p:spPr>
          <a:xfrm>
            <a:off x="3419872" y="6356350"/>
            <a:ext cx="5301047"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 2"/>
          <p:cNvSpPr>
            <a:spLocks noGrp="1"/>
          </p:cNvSpPr>
          <p:nvPr>
            <p:ph type="sldNum" sz="quarter" idx="12"/>
          </p:nvPr>
        </p:nvSpPr>
        <p:spPr/>
        <p:txBody>
          <a:bodyPr/>
          <a:lstStyle/>
          <a:p>
            <a:fld id="{FC256532-382F-4E0F-9004-4DCC7021CD1A}" type="slidenum">
              <a:rPr kumimoji="1" lang="ja-JP" altLang="en-US" smtClean="0"/>
              <a:pPr/>
              <a:t>46</a:t>
            </a:fld>
            <a:endParaRPr kumimoji="1" lang="ja-JP" altLang="en-US" dirty="0"/>
          </a:p>
        </p:txBody>
      </p:sp>
      <p:sp>
        <p:nvSpPr>
          <p:cNvPr id="16" name="テキスト ボックス 15"/>
          <p:cNvSpPr txBox="1"/>
          <p:nvPr/>
        </p:nvSpPr>
        <p:spPr>
          <a:xfrm>
            <a:off x="971600" y="6381328"/>
            <a:ext cx="5112568" cy="461665"/>
          </a:xfrm>
          <a:prstGeom prst="rect">
            <a:avLst/>
          </a:prstGeom>
          <a:noFill/>
        </p:spPr>
        <p:txBody>
          <a:bodyPr wrap="square" rtlCol="0">
            <a:spAutoFit/>
          </a:bodyPr>
          <a:lstStyle/>
          <a:p>
            <a:r>
              <a:rPr kumimoji="1" lang="ja-JP" altLang="en-US" sz="800" dirty="0" smtClean="0">
                <a:latin typeface="メイリオ" pitchFamily="50" charset="-128"/>
                <a:ea typeface="メイリオ" pitchFamily="50" charset="-128"/>
                <a:cs typeface="メイリオ" pitchFamily="50" charset="-128"/>
              </a:rPr>
              <a:t>資料：みずほ情報総研（</a:t>
            </a:r>
            <a:r>
              <a:rPr kumimoji="1" lang="en-US" altLang="ja-JP" sz="800" dirty="0" smtClean="0">
                <a:latin typeface="メイリオ" pitchFamily="50" charset="-128"/>
                <a:ea typeface="メイリオ" pitchFamily="50" charset="-128"/>
                <a:cs typeface="メイリオ" pitchFamily="50" charset="-128"/>
              </a:rPr>
              <a:t>2015</a:t>
            </a:r>
            <a:r>
              <a:rPr lang="ja-JP" altLang="en-US" sz="800" dirty="0" smtClean="0">
                <a:latin typeface="メイリオ" pitchFamily="50" charset="-128"/>
                <a:ea typeface="メイリオ" pitchFamily="50" charset="-128"/>
                <a:cs typeface="メイリオ" pitchFamily="50" charset="-128"/>
              </a:rPr>
              <a:t>）</a:t>
            </a:r>
            <a:r>
              <a:rPr lang="en-US" altLang="ja-JP" sz="800" dirty="0" smtClean="0">
                <a:latin typeface="メイリオ" pitchFamily="50" charset="-128"/>
                <a:ea typeface="メイリオ" pitchFamily="50" charset="-128"/>
                <a:cs typeface="メイリオ" pitchFamily="50" charset="-128"/>
              </a:rPr>
              <a:t>,p.44.</a:t>
            </a:r>
            <a:r>
              <a:rPr lang="ja-JP" altLang="en-US" sz="800" dirty="0" smtClean="0">
                <a:latin typeface="メイリオ" pitchFamily="50" charset="-128"/>
                <a:ea typeface="メイリオ" pitchFamily="50" charset="-128"/>
                <a:cs typeface="メイリオ" pitchFamily="50" charset="-128"/>
              </a:rPr>
              <a:t>より</a:t>
            </a:r>
          </a:p>
          <a:p>
            <a:endParaRPr lang="ja-JP" altLang="en-US" sz="800" dirty="0" smtClean="0">
              <a:solidFill>
                <a:schemeClr val="tx2"/>
              </a:solidFill>
              <a:latin typeface="メイリオ" pitchFamily="50" charset="-128"/>
              <a:ea typeface="メイリオ" pitchFamily="50" charset="-128"/>
              <a:cs typeface="メイリオ" pitchFamily="50" charset="-128"/>
            </a:endParaRPr>
          </a:p>
          <a:p>
            <a:endParaRPr kumimoji="1" lang="ja-JP" altLang="en-US" sz="800" dirty="0">
              <a:solidFill>
                <a:schemeClr val="tx2"/>
              </a:solidFill>
              <a:latin typeface="メイリオ" pitchFamily="50" charset="-128"/>
              <a:ea typeface="メイリオ" pitchFamily="50" charset="-128"/>
              <a:cs typeface="メイリオ" pitchFamily="50" charset="-128"/>
            </a:endParaRPr>
          </a:p>
        </p:txBody>
      </p:sp>
      <p:sp>
        <p:nvSpPr>
          <p:cNvPr id="18" name="コンテンツ プレースホルダ 29"/>
          <p:cNvSpPr txBox="1">
            <a:spLocks/>
          </p:cNvSpPr>
          <p:nvPr/>
        </p:nvSpPr>
        <p:spPr>
          <a:xfrm>
            <a:off x="251520" y="1340768"/>
            <a:ext cx="8352928" cy="4721736"/>
          </a:xfrm>
          <a:prstGeom prst="rect">
            <a:avLst/>
          </a:prstGeom>
        </p:spPr>
        <p:txBody>
          <a:bodyPr vert="horz">
            <a:normAutofit/>
          </a:bodyPr>
          <a:lstStyle/>
          <a:p>
            <a:pPr marL="274320" lvl="0" indent="-274320">
              <a:spcBef>
                <a:spcPts val="600"/>
              </a:spcBef>
              <a:buClr>
                <a:schemeClr val="accent1"/>
              </a:buClr>
              <a:buSzPct val="76000"/>
              <a:buFont typeface="Wingdings 3"/>
              <a:buChar char=""/>
              <a:defRPr/>
            </a:pPr>
            <a:r>
              <a:rPr lang="ja-JP" altLang="en-US" sz="2800" dirty="0" smtClean="0">
                <a:latin typeface="メイリオ" pitchFamily="50" charset="-128"/>
                <a:ea typeface="メイリオ" pitchFamily="50" charset="-128"/>
                <a:cs typeface="メイリオ" pitchFamily="50" charset="-128"/>
              </a:rPr>
              <a:t>法に基づく相談支援機関として</a:t>
            </a:r>
            <a:r>
              <a:rPr lang="ja-JP" altLang="en-US" sz="2800" u="sng" dirty="0" smtClean="0">
                <a:solidFill>
                  <a:srgbClr val="FF0000"/>
                </a:solidFill>
                <a:latin typeface="メイリオ" pitchFamily="50" charset="-128"/>
                <a:ea typeface="メイリオ" pitchFamily="50" charset="-128"/>
                <a:cs typeface="メイリオ" pitchFamily="50" charset="-128"/>
              </a:rPr>
              <a:t>適切に判断し、必要な手続きを実施</a:t>
            </a:r>
            <a:r>
              <a:rPr lang="ja-JP" altLang="en-US" sz="2800" dirty="0" smtClean="0">
                <a:latin typeface="メイリオ" pitchFamily="50" charset="-128"/>
                <a:ea typeface="メイリオ" pitchFamily="50" charset="-128"/>
                <a:cs typeface="メイリオ" pitchFamily="50" charset="-128"/>
              </a:rPr>
              <a:t>するために。</a:t>
            </a:r>
            <a:endParaRPr lang="en-US" altLang="ja-JP" sz="28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defRPr/>
            </a:pPr>
            <a:r>
              <a:rPr lang="ja-JP" altLang="en-US" sz="2400" dirty="0" smtClean="0">
                <a:latin typeface="メイリオ" pitchFamily="50" charset="-128"/>
                <a:ea typeface="メイリオ" pitchFamily="50" charset="-128"/>
                <a:cs typeface="メイリオ" pitchFamily="50" charset="-128"/>
              </a:rPr>
              <a:t>生活困窮者自立支援法に基づく機関である自立相談支援機関が、相談支援の実施についての判断や手続きを適切に遂行するための補助ツールとして活用する。</a:t>
            </a:r>
            <a:endParaRPr lang="en-US" altLang="ja-JP" sz="2400" dirty="0" smtClean="0">
              <a:latin typeface="メイリオ" pitchFamily="50" charset="-128"/>
              <a:ea typeface="メイリオ" pitchFamily="50" charset="-128"/>
              <a:cs typeface="メイリオ" pitchFamily="50" charset="-128"/>
            </a:endParaRPr>
          </a:p>
          <a:p>
            <a:pPr marL="274320" lvl="0" indent="-274320">
              <a:spcBef>
                <a:spcPts val="1200"/>
              </a:spcBef>
              <a:buClr>
                <a:schemeClr val="accent1"/>
              </a:buClr>
              <a:buSzPct val="76000"/>
              <a:buFont typeface="Wingdings 3"/>
              <a:buChar char=""/>
              <a:defRPr/>
            </a:pPr>
            <a:r>
              <a:rPr lang="ja-JP" altLang="en-US" sz="2800" u="sng" dirty="0" smtClean="0">
                <a:solidFill>
                  <a:srgbClr val="FF0000"/>
                </a:solidFill>
                <a:latin typeface="メイリオ" pitchFamily="50" charset="-128"/>
                <a:ea typeface="メイリオ" pitchFamily="50" charset="-128"/>
                <a:cs typeface="メイリオ" pitchFamily="50" charset="-128"/>
              </a:rPr>
              <a:t>相談支援の質の確保、向上</a:t>
            </a:r>
            <a:r>
              <a:rPr lang="ja-JP" altLang="en-US" sz="2800" dirty="0" smtClean="0">
                <a:latin typeface="メイリオ" pitchFamily="50" charset="-128"/>
                <a:ea typeface="メイリオ" pitchFamily="50" charset="-128"/>
                <a:cs typeface="メイリオ" pitchFamily="50" charset="-128"/>
              </a:rPr>
              <a:t>のために。</a:t>
            </a:r>
            <a:endParaRPr lang="en-US" altLang="ja-JP" sz="2800" dirty="0" smtClean="0">
              <a:latin typeface="メイリオ" pitchFamily="50" charset="-128"/>
              <a:ea typeface="メイリオ" pitchFamily="50" charset="-128"/>
              <a:cs typeface="メイリオ" pitchFamily="50" charset="-128"/>
            </a:endParaRPr>
          </a:p>
          <a:p>
            <a:pPr marL="731520" lvl="1" indent="-274320">
              <a:spcBef>
                <a:spcPts val="1200"/>
              </a:spcBef>
              <a:buClr>
                <a:schemeClr val="accent1">
                  <a:lumMod val="60000"/>
                  <a:lumOff val="40000"/>
                </a:schemeClr>
              </a:buClr>
              <a:buSzPct val="76000"/>
              <a:buFont typeface="Wingdings 3"/>
              <a:buChar char=""/>
              <a:defRPr/>
            </a:pPr>
            <a:r>
              <a:rPr lang="ja-JP" altLang="en-US" sz="2400" dirty="0" smtClean="0">
                <a:latin typeface="メイリオ" pitchFamily="50" charset="-128"/>
                <a:ea typeface="メイリオ" pitchFamily="50" charset="-128"/>
                <a:cs typeface="メイリオ" pitchFamily="50" charset="-128"/>
              </a:rPr>
              <a:t>相談支援員の経験や知識にばらつきがある場合であっても、自立相談支援における相談支援の質を一定レベル以上の</a:t>
            </a:r>
            <a:r>
              <a:rPr lang="ja-JP" altLang="en-US" sz="2400" smtClean="0">
                <a:latin typeface="メイリオ" pitchFamily="50" charset="-128"/>
                <a:ea typeface="メイリオ" pitchFamily="50" charset="-128"/>
                <a:cs typeface="メイリオ" pitchFamily="50" charset="-128"/>
              </a:rPr>
              <a:t>ものとするために活用</a:t>
            </a:r>
            <a:r>
              <a:rPr lang="ja-JP" altLang="en-US" sz="2400" dirty="0" smtClean="0">
                <a:latin typeface="メイリオ" pitchFamily="50" charset="-128"/>
                <a:ea typeface="メイリオ" pitchFamily="50" charset="-128"/>
                <a:cs typeface="メイリオ" pitchFamily="50" charset="-128"/>
              </a:rPr>
              <a:t>する。</a:t>
            </a:r>
            <a:endParaRPr lang="en-US" altLang="ja-JP" sz="2400" dirty="0" smtClean="0">
              <a:latin typeface="メイリオ" pitchFamily="50" charset="-128"/>
              <a:ea typeface="メイリオ" pitchFamily="50" charset="-128"/>
              <a:cs typeface="メイリオ" pitchFamily="50" charset="-128"/>
            </a:endParaRPr>
          </a:p>
          <a:p>
            <a:pPr marL="1188720" lvl="2" indent="-274320">
              <a:spcBef>
                <a:spcPts val="1200"/>
              </a:spcBef>
              <a:buClr>
                <a:schemeClr val="tx2">
                  <a:lumMod val="40000"/>
                  <a:lumOff val="60000"/>
                </a:schemeClr>
              </a:buClr>
              <a:buSzPct val="76000"/>
              <a:buFont typeface="Wingdings" pitchFamily="2" charset="2"/>
              <a:buChar char="p"/>
              <a:defRPr/>
            </a:pPr>
            <a:endParaRPr lang="en-US" altLang="ja-JP" sz="2100" dirty="0" smtClean="0">
              <a:latin typeface="メイリオ" pitchFamily="50" charset="-128"/>
              <a:ea typeface="メイリオ" pitchFamily="50" charset="-128"/>
              <a:cs typeface="メイリオ" pitchFamily="50" charset="-128"/>
            </a:endParaRPr>
          </a:p>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endParaRPr kumimoji="1" lang="en-US" altLang="ja-JP" sz="24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endParaRPr>
          </a:p>
        </p:txBody>
      </p:sp>
      <p:sp>
        <p:nvSpPr>
          <p:cNvPr id="19" name="フッター プレースホルダ 4"/>
          <p:cNvSpPr>
            <a:spLocks noGrp="1"/>
          </p:cNvSpPr>
          <p:nvPr>
            <p:ph type="ftr" sz="quarter" idx="4294967295"/>
          </p:nvPr>
        </p:nvSpPr>
        <p:spPr>
          <a:xfrm>
            <a:off x="3203848" y="6356350"/>
            <a:ext cx="5517071"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endParaRPr lang="ja-JP" altLang="en-US" dirty="0"/>
          </a:p>
        </p:txBody>
      </p:sp>
      <p:sp>
        <p:nvSpPr>
          <p:cNvPr id="8" name="タイトル 1"/>
          <p:cNvSpPr>
            <a:spLocks noGrp="1"/>
          </p:cNvSpPr>
          <p:nvPr>
            <p:ph type="title"/>
          </p:nvPr>
        </p:nvSpPr>
        <p:spPr>
          <a:xfrm>
            <a:off x="251520" y="188640"/>
            <a:ext cx="8686800"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３．帳票類標準様式を活用する意義</a:t>
            </a:r>
            <a:r>
              <a:rPr lang="ja-JP" altLang="en-US" sz="2700" dirty="0" smtClean="0">
                <a:solidFill>
                  <a:schemeClr val="tx1"/>
                </a:solidFill>
                <a:latin typeface="メイリオ" pitchFamily="50" charset="-128"/>
                <a:ea typeface="メイリオ" pitchFamily="50" charset="-128"/>
                <a:cs typeface="メイリオ" pitchFamily="50" charset="-128"/>
              </a:rPr>
              <a:t>～概要</a:t>
            </a:r>
            <a:r>
              <a:rPr lang="ja-JP" altLang="en-US" sz="2700" dirty="0" err="1" smtClean="0">
                <a:solidFill>
                  <a:schemeClr val="tx1"/>
                </a:solidFill>
                <a:latin typeface="メイリオ" pitchFamily="50" charset="-128"/>
                <a:ea typeface="メイリオ" pitchFamily="50" charset="-128"/>
                <a:cs typeface="メイリオ" pitchFamily="50" charset="-128"/>
              </a:rPr>
              <a:t>ー</a:t>
            </a:r>
            <a:r>
              <a:rPr lang="ja-JP" altLang="en-US" sz="2700" dirty="0" smtClean="0">
                <a:solidFill>
                  <a:schemeClr val="tx1"/>
                </a:solidFill>
                <a:latin typeface="メイリオ" pitchFamily="50" charset="-128"/>
                <a:ea typeface="メイリオ" pitchFamily="50" charset="-128"/>
                <a:cs typeface="メイリオ" pitchFamily="50" charset="-128"/>
              </a:rPr>
              <a:t>１</a:t>
            </a:r>
            <a:endParaRPr kumimoji="1" lang="ja-JP" altLang="en-US" sz="2700" dirty="0">
              <a:solidFill>
                <a:schemeClr val="tx1"/>
              </a:solidFill>
              <a:latin typeface="メイリオ" pitchFamily="50" charset="-128"/>
              <a:ea typeface="メイリオ" pitchFamily="50" charset="-128"/>
              <a:cs typeface="メイリオ" pitchFamily="50" charset="-128"/>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 2"/>
          <p:cNvSpPr>
            <a:spLocks noGrp="1"/>
          </p:cNvSpPr>
          <p:nvPr>
            <p:ph type="sldNum" sz="quarter" idx="12"/>
          </p:nvPr>
        </p:nvSpPr>
        <p:spPr/>
        <p:txBody>
          <a:bodyPr/>
          <a:lstStyle/>
          <a:p>
            <a:fld id="{FC256532-382F-4E0F-9004-4DCC7021CD1A}" type="slidenum">
              <a:rPr kumimoji="1" lang="ja-JP" altLang="en-US" smtClean="0"/>
              <a:pPr/>
              <a:t>47</a:t>
            </a:fld>
            <a:endParaRPr kumimoji="1" lang="ja-JP" altLang="en-US" dirty="0"/>
          </a:p>
        </p:txBody>
      </p:sp>
      <p:sp>
        <p:nvSpPr>
          <p:cNvPr id="16" name="テキスト ボックス 15"/>
          <p:cNvSpPr txBox="1"/>
          <p:nvPr/>
        </p:nvSpPr>
        <p:spPr>
          <a:xfrm>
            <a:off x="971600" y="6381328"/>
            <a:ext cx="5112568" cy="461665"/>
          </a:xfrm>
          <a:prstGeom prst="rect">
            <a:avLst/>
          </a:prstGeom>
          <a:noFill/>
        </p:spPr>
        <p:txBody>
          <a:bodyPr wrap="square" rtlCol="0">
            <a:spAutoFit/>
          </a:bodyPr>
          <a:lstStyle/>
          <a:p>
            <a:r>
              <a:rPr kumimoji="1" lang="ja-JP" altLang="en-US" sz="800" dirty="0" smtClean="0">
                <a:latin typeface="メイリオ" pitchFamily="50" charset="-128"/>
                <a:ea typeface="メイリオ" pitchFamily="50" charset="-128"/>
                <a:cs typeface="メイリオ" pitchFamily="50" charset="-128"/>
              </a:rPr>
              <a:t>資料：みずほ情報総研（</a:t>
            </a:r>
            <a:r>
              <a:rPr kumimoji="1" lang="en-US" altLang="ja-JP" sz="800" dirty="0" smtClean="0">
                <a:latin typeface="メイリオ" pitchFamily="50" charset="-128"/>
                <a:ea typeface="メイリオ" pitchFamily="50" charset="-128"/>
                <a:cs typeface="メイリオ" pitchFamily="50" charset="-128"/>
              </a:rPr>
              <a:t>2015</a:t>
            </a:r>
            <a:r>
              <a:rPr lang="ja-JP" altLang="en-US" sz="800" dirty="0" smtClean="0">
                <a:latin typeface="メイリオ" pitchFamily="50" charset="-128"/>
                <a:ea typeface="メイリオ" pitchFamily="50" charset="-128"/>
                <a:cs typeface="メイリオ" pitchFamily="50" charset="-128"/>
              </a:rPr>
              <a:t>）</a:t>
            </a:r>
            <a:r>
              <a:rPr lang="en-US" altLang="ja-JP" sz="800" dirty="0" smtClean="0">
                <a:latin typeface="メイリオ" pitchFamily="50" charset="-128"/>
                <a:ea typeface="メイリオ" pitchFamily="50" charset="-128"/>
                <a:cs typeface="メイリオ" pitchFamily="50" charset="-128"/>
              </a:rPr>
              <a:t>,p.44.</a:t>
            </a:r>
            <a:r>
              <a:rPr lang="ja-JP" altLang="en-US" sz="800" dirty="0" smtClean="0">
                <a:latin typeface="メイリオ" pitchFamily="50" charset="-128"/>
                <a:ea typeface="メイリオ" pitchFamily="50" charset="-128"/>
                <a:cs typeface="メイリオ" pitchFamily="50" charset="-128"/>
              </a:rPr>
              <a:t>より</a:t>
            </a:r>
          </a:p>
          <a:p>
            <a:endParaRPr lang="ja-JP" altLang="en-US" sz="800" dirty="0" smtClean="0">
              <a:solidFill>
                <a:schemeClr val="tx2"/>
              </a:solidFill>
              <a:latin typeface="メイリオ" pitchFamily="50" charset="-128"/>
              <a:ea typeface="メイリオ" pitchFamily="50" charset="-128"/>
              <a:cs typeface="メイリオ" pitchFamily="50" charset="-128"/>
            </a:endParaRPr>
          </a:p>
          <a:p>
            <a:endParaRPr kumimoji="1" lang="ja-JP" altLang="en-US" sz="800" dirty="0">
              <a:solidFill>
                <a:schemeClr val="tx2"/>
              </a:solidFill>
              <a:latin typeface="メイリオ" pitchFamily="50" charset="-128"/>
              <a:ea typeface="メイリオ" pitchFamily="50" charset="-128"/>
              <a:cs typeface="メイリオ" pitchFamily="50" charset="-128"/>
            </a:endParaRPr>
          </a:p>
        </p:txBody>
      </p:sp>
      <p:sp>
        <p:nvSpPr>
          <p:cNvPr id="18" name="コンテンツ プレースホルダ 29"/>
          <p:cNvSpPr txBox="1">
            <a:spLocks/>
          </p:cNvSpPr>
          <p:nvPr/>
        </p:nvSpPr>
        <p:spPr>
          <a:xfrm>
            <a:off x="251520" y="1340768"/>
            <a:ext cx="8352928" cy="4721736"/>
          </a:xfrm>
          <a:prstGeom prst="rect">
            <a:avLst/>
          </a:prstGeom>
        </p:spPr>
        <p:txBody>
          <a:bodyPr vert="horz">
            <a:normAutofit fontScale="92500" lnSpcReduction="10000"/>
          </a:bodyPr>
          <a:lstStyle/>
          <a:p>
            <a:pPr marL="274320" lvl="0" indent="-274320">
              <a:spcBef>
                <a:spcPts val="600"/>
              </a:spcBef>
              <a:buClr>
                <a:schemeClr val="accent1"/>
              </a:buClr>
              <a:buSzPct val="76000"/>
              <a:buFont typeface="Wingdings 3"/>
              <a:buChar char=""/>
              <a:defRPr/>
            </a:pPr>
            <a:r>
              <a:rPr lang="ja-JP" altLang="en-US" sz="2800" dirty="0" smtClean="0">
                <a:latin typeface="メイリオ" pitchFamily="50" charset="-128"/>
                <a:ea typeface="メイリオ" pitchFamily="50" charset="-128"/>
                <a:cs typeface="メイリオ" pitchFamily="50" charset="-128"/>
              </a:rPr>
              <a:t>チームアプローチを支える</a:t>
            </a:r>
            <a:r>
              <a:rPr lang="ja-JP" altLang="en-US" sz="2800" u="sng" dirty="0" smtClean="0">
                <a:solidFill>
                  <a:srgbClr val="FF0000"/>
                </a:solidFill>
                <a:latin typeface="メイリオ" pitchFamily="50" charset="-128"/>
                <a:ea typeface="メイリオ" pitchFamily="50" charset="-128"/>
                <a:cs typeface="メイリオ" pitchFamily="50" charset="-128"/>
              </a:rPr>
              <a:t>情報共有の手段</a:t>
            </a:r>
            <a:r>
              <a:rPr lang="ja-JP" altLang="en-US" sz="2800" dirty="0" smtClean="0">
                <a:latin typeface="メイリオ" pitchFamily="50" charset="-128"/>
                <a:ea typeface="メイリオ" pitchFamily="50" charset="-128"/>
                <a:cs typeface="メイリオ" pitchFamily="50" charset="-128"/>
              </a:rPr>
              <a:t>として。</a:t>
            </a:r>
            <a:endParaRPr lang="en-US" altLang="ja-JP" sz="28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defRPr/>
            </a:pPr>
            <a:r>
              <a:rPr lang="ja-JP" altLang="en-US" sz="2400" dirty="0" smtClean="0">
                <a:latin typeface="メイリオ" pitchFamily="50" charset="-128"/>
                <a:ea typeface="メイリオ" pitchFamily="50" charset="-128"/>
                <a:cs typeface="メイリオ" pitchFamily="50" charset="-128"/>
              </a:rPr>
              <a:t>自立相談支援機関内での他の支援員との協働、他機関・団体等との連携のなかで相談支援を展開するにあたっての情報基盤の仕組みとして、標準化した帳票を活用する。</a:t>
            </a:r>
            <a:endParaRPr lang="en-US" altLang="ja-JP" sz="2400" dirty="0" smtClean="0">
              <a:latin typeface="メイリオ" pitchFamily="50" charset="-128"/>
              <a:ea typeface="メイリオ" pitchFamily="50" charset="-128"/>
              <a:cs typeface="メイリオ" pitchFamily="50" charset="-128"/>
            </a:endParaRPr>
          </a:p>
          <a:p>
            <a:pPr marL="274320" lvl="0" indent="-274320">
              <a:spcBef>
                <a:spcPts val="1200"/>
              </a:spcBef>
              <a:buClr>
                <a:schemeClr val="accent1"/>
              </a:buClr>
              <a:buSzPct val="76000"/>
              <a:buFont typeface="Wingdings 3"/>
              <a:buChar char=""/>
              <a:defRPr/>
            </a:pPr>
            <a:r>
              <a:rPr lang="ja-JP" altLang="en-US" sz="2800" dirty="0" smtClean="0">
                <a:latin typeface="メイリオ" pitchFamily="50" charset="-128"/>
                <a:ea typeface="メイリオ" pitchFamily="50" charset="-128"/>
                <a:cs typeface="メイリオ" pitchFamily="50" charset="-128"/>
              </a:rPr>
              <a:t>ケースデータを蓄積して</a:t>
            </a:r>
            <a:r>
              <a:rPr lang="ja-JP" altLang="en-US" sz="2800" u="sng" dirty="0" smtClean="0">
                <a:solidFill>
                  <a:srgbClr val="FF0000"/>
                </a:solidFill>
                <a:latin typeface="メイリオ" pitchFamily="50" charset="-128"/>
                <a:ea typeface="メイリオ" pitchFamily="50" charset="-128"/>
                <a:cs typeface="メイリオ" pitchFamily="50" charset="-128"/>
              </a:rPr>
              <a:t>支援対象者の状態像や支援実績、支援による効果を把握</a:t>
            </a:r>
            <a:r>
              <a:rPr lang="ja-JP" altLang="en-US" sz="2800" dirty="0" smtClean="0">
                <a:latin typeface="メイリオ" pitchFamily="50" charset="-128"/>
                <a:ea typeface="メイリオ" pitchFamily="50" charset="-128"/>
                <a:cs typeface="メイリオ" pitchFamily="50" charset="-128"/>
              </a:rPr>
              <a:t>するために。</a:t>
            </a:r>
            <a:endParaRPr lang="en-US" altLang="ja-JP" sz="2800" dirty="0" smtClean="0">
              <a:latin typeface="メイリオ" pitchFamily="50" charset="-128"/>
              <a:ea typeface="メイリオ" pitchFamily="50" charset="-128"/>
              <a:cs typeface="メイリオ" pitchFamily="50" charset="-128"/>
            </a:endParaRPr>
          </a:p>
          <a:p>
            <a:pPr marL="731520" lvl="1" indent="-274320">
              <a:spcBef>
                <a:spcPts val="1200"/>
              </a:spcBef>
              <a:buClr>
                <a:schemeClr val="accent1">
                  <a:lumMod val="60000"/>
                  <a:lumOff val="40000"/>
                </a:schemeClr>
              </a:buClr>
              <a:buSzPct val="76000"/>
              <a:buFont typeface="Wingdings 3"/>
              <a:buChar char=""/>
              <a:defRPr/>
            </a:pPr>
            <a:r>
              <a:rPr lang="ja-JP" altLang="en-US" sz="2400" dirty="0" smtClean="0">
                <a:latin typeface="メイリオ" pitchFamily="50" charset="-128"/>
                <a:ea typeface="メイリオ" pitchFamily="50" charset="-128"/>
                <a:cs typeface="メイリオ" pitchFamily="50" charset="-128"/>
              </a:rPr>
              <a:t>公費を用いて運営する機関として、支援の状況を対外的に説明する責任を果たすにあたり把握すべき基礎的なデータを蓄積する。</a:t>
            </a:r>
            <a:endParaRPr lang="en-US" altLang="ja-JP" sz="2400" dirty="0" smtClean="0">
              <a:latin typeface="メイリオ" pitchFamily="50" charset="-128"/>
              <a:ea typeface="メイリオ" pitchFamily="50" charset="-128"/>
              <a:cs typeface="メイリオ" pitchFamily="50" charset="-128"/>
            </a:endParaRPr>
          </a:p>
          <a:p>
            <a:pPr marL="731520" lvl="1" indent="-274320">
              <a:spcBef>
                <a:spcPts val="1200"/>
              </a:spcBef>
              <a:buClr>
                <a:schemeClr val="accent1">
                  <a:lumMod val="60000"/>
                  <a:lumOff val="40000"/>
                </a:schemeClr>
              </a:buClr>
              <a:buSzPct val="76000"/>
              <a:buFont typeface="Wingdings 3"/>
              <a:buChar char=""/>
              <a:defRPr/>
            </a:pPr>
            <a:r>
              <a:rPr lang="ja-JP" altLang="en-US" sz="2400" dirty="0" smtClean="0">
                <a:latin typeface="メイリオ" pitchFamily="50" charset="-128"/>
                <a:ea typeface="メイリオ" pitchFamily="50" charset="-128"/>
                <a:cs typeface="メイリオ" pitchFamily="50" charset="-128"/>
              </a:rPr>
              <a:t>蓄積したデータを分析することで、自立相談支援機関の体制の見直しやノウハウの開発、生活困窮者に関わる施策の検討に活かす。</a:t>
            </a:r>
            <a:endParaRPr kumimoji="1" lang="en-US" altLang="ja-JP" sz="24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endParaRPr>
          </a:p>
        </p:txBody>
      </p:sp>
      <p:sp>
        <p:nvSpPr>
          <p:cNvPr id="8" name="フッター プレースホルダ 4"/>
          <p:cNvSpPr>
            <a:spLocks noGrp="1"/>
          </p:cNvSpPr>
          <p:nvPr>
            <p:ph type="ftr" sz="quarter" idx="4294967295"/>
          </p:nvPr>
        </p:nvSpPr>
        <p:spPr>
          <a:xfrm>
            <a:off x="3707904" y="6356350"/>
            <a:ext cx="501301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endParaRPr lang="ja-JP" altLang="en-US" dirty="0"/>
          </a:p>
        </p:txBody>
      </p:sp>
      <p:sp>
        <p:nvSpPr>
          <p:cNvPr id="9" name="タイトル 1"/>
          <p:cNvSpPr>
            <a:spLocks noGrp="1"/>
          </p:cNvSpPr>
          <p:nvPr>
            <p:ph type="title"/>
          </p:nvPr>
        </p:nvSpPr>
        <p:spPr>
          <a:xfrm>
            <a:off x="251520" y="116632"/>
            <a:ext cx="8686800"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３．帳票類標準様式を活用する意義</a:t>
            </a:r>
            <a:r>
              <a:rPr lang="ja-JP" altLang="en-US" sz="2700" dirty="0" smtClean="0">
                <a:solidFill>
                  <a:schemeClr val="tx1"/>
                </a:solidFill>
                <a:latin typeface="メイリオ" pitchFamily="50" charset="-128"/>
                <a:ea typeface="メイリオ" pitchFamily="50" charset="-128"/>
                <a:cs typeface="メイリオ" pitchFamily="50" charset="-128"/>
              </a:rPr>
              <a:t>～概要</a:t>
            </a:r>
            <a:r>
              <a:rPr lang="ja-JP" altLang="en-US" sz="2700" dirty="0" err="1" smtClean="0">
                <a:solidFill>
                  <a:schemeClr val="tx1"/>
                </a:solidFill>
                <a:latin typeface="メイリオ" pitchFamily="50" charset="-128"/>
                <a:ea typeface="メイリオ" pitchFamily="50" charset="-128"/>
                <a:cs typeface="メイリオ" pitchFamily="50" charset="-128"/>
              </a:rPr>
              <a:t>ー</a:t>
            </a:r>
            <a:r>
              <a:rPr lang="ja-JP" altLang="en-US" sz="2700" dirty="0" smtClean="0">
                <a:solidFill>
                  <a:schemeClr val="tx1"/>
                </a:solidFill>
                <a:latin typeface="メイリオ" pitchFamily="50" charset="-128"/>
                <a:ea typeface="メイリオ" pitchFamily="50" charset="-128"/>
                <a:cs typeface="メイリオ" pitchFamily="50" charset="-128"/>
              </a:rPr>
              <a:t>２</a:t>
            </a:r>
            <a:endParaRPr kumimoji="1" lang="ja-JP" altLang="en-US" sz="2700" dirty="0">
              <a:solidFill>
                <a:schemeClr val="tx1"/>
              </a:solidFill>
              <a:latin typeface="メイリオ" pitchFamily="50" charset="-128"/>
              <a:ea typeface="メイリオ" pitchFamily="50" charset="-128"/>
              <a:cs typeface="メイリオ" pitchFamily="50" charset="-12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tx1"/>
                </a:solidFill>
              </a:rPr>
              <a:t>参考文献など</a:t>
            </a:r>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48</a:t>
            </a:fld>
            <a:endParaRPr kumimoji="1" lang="ja-JP" altLang="en-US" dirty="0"/>
          </a:p>
        </p:txBody>
      </p:sp>
      <p:sp>
        <p:nvSpPr>
          <p:cNvPr id="6" name="コンテンツ プレースホルダ 4"/>
          <p:cNvSpPr txBox="1">
            <a:spLocks/>
          </p:cNvSpPr>
          <p:nvPr/>
        </p:nvSpPr>
        <p:spPr>
          <a:xfrm>
            <a:off x="609600" y="1371600"/>
            <a:ext cx="8229600" cy="4937760"/>
          </a:xfrm>
          <a:prstGeom prst="rect">
            <a:avLst/>
          </a:prstGeom>
        </p:spPr>
        <p:txBody>
          <a:bodyPr vert="horz">
            <a:normAutofit/>
          </a:bodyPr>
          <a:lstStyle/>
          <a:p>
            <a:pPr marL="274320" lvl="0" indent="-274320">
              <a:spcBef>
                <a:spcPts val="600"/>
              </a:spcBef>
              <a:buClr>
                <a:schemeClr val="accent1"/>
              </a:buClr>
              <a:buSzPct val="76000"/>
              <a:buFont typeface="Wingdings 3"/>
              <a:buChar char=""/>
              <a:defRPr/>
            </a:pPr>
            <a:r>
              <a:rPr lang="ja-JP" altLang="en-US" sz="1400" dirty="0" smtClean="0">
                <a:latin typeface="メイリオ" pitchFamily="50" charset="-128"/>
                <a:ea typeface="メイリオ" pitchFamily="50" charset="-128"/>
                <a:cs typeface="メイリオ" pitchFamily="50" charset="-128"/>
              </a:rPr>
              <a:t>自立相談支援事業従事者養成研修テキスト編集委員会編（</a:t>
            </a:r>
            <a:r>
              <a:rPr lang="en-US" altLang="ja-JP" sz="1400" dirty="0" smtClean="0">
                <a:latin typeface="メイリオ" pitchFamily="50" charset="-128"/>
                <a:ea typeface="メイリオ" pitchFamily="50" charset="-128"/>
                <a:cs typeface="メイリオ" pitchFamily="50" charset="-128"/>
              </a:rPr>
              <a:t>2014</a:t>
            </a:r>
            <a:r>
              <a:rPr lang="ja-JP" altLang="en-US" sz="1400" dirty="0" smtClean="0">
                <a:latin typeface="メイリオ" pitchFamily="50" charset="-128"/>
                <a:ea typeface="メイリオ" pitchFamily="50" charset="-128"/>
                <a:cs typeface="メイリオ" pitchFamily="50" charset="-128"/>
              </a:rPr>
              <a:t>）</a:t>
            </a:r>
            <a:r>
              <a:rPr kumimoji="1" lang="en-US" altLang="ja-JP" sz="1400" b="0" i="0" u="none" strike="noStrike" kern="1200" cap="none" spc="0" normalizeH="0" baseline="0" noProof="0" dirty="0" smtClean="0">
                <a:ln>
                  <a:noFill/>
                </a:ln>
                <a:effectLst/>
                <a:uLnTx/>
                <a:uFillTx/>
                <a:latin typeface="メイリオ" pitchFamily="50" charset="-128"/>
                <a:ea typeface="メイリオ" pitchFamily="50" charset="-128"/>
                <a:cs typeface="メイリオ" pitchFamily="50" charset="-128"/>
              </a:rPr>
              <a:t>『</a:t>
            </a:r>
            <a:r>
              <a:rPr kumimoji="1" lang="ja-JP" altLang="en-US" sz="1400" b="0" i="0" u="none" strike="noStrike" kern="1200" cap="none" spc="0" normalizeH="0" baseline="0" noProof="0" dirty="0" smtClean="0">
                <a:ln>
                  <a:noFill/>
                </a:ln>
                <a:effectLst/>
                <a:uLnTx/>
                <a:uFillTx/>
                <a:latin typeface="メイリオ" pitchFamily="50" charset="-128"/>
                <a:ea typeface="メイリオ" pitchFamily="50" charset="-128"/>
                <a:cs typeface="メイリオ" pitchFamily="50" charset="-128"/>
              </a:rPr>
              <a:t>生活困窮者自立支援法 自立相談支援事業従事者養成研修テキスト</a:t>
            </a:r>
            <a:r>
              <a:rPr kumimoji="1" lang="en-US" altLang="ja-JP" sz="1400" b="0" i="0" u="none" strike="noStrike" kern="1200" cap="none" spc="0" normalizeH="0" baseline="0" noProof="0" dirty="0" smtClean="0">
                <a:ln>
                  <a:noFill/>
                </a:ln>
                <a:effectLst/>
                <a:uLnTx/>
                <a:uFillTx/>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中央法規出版</a:t>
            </a:r>
            <a:r>
              <a:rPr lang="en-US" altLang="ja-JP" sz="1400" dirty="0" smtClean="0">
                <a:latin typeface="メイリオ" pitchFamily="50" charset="-128"/>
                <a:ea typeface="メイリオ" pitchFamily="50" charset="-128"/>
                <a:cs typeface="メイリオ" pitchFamily="50" charset="-128"/>
              </a:rPr>
              <a:t>,2014</a:t>
            </a:r>
            <a:r>
              <a:rPr lang="ja-JP" altLang="en-US" sz="1400" dirty="0" smtClean="0">
                <a:latin typeface="メイリオ" pitchFamily="50" charset="-128"/>
                <a:ea typeface="メイリオ" pitchFamily="50" charset="-128"/>
                <a:cs typeface="メイリオ" pitchFamily="50" charset="-128"/>
              </a:rPr>
              <a:t>年</a:t>
            </a:r>
            <a:r>
              <a:rPr lang="en-US" altLang="ja-JP" sz="1400" dirty="0" smtClean="0">
                <a:latin typeface="メイリオ" pitchFamily="50" charset="-128"/>
                <a:ea typeface="メイリオ" pitchFamily="50" charset="-128"/>
                <a:cs typeface="メイリオ" pitchFamily="50" charset="-128"/>
              </a:rPr>
              <a:t>.</a:t>
            </a:r>
          </a:p>
          <a:p>
            <a:pPr marL="274320" lvl="0" indent="-274320">
              <a:spcAft>
                <a:spcPts val="300"/>
              </a:spcAft>
              <a:buClr>
                <a:schemeClr val="accent1"/>
              </a:buClr>
              <a:buSzPct val="76000"/>
              <a:defRPr/>
            </a:pPr>
            <a:r>
              <a:rPr lang="ja-JP" altLang="en-US" sz="1400" dirty="0" smtClean="0">
                <a:latin typeface="メイリオ" pitchFamily="50" charset="-128"/>
                <a:ea typeface="メイリオ" pitchFamily="50" charset="-128"/>
                <a:cs typeface="メイリオ" pitchFamily="50" charset="-128"/>
              </a:rPr>
              <a:t>　  </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脚注内では「テキスト」と表記</a:t>
            </a:r>
            <a:endParaRPr lang="en-US" altLang="ja-JP" sz="1400" dirty="0" smtClean="0">
              <a:latin typeface="メイリオ" pitchFamily="50" charset="-128"/>
              <a:ea typeface="メイリオ" pitchFamily="50" charset="-128"/>
              <a:cs typeface="メイリオ" pitchFamily="50" charset="-128"/>
            </a:endParaRPr>
          </a:p>
          <a:p>
            <a:pPr marL="274320" lvl="0" indent="-274320">
              <a:buClr>
                <a:schemeClr val="accent1"/>
              </a:buClr>
              <a:buSzPct val="76000"/>
              <a:defRPr/>
            </a:pPr>
            <a:r>
              <a:rPr lang="ja-JP" altLang="en-US" sz="1400" dirty="0" smtClean="0">
                <a:latin typeface="メイリオ" pitchFamily="50" charset="-128"/>
                <a:ea typeface="メイリオ" pitchFamily="50" charset="-128"/>
                <a:cs typeface="メイリオ" pitchFamily="50" charset="-128"/>
              </a:rPr>
              <a:t>      ＜執筆者一覧＞</a:t>
            </a:r>
            <a:endParaRPr lang="en-US" altLang="ja-JP" sz="1400" dirty="0" smtClean="0">
              <a:latin typeface="メイリオ" pitchFamily="50" charset="-128"/>
              <a:ea typeface="メイリオ" pitchFamily="50" charset="-128"/>
              <a:cs typeface="メイリオ" pitchFamily="50" charset="-128"/>
            </a:endParaRPr>
          </a:p>
          <a:p>
            <a:pPr marL="274320" lvl="0" indent="-274320">
              <a:buClr>
                <a:schemeClr val="accent1"/>
              </a:buClr>
              <a:buSzPct val="76000"/>
              <a:defRPr/>
            </a:pPr>
            <a:r>
              <a:rPr lang="ja-JP" altLang="en-US" sz="1400" dirty="0" smtClean="0">
                <a:latin typeface="メイリオ" pitchFamily="50" charset="-128"/>
                <a:ea typeface="メイリオ" pitchFamily="50" charset="-128"/>
                <a:cs typeface="メイリオ" pitchFamily="50" charset="-128"/>
              </a:rPr>
              <a:t>　　　第</a:t>
            </a:r>
            <a:r>
              <a:rPr lang="en-US" altLang="ja-JP" sz="1400" dirty="0" smtClean="0">
                <a:latin typeface="メイリオ" pitchFamily="50" charset="-128"/>
                <a:ea typeface="メイリオ" pitchFamily="50" charset="-128"/>
                <a:cs typeface="メイリオ" pitchFamily="50" charset="-128"/>
              </a:rPr>
              <a:t>4</a:t>
            </a:r>
            <a:r>
              <a:rPr lang="ja-JP" altLang="en-US" sz="1400" dirty="0" smtClean="0">
                <a:latin typeface="メイリオ" pitchFamily="50" charset="-128"/>
                <a:ea typeface="メイリオ" pitchFamily="50" charset="-128"/>
                <a:cs typeface="メイリオ" pitchFamily="50" charset="-128"/>
              </a:rPr>
              <a:t>章；岩間伸之</a:t>
            </a:r>
            <a:endParaRPr lang="en-US" altLang="ja-JP" sz="14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defRPr/>
            </a:pPr>
            <a:r>
              <a:rPr lang="ja-JP" altLang="en-US" sz="1400" dirty="0" smtClean="0">
                <a:latin typeface="メイリオ" pitchFamily="50" charset="-128"/>
                <a:ea typeface="メイリオ" pitchFamily="50" charset="-128"/>
                <a:cs typeface="メイリオ" pitchFamily="50" charset="-128"/>
              </a:rPr>
              <a:t>鈴木晶子（</a:t>
            </a:r>
            <a:r>
              <a:rPr lang="en-US" altLang="ja-JP" sz="1400" dirty="0" smtClean="0">
                <a:latin typeface="メイリオ" pitchFamily="50" charset="-128"/>
                <a:ea typeface="メイリオ" pitchFamily="50" charset="-128"/>
                <a:cs typeface="メイリオ" pitchFamily="50" charset="-128"/>
              </a:rPr>
              <a:t>2016</a:t>
            </a:r>
            <a:r>
              <a:rPr lang="ja-JP" altLang="en-US" sz="1400" dirty="0" smtClean="0">
                <a:latin typeface="メイリオ" pitchFamily="50" charset="-128"/>
                <a:ea typeface="メイリオ" pitchFamily="50" charset="-128"/>
                <a:cs typeface="メイリオ" pitchFamily="50" charset="-128"/>
              </a:rPr>
              <a:t>）「</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後期</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相談支援員養成研修</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アウトリーチ</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講義資料」（平成</a:t>
            </a:r>
            <a:r>
              <a:rPr lang="en-US" altLang="ja-JP" sz="1400" dirty="0" smtClean="0">
                <a:latin typeface="メイリオ" pitchFamily="50" charset="-128"/>
                <a:ea typeface="メイリオ" pitchFamily="50" charset="-128"/>
                <a:cs typeface="メイリオ" pitchFamily="50" charset="-128"/>
              </a:rPr>
              <a:t>28</a:t>
            </a:r>
            <a:r>
              <a:rPr lang="ja-JP" altLang="en-US" sz="1400" dirty="0" smtClean="0">
                <a:latin typeface="メイリオ" pitchFamily="50" charset="-128"/>
                <a:ea typeface="メイリオ" pitchFamily="50" charset="-128"/>
                <a:cs typeface="メイリオ" pitchFamily="50" charset="-128"/>
              </a:rPr>
              <a:t>年度自立相談支援事業従事者養成研修）</a:t>
            </a:r>
            <a:endParaRPr lang="en-US" altLang="ja-JP" sz="14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defRPr/>
            </a:pPr>
            <a:r>
              <a:rPr lang="ja-JP" altLang="en-US" sz="1400" dirty="0" smtClean="0">
                <a:latin typeface="メイリオ" pitchFamily="50" charset="-128"/>
                <a:ea typeface="メイリオ" pitchFamily="50" charset="-128"/>
                <a:cs typeface="メイリオ" pitchFamily="50" charset="-128"/>
              </a:rPr>
              <a:t>岩間伸之・朝比奈ミカ・鈴木晶子（</a:t>
            </a:r>
            <a:r>
              <a:rPr lang="en-US" altLang="ja-JP" sz="1400" dirty="0" smtClean="0">
                <a:latin typeface="メイリオ" pitchFamily="50" charset="-128"/>
                <a:ea typeface="メイリオ" pitchFamily="50" charset="-128"/>
                <a:cs typeface="メイリオ" pitchFamily="50" charset="-128"/>
              </a:rPr>
              <a:t>2016</a:t>
            </a:r>
            <a:r>
              <a:rPr lang="ja-JP" altLang="en-US" sz="1400" dirty="0" smtClean="0">
                <a:latin typeface="メイリオ" pitchFamily="50" charset="-128"/>
                <a:ea typeface="メイリオ" pitchFamily="50" charset="-128"/>
                <a:cs typeface="メイリオ" pitchFamily="50" charset="-128"/>
              </a:rPr>
              <a:t>）「</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後期</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相談支援員養成研修</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相談支援の展開</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講義資料」（平成</a:t>
            </a:r>
            <a:r>
              <a:rPr lang="en-US" altLang="ja-JP" sz="1400" dirty="0" smtClean="0">
                <a:latin typeface="メイリオ" pitchFamily="50" charset="-128"/>
                <a:ea typeface="メイリオ" pitchFamily="50" charset="-128"/>
                <a:cs typeface="メイリオ" pitchFamily="50" charset="-128"/>
              </a:rPr>
              <a:t>28</a:t>
            </a:r>
            <a:r>
              <a:rPr lang="ja-JP" altLang="en-US" sz="1400" dirty="0" smtClean="0">
                <a:latin typeface="メイリオ" pitchFamily="50" charset="-128"/>
                <a:ea typeface="メイリオ" pitchFamily="50" charset="-128"/>
                <a:cs typeface="メイリオ" pitchFamily="50" charset="-128"/>
              </a:rPr>
              <a:t>年度自立相談支援事業従事者養成研修）</a:t>
            </a:r>
            <a:endParaRPr lang="en-US" altLang="ja-JP" sz="14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defRPr/>
            </a:pPr>
            <a:r>
              <a:rPr lang="ja-JP" altLang="en-US" sz="1400" dirty="0" smtClean="0">
                <a:latin typeface="メイリオ" pitchFamily="50" charset="-128"/>
                <a:ea typeface="メイリオ" pitchFamily="50" charset="-128"/>
                <a:cs typeface="メイリオ" pitchFamily="50" charset="-128"/>
              </a:rPr>
              <a:t>みずほ情報総研（</a:t>
            </a:r>
            <a:r>
              <a:rPr lang="en-US" altLang="ja-JP" sz="1400" dirty="0" smtClean="0">
                <a:latin typeface="メイリオ" pitchFamily="50" charset="-128"/>
                <a:ea typeface="メイリオ" pitchFamily="50" charset="-128"/>
                <a:cs typeface="メイリオ" pitchFamily="50" charset="-128"/>
              </a:rPr>
              <a:t>2016</a:t>
            </a:r>
            <a:r>
              <a:rPr lang="ja-JP" altLang="en-US" sz="1400" dirty="0" smtClean="0">
                <a:latin typeface="メイリオ" pitchFamily="50" charset="-128"/>
                <a:ea typeface="メイリオ" pitchFamily="50" charset="-128"/>
                <a:cs typeface="メイリオ" pitchFamily="50" charset="-128"/>
              </a:rPr>
              <a:t>）「生活困窮者自立支援制度の自立相談支援機関における帳票類の標準化等に関する調査研究事業報告書</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事例から学ぶ 相談支援の基本</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」（厚生労働省平成</a:t>
            </a:r>
            <a:r>
              <a:rPr lang="en-US" altLang="ja-JP" sz="1400" dirty="0">
                <a:latin typeface="メイリオ" pitchFamily="50" charset="-128"/>
                <a:ea typeface="メイリオ" pitchFamily="50" charset="-128"/>
                <a:cs typeface="メイリオ" pitchFamily="50" charset="-128"/>
              </a:rPr>
              <a:t>27</a:t>
            </a:r>
            <a:r>
              <a:rPr lang="ja-JP" altLang="en-US" sz="1400" dirty="0">
                <a:latin typeface="メイリオ" pitchFamily="50" charset="-128"/>
                <a:ea typeface="メイリオ" pitchFamily="50" charset="-128"/>
                <a:cs typeface="メイリオ" pitchFamily="50" charset="-128"/>
              </a:rPr>
              <a:t>年度生活困窮者就労準備支援事業等補助</a:t>
            </a:r>
            <a:r>
              <a:rPr lang="ja-JP" altLang="en-US" sz="1400" dirty="0" smtClean="0">
                <a:latin typeface="メイリオ" pitchFamily="50" charset="-128"/>
                <a:ea typeface="メイリオ" pitchFamily="50" charset="-128"/>
                <a:cs typeface="メイリオ" pitchFamily="50" charset="-128"/>
              </a:rPr>
              <a:t>金社会</a:t>
            </a:r>
            <a:r>
              <a:rPr lang="ja-JP" altLang="en-US" sz="1400" dirty="0">
                <a:latin typeface="メイリオ" pitchFamily="50" charset="-128"/>
                <a:ea typeface="メイリオ" pitchFamily="50" charset="-128"/>
                <a:cs typeface="メイリオ" pitchFamily="50" charset="-128"/>
              </a:rPr>
              <a:t>福祉推進事業 </a:t>
            </a:r>
            <a:r>
              <a:rPr lang="ja-JP" altLang="en-US" sz="1400" dirty="0" smtClean="0">
                <a:latin typeface="メイリオ" pitchFamily="50" charset="-128"/>
                <a:ea typeface="メイリオ" pitchFamily="50" charset="-128"/>
                <a:cs typeface="メイリオ" pitchFamily="50" charset="-128"/>
              </a:rPr>
              <a:t>）</a:t>
            </a:r>
            <a:endParaRPr lang="en-US" altLang="ja-JP" sz="14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defRPr/>
            </a:pPr>
            <a:r>
              <a:rPr lang="ja-JP" altLang="en-US" sz="1400" dirty="0" smtClean="0">
                <a:latin typeface="メイリオ" pitchFamily="50" charset="-128"/>
                <a:ea typeface="メイリオ" pitchFamily="50" charset="-128"/>
                <a:cs typeface="メイリオ" pitchFamily="50" charset="-128"/>
              </a:rPr>
              <a:t>みずほ情報総研（</a:t>
            </a:r>
            <a:r>
              <a:rPr lang="en-US" altLang="ja-JP" sz="1400" dirty="0" smtClean="0">
                <a:latin typeface="メイリオ" pitchFamily="50" charset="-128"/>
                <a:ea typeface="メイリオ" pitchFamily="50" charset="-128"/>
                <a:cs typeface="メイリオ" pitchFamily="50" charset="-128"/>
              </a:rPr>
              <a:t>2015</a:t>
            </a:r>
            <a:r>
              <a:rPr lang="ja-JP" altLang="en-US" sz="1400" dirty="0" smtClean="0">
                <a:latin typeface="メイリオ" pitchFamily="50" charset="-128"/>
                <a:ea typeface="メイリオ" pitchFamily="50" charset="-128"/>
                <a:cs typeface="メイリオ" pitchFamily="50" charset="-128"/>
              </a:rPr>
              <a:t>）</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自立相談支援事業における使用標準様式の実用化に向けた調査研究 報告書</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（厚生労働省平成</a:t>
            </a:r>
            <a:r>
              <a:rPr lang="en-US" altLang="ja-JP" sz="1400" dirty="0" smtClean="0">
                <a:latin typeface="メイリオ" pitchFamily="50" charset="-128"/>
                <a:ea typeface="メイリオ" pitchFamily="50" charset="-128"/>
                <a:cs typeface="メイリオ" pitchFamily="50" charset="-128"/>
              </a:rPr>
              <a:t>26</a:t>
            </a:r>
            <a:r>
              <a:rPr lang="ja-JP" altLang="en-US" sz="1400" dirty="0" smtClean="0">
                <a:latin typeface="メイリオ" pitchFamily="50" charset="-128"/>
                <a:ea typeface="メイリオ" pitchFamily="50" charset="-128"/>
                <a:cs typeface="メイリオ" pitchFamily="50" charset="-128"/>
              </a:rPr>
              <a:t>年度セーフティネット支援対策等事業（社会福祉推進事業））</a:t>
            </a:r>
            <a:endParaRPr lang="en-US" altLang="ja-JP" sz="1400" dirty="0" smtClean="0">
              <a:latin typeface="メイリオ" pitchFamily="50" charset="-128"/>
              <a:ea typeface="メイリオ" pitchFamily="50" charset="-128"/>
              <a:cs typeface="メイリオ" pitchFamily="50" charset="-128"/>
            </a:endParaRPr>
          </a:p>
          <a:p>
            <a:pPr marL="274320" indent="-274320">
              <a:spcBef>
                <a:spcPts val="600"/>
              </a:spcBef>
              <a:buClr>
                <a:schemeClr val="accent1"/>
              </a:buClr>
              <a:buSzPct val="76000"/>
              <a:buFont typeface="Wingdings 3"/>
              <a:buChar char=""/>
              <a:defRPr/>
            </a:pPr>
            <a:r>
              <a:rPr lang="ja-JP" altLang="en-US" sz="1400" dirty="0" smtClean="0">
                <a:latin typeface="メイリオ" pitchFamily="50" charset="-128"/>
                <a:ea typeface="メイリオ" pitchFamily="50" charset="-128"/>
                <a:cs typeface="メイリオ" pitchFamily="50" charset="-128"/>
              </a:rPr>
              <a:t>バイステック（</a:t>
            </a:r>
            <a:r>
              <a:rPr lang="en-US" altLang="ja-JP" sz="1400" dirty="0" smtClean="0">
                <a:latin typeface="メイリオ" pitchFamily="50" charset="-128"/>
                <a:ea typeface="メイリオ" pitchFamily="50" charset="-128"/>
                <a:cs typeface="メイリオ" pitchFamily="50" charset="-128"/>
              </a:rPr>
              <a:t>2006</a:t>
            </a:r>
            <a:r>
              <a:rPr lang="ja-JP" altLang="en-US" sz="1400" dirty="0" smtClean="0">
                <a:latin typeface="メイリオ" pitchFamily="50" charset="-128"/>
                <a:ea typeface="メイリオ" pitchFamily="50" charset="-128"/>
                <a:cs typeface="メイリオ" pitchFamily="50" charset="-128"/>
              </a:rPr>
              <a:t>） </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ケースワークの原則</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新訳版</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－援助関係を形成する技法</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尾崎新・福田俊子・原田和幸訳</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誠信書房</a:t>
            </a:r>
            <a:r>
              <a:rPr lang="en-US" altLang="ja-JP" sz="1400" dirty="0" smtClean="0">
                <a:latin typeface="メイリオ" pitchFamily="50" charset="-128"/>
                <a:ea typeface="メイリオ" pitchFamily="50" charset="-128"/>
                <a:cs typeface="メイリオ" pitchFamily="50" charset="-128"/>
              </a:rPr>
              <a:t>,2006</a:t>
            </a:r>
            <a:r>
              <a:rPr lang="ja-JP" altLang="en-US" sz="1400" dirty="0" smtClean="0">
                <a:latin typeface="メイリオ" pitchFamily="50" charset="-128"/>
                <a:ea typeface="メイリオ" pitchFamily="50" charset="-128"/>
                <a:cs typeface="メイリオ" pitchFamily="50" charset="-128"/>
              </a:rPr>
              <a:t>年</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　</a:t>
            </a:r>
            <a:r>
              <a:rPr kumimoji="1" lang="ja-JP" altLang="en-US" sz="14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rPr>
              <a:t>　　　　　　　　　　　　　　　　　　　　　</a:t>
            </a:r>
          </a:p>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endParaRPr kumimoji="1" lang="en-US" altLang="ja-JP" sz="14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メイリオ" pitchFamily="50" charset="-128"/>
            </a:endParaRPr>
          </a:p>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endParaRPr kumimoji="1" lang="ja-JP" altLang="en-US" sz="1400" b="0" i="0" u="none" strike="noStrike" kern="1200" cap="none" spc="0" normalizeH="0" baseline="0" noProof="0" dirty="0">
              <a:ln>
                <a:noFill/>
              </a:ln>
              <a:solidFill>
                <a:schemeClr val="tx1"/>
              </a:solidFill>
              <a:effectLst/>
              <a:uLnTx/>
              <a:uFillTx/>
              <a:latin typeface="メイリオ" pitchFamily="50" charset="-128"/>
              <a:ea typeface="メイリオ" pitchFamily="50" charset="-128"/>
              <a:cs typeface="メイリオ" pitchFamily="50" charset="-128"/>
            </a:endParaRPr>
          </a:p>
        </p:txBody>
      </p:sp>
      <p:sp>
        <p:nvSpPr>
          <p:cNvPr id="5"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5</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fontScale="90000"/>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．個別的・継続的な相談支援</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（１）本人との援助関係の構築</a:t>
            </a:r>
            <a:r>
              <a:rPr lang="ja-JP" altLang="en-US" sz="2400" dirty="0" smtClean="0">
                <a:solidFill>
                  <a:schemeClr val="tx1"/>
                </a:solidFill>
                <a:latin typeface="メイリオ" pitchFamily="50" charset="-128"/>
                <a:ea typeface="メイリオ" pitchFamily="50" charset="-128"/>
                <a:cs typeface="メイリオ" pitchFamily="50" charset="-128"/>
              </a:rPr>
              <a:t>～信頼関係の構築に向けて－３</a:t>
            </a:r>
            <a:endParaRPr kumimoji="1" lang="ja-JP" altLang="en-US" sz="2400" dirty="0">
              <a:solidFill>
                <a:schemeClr val="tx1"/>
              </a:solidFill>
              <a:latin typeface="メイリオ" pitchFamily="50" charset="-128"/>
              <a:ea typeface="メイリオ" pitchFamily="50" charset="-128"/>
              <a:cs typeface="メイリオ" pitchFamily="50" charset="-128"/>
            </a:endParaRPr>
          </a:p>
        </p:txBody>
      </p:sp>
      <p:sp>
        <p:nvSpPr>
          <p:cNvPr id="12" name="正方形/長方形 11"/>
          <p:cNvSpPr/>
          <p:nvPr/>
        </p:nvSpPr>
        <p:spPr>
          <a:xfrm>
            <a:off x="539552" y="2053004"/>
            <a:ext cx="7992888" cy="2816156"/>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一緒に掃除や料理をする、公園を散歩する、買い物に行くといった</a:t>
            </a:r>
            <a:r>
              <a:rPr lang="ja-JP" altLang="en-US" sz="2200" u="sng" dirty="0" smtClean="0">
                <a:solidFill>
                  <a:srgbClr val="FF0000"/>
                </a:solidFill>
                <a:latin typeface="メイリオ" pitchFamily="50" charset="-128"/>
                <a:ea typeface="メイリオ" pitchFamily="50" charset="-128"/>
                <a:cs typeface="メイリオ" pitchFamily="50" charset="-128"/>
              </a:rPr>
              <a:t>日常的な営みの積み重ね</a:t>
            </a:r>
            <a:r>
              <a:rPr lang="ja-JP" altLang="en-US" sz="2200" dirty="0" smtClean="0">
                <a:latin typeface="メイリオ" pitchFamily="50" charset="-128"/>
                <a:ea typeface="メイリオ" pitchFamily="50" charset="-128"/>
                <a:cs typeface="メイリオ" pitchFamily="50" charset="-128"/>
              </a:rPr>
              <a:t>を大切にする。</a:t>
            </a:r>
            <a:endParaRPr lang="en-US" altLang="ja-JP" sz="22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pPr>
            <a:r>
              <a:rPr lang="ja-JP" altLang="en-US" dirty="0" smtClean="0">
                <a:latin typeface="メイリオ" pitchFamily="50" charset="-128"/>
                <a:ea typeface="メイリオ" pitchFamily="50" charset="-128"/>
                <a:cs typeface="メイリオ" pitchFamily="50" charset="-128"/>
              </a:rPr>
              <a:t>本人の判断能力が十分でなかったり、十分な会話が成立しにくい場合などにおいても、具体的でわかりやすい協働作業の機会を設定し、取り組んでいく方がアプローチしやすいことも多い。</a:t>
            </a:r>
            <a:endParaRPr lang="en-US" altLang="ja-JP"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日常生活上のあらゆる接触の機会を活用し、本人との関係づくりを意識しながら、</a:t>
            </a:r>
            <a:r>
              <a:rPr lang="ja-JP" altLang="en-US" sz="2200" u="sng" dirty="0" smtClean="0">
                <a:solidFill>
                  <a:srgbClr val="FF0000"/>
                </a:solidFill>
                <a:latin typeface="メイリオ" pitchFamily="50" charset="-128"/>
                <a:ea typeface="メイリオ" pitchFamily="50" charset="-128"/>
                <a:cs typeface="メイリオ" pitchFamily="50" charset="-128"/>
              </a:rPr>
              <a:t>本人の変化を絶えず意識しておく</a:t>
            </a:r>
            <a:r>
              <a:rPr lang="ja-JP" altLang="en-US" sz="2200" dirty="0" smtClean="0">
                <a:latin typeface="メイリオ" pitchFamily="50" charset="-128"/>
                <a:ea typeface="メイリオ" pitchFamily="50" charset="-128"/>
                <a:cs typeface="メイリオ" pitchFamily="50" charset="-128"/>
              </a:rPr>
              <a:t>。</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endParaRPr lang="ja-JP" altLang="en-US" sz="2000" dirty="0" smtClean="0">
              <a:latin typeface="メイリオ" pitchFamily="50" charset="-128"/>
              <a:ea typeface="メイリオ" pitchFamily="50" charset="-128"/>
              <a:cs typeface="メイリオ" pitchFamily="50" charset="-128"/>
            </a:endParaRPr>
          </a:p>
        </p:txBody>
      </p:sp>
      <p:sp>
        <p:nvSpPr>
          <p:cNvPr id="7" name="角丸四角形 6"/>
          <p:cNvSpPr/>
          <p:nvPr/>
        </p:nvSpPr>
        <p:spPr>
          <a:xfrm>
            <a:off x="467544" y="1484784"/>
            <a:ext cx="6264696"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５</a:t>
            </a:r>
            <a:r>
              <a:rPr kumimoji="1" lang="ja-JP" altLang="en-US" sz="2000" b="1" dirty="0" smtClean="0">
                <a:solidFill>
                  <a:schemeClr val="bg1"/>
                </a:solidFill>
                <a:latin typeface="メイリオ" pitchFamily="50" charset="-128"/>
                <a:ea typeface="メイリオ" pitchFamily="50" charset="-128"/>
                <a:cs typeface="メイリオ" pitchFamily="50" charset="-128"/>
              </a:rPr>
              <a:t>．協働作業を大切にする</a:t>
            </a:r>
            <a:endParaRPr kumimoji="1" lang="ja-JP" altLang="en-US" sz="2000" b="1" dirty="0">
              <a:solidFill>
                <a:schemeClr val="bg1"/>
              </a:solidFill>
              <a:latin typeface="メイリオ" pitchFamily="50" charset="-128"/>
              <a:ea typeface="メイリオ" pitchFamily="50" charset="-128"/>
              <a:cs typeface="メイリオ" pitchFamily="50" charset="-128"/>
            </a:endParaRPr>
          </a:p>
        </p:txBody>
      </p:sp>
      <p:sp>
        <p:nvSpPr>
          <p:cNvPr id="14" name="テキスト ボックス 13"/>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2</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1(1),pp.147-148.</a:t>
            </a:r>
            <a:r>
              <a:rPr lang="ja-JP" altLang="en-US" sz="800" dirty="0" smtClean="0">
                <a:latin typeface="メイリオ" pitchFamily="50" charset="-128"/>
                <a:ea typeface="メイリオ" pitchFamily="50" charset="-128"/>
                <a:cs typeface="メイリオ" pitchFamily="50" charset="-128"/>
              </a:rPr>
              <a:t>より</a:t>
            </a:r>
            <a:endParaRPr lang="ja-JP" altLang="en-US" sz="800" dirty="0">
              <a:latin typeface="メイリオ" pitchFamily="50" charset="-128"/>
              <a:ea typeface="メイリオ" pitchFamily="50" charset="-128"/>
              <a:cs typeface="メイリオ" pitchFamily="50" charset="-128"/>
            </a:endParaRPr>
          </a:p>
        </p:txBody>
      </p:sp>
      <p:sp>
        <p:nvSpPr>
          <p:cNvPr id="9"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endParaRPr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6</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fontScale="90000"/>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．個別的・継続的な相談支援</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（１）本人との援助関係の構築</a:t>
            </a:r>
            <a:r>
              <a:rPr lang="ja-JP" altLang="en-US" sz="2400" dirty="0" smtClean="0">
                <a:solidFill>
                  <a:schemeClr val="tx1"/>
                </a:solidFill>
                <a:latin typeface="メイリオ" pitchFamily="50" charset="-128"/>
                <a:ea typeface="メイリオ" pitchFamily="50" charset="-128"/>
                <a:cs typeface="メイリオ" pitchFamily="50" charset="-128"/>
              </a:rPr>
              <a:t>～援助関係を活かした支援－１</a:t>
            </a:r>
            <a:endParaRPr kumimoji="1" lang="ja-JP" altLang="en-US" sz="2400" dirty="0">
              <a:solidFill>
                <a:schemeClr val="tx1"/>
              </a:solidFill>
              <a:latin typeface="メイリオ" pitchFamily="50" charset="-128"/>
              <a:ea typeface="メイリオ" pitchFamily="50" charset="-128"/>
              <a:cs typeface="メイリオ" pitchFamily="50" charset="-128"/>
            </a:endParaRPr>
          </a:p>
        </p:txBody>
      </p:sp>
      <p:sp>
        <p:nvSpPr>
          <p:cNvPr id="12" name="正方形/長方形 11"/>
          <p:cNvSpPr/>
          <p:nvPr/>
        </p:nvSpPr>
        <p:spPr>
          <a:xfrm>
            <a:off x="539552" y="1844824"/>
            <a:ext cx="8208912" cy="2200602"/>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支援の場面において、本人が支援員と「つながっている」ことを実感できることによって、本人は自分の「居場所」を得ることができ、「自分はここにいる」という「存在」を確認できる。</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pPr>
            <a:r>
              <a:rPr lang="ja-JP" altLang="en-US" sz="2200" dirty="0" smtClean="0">
                <a:solidFill>
                  <a:srgbClr val="FF0000"/>
                </a:solidFill>
                <a:latin typeface="メイリオ" pitchFamily="50" charset="-128"/>
                <a:ea typeface="メイリオ" pitchFamily="50" charset="-128"/>
                <a:cs typeface="メイリオ" pitchFamily="50" charset="-128"/>
              </a:rPr>
              <a:t>⇒</a:t>
            </a:r>
            <a:r>
              <a:rPr lang="ja-JP" altLang="en-US" sz="2200" dirty="0" smtClean="0">
                <a:latin typeface="メイリオ" pitchFamily="50" charset="-128"/>
                <a:ea typeface="メイリオ" pitchFamily="50" charset="-128"/>
                <a:cs typeface="メイリオ" pitchFamily="50" charset="-128"/>
              </a:rPr>
              <a:t>支援員との関係は、</a:t>
            </a:r>
            <a:r>
              <a:rPr lang="ja-JP" altLang="en-US" sz="2200" u="sng" dirty="0" smtClean="0">
                <a:solidFill>
                  <a:srgbClr val="FF0000"/>
                </a:solidFill>
                <a:latin typeface="メイリオ" pitchFamily="50" charset="-128"/>
                <a:ea typeface="メイリオ" pitchFamily="50" charset="-128"/>
                <a:cs typeface="メイリオ" pitchFamily="50" charset="-128"/>
              </a:rPr>
              <a:t>自分の存在を確認できるよりどころ</a:t>
            </a:r>
            <a:r>
              <a:rPr lang="ja-JP" altLang="en-US" sz="2200" dirty="0" smtClean="0">
                <a:latin typeface="メイリオ" pitchFamily="50" charset="-128"/>
                <a:ea typeface="メイリオ" pitchFamily="50" charset="-128"/>
                <a:cs typeface="メイリオ" pitchFamily="50" charset="-128"/>
              </a:rPr>
              <a:t>になる。そこを起点として、その後の支援が展開する。</a:t>
            </a:r>
            <a:endParaRPr lang="ja-JP" altLang="en-US" sz="2000" dirty="0" smtClean="0">
              <a:latin typeface="メイリオ" pitchFamily="50" charset="-128"/>
              <a:ea typeface="メイリオ" pitchFamily="50" charset="-128"/>
              <a:cs typeface="メイリオ" pitchFamily="50" charset="-128"/>
            </a:endParaRPr>
          </a:p>
        </p:txBody>
      </p:sp>
      <p:sp>
        <p:nvSpPr>
          <p:cNvPr id="7" name="角丸四角形 6"/>
          <p:cNvSpPr/>
          <p:nvPr/>
        </p:nvSpPr>
        <p:spPr>
          <a:xfrm>
            <a:off x="467544" y="1340768"/>
            <a:ext cx="7344816"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１</a:t>
            </a:r>
            <a:r>
              <a:rPr kumimoji="1" lang="ja-JP" altLang="en-US" sz="2000" b="1" dirty="0" smtClean="0">
                <a:solidFill>
                  <a:schemeClr val="bg1"/>
                </a:solidFill>
                <a:latin typeface="メイリオ" pitchFamily="50" charset="-128"/>
                <a:ea typeface="メイリオ" pitchFamily="50" charset="-128"/>
                <a:cs typeface="メイリオ" pitchFamily="50" charset="-128"/>
              </a:rPr>
              <a:t>．支援員との関係のなかで自分の「居場所</a:t>
            </a:r>
            <a:r>
              <a:rPr lang="ja-JP" altLang="en-US" sz="2000" b="1" dirty="0" smtClean="0">
                <a:solidFill>
                  <a:schemeClr val="bg1"/>
                </a:solidFill>
                <a:latin typeface="メイリオ" pitchFamily="50" charset="-128"/>
                <a:ea typeface="メイリオ" pitchFamily="50" charset="-128"/>
                <a:cs typeface="メイリオ" pitchFamily="50" charset="-128"/>
              </a:rPr>
              <a:t>」を確保する</a:t>
            </a:r>
            <a:endParaRPr kumimoji="1" lang="en-US" altLang="ja-JP" sz="2000" b="1" dirty="0" smtClean="0">
              <a:solidFill>
                <a:schemeClr val="bg1"/>
              </a:solidFill>
              <a:latin typeface="メイリオ" pitchFamily="50" charset="-128"/>
              <a:ea typeface="メイリオ" pitchFamily="50" charset="-128"/>
              <a:cs typeface="メイリオ" pitchFamily="50" charset="-128"/>
            </a:endParaRPr>
          </a:p>
        </p:txBody>
      </p:sp>
      <p:sp>
        <p:nvSpPr>
          <p:cNvPr id="8" name="角丸四角形 7"/>
          <p:cNvSpPr/>
          <p:nvPr/>
        </p:nvSpPr>
        <p:spPr>
          <a:xfrm>
            <a:off x="467544" y="4005064"/>
            <a:ext cx="7344816"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２</a:t>
            </a:r>
            <a:r>
              <a:rPr kumimoji="1" lang="ja-JP" altLang="en-US" sz="2000" b="1" dirty="0" smtClean="0">
                <a:solidFill>
                  <a:schemeClr val="bg1"/>
                </a:solidFill>
                <a:latin typeface="メイリオ" pitchFamily="50" charset="-128"/>
                <a:ea typeface="メイリオ" pitchFamily="50" charset="-128"/>
                <a:cs typeface="メイリオ" pitchFamily="50" charset="-128"/>
              </a:rPr>
              <a:t>．現実を直視するための要件とする</a:t>
            </a:r>
            <a:endParaRPr kumimoji="1" lang="en-US" altLang="ja-JP" sz="2000" b="1" dirty="0" smtClean="0">
              <a:solidFill>
                <a:schemeClr val="bg1"/>
              </a:solidFill>
              <a:latin typeface="メイリオ" pitchFamily="50" charset="-128"/>
              <a:ea typeface="メイリオ" pitchFamily="50" charset="-128"/>
              <a:cs typeface="メイリオ" pitchFamily="50" charset="-128"/>
            </a:endParaRPr>
          </a:p>
        </p:txBody>
      </p:sp>
      <p:sp>
        <p:nvSpPr>
          <p:cNvPr id="9" name="正方形/長方形 8"/>
          <p:cNvSpPr/>
          <p:nvPr/>
        </p:nvSpPr>
        <p:spPr>
          <a:xfrm>
            <a:off x="539552" y="4468758"/>
            <a:ext cx="8208912" cy="1862048"/>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生活困窮者自身による主体的な取り組みは、本人が自分と自分の置かれた環境を直視するところから始まる。</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pPr>
            <a:r>
              <a:rPr lang="ja-JP" altLang="en-US" sz="2200" dirty="0" smtClean="0">
                <a:solidFill>
                  <a:srgbClr val="FF0000"/>
                </a:solidFill>
                <a:latin typeface="メイリオ" pitchFamily="50" charset="-128"/>
                <a:ea typeface="メイリオ" pitchFamily="50" charset="-128"/>
                <a:cs typeface="メイリオ" pitchFamily="50" charset="-128"/>
              </a:rPr>
              <a:t>⇒</a:t>
            </a:r>
            <a:r>
              <a:rPr lang="ja-JP" altLang="en-US" sz="2200" dirty="0" smtClean="0">
                <a:latin typeface="メイリオ" pitchFamily="50" charset="-128"/>
                <a:ea typeface="メイリオ" pitchFamily="50" charset="-128"/>
                <a:cs typeface="メイリオ" pitchFamily="50" charset="-128"/>
              </a:rPr>
              <a:t>信頼関係に裏打ちされた援助関係によって、地に足をつけて、</a:t>
            </a:r>
            <a:r>
              <a:rPr lang="ja-JP" altLang="en-US" sz="2200" u="sng" dirty="0" smtClean="0">
                <a:solidFill>
                  <a:srgbClr val="FF0000"/>
                </a:solidFill>
                <a:latin typeface="メイリオ" pitchFamily="50" charset="-128"/>
                <a:ea typeface="メイリオ" pitchFamily="50" charset="-128"/>
                <a:cs typeface="メイリオ" pitchFamily="50" charset="-128"/>
              </a:rPr>
              <a:t>自分と自分の抱える問題や課題に目を向ける</a:t>
            </a:r>
            <a:r>
              <a:rPr lang="ja-JP" altLang="en-US" sz="2200" dirty="0" smtClean="0">
                <a:latin typeface="メイリオ" pitchFamily="50" charset="-128"/>
                <a:ea typeface="メイリオ" pitchFamily="50" charset="-128"/>
                <a:cs typeface="メイリオ" pitchFamily="50" charset="-128"/>
              </a:rPr>
              <a:t>ことができるようになる。</a:t>
            </a:r>
          </a:p>
        </p:txBody>
      </p:sp>
      <p:sp>
        <p:nvSpPr>
          <p:cNvPr id="16" name="テキスト ボックス 15"/>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2</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1(2),pp.148-149.</a:t>
            </a:r>
            <a:r>
              <a:rPr lang="ja-JP" altLang="en-US" sz="800" dirty="0" smtClean="0">
                <a:latin typeface="メイリオ" pitchFamily="50" charset="-128"/>
                <a:ea typeface="メイリオ" pitchFamily="50" charset="-128"/>
                <a:cs typeface="メイリオ" pitchFamily="50" charset="-128"/>
              </a:rPr>
              <a:t>より</a:t>
            </a:r>
            <a:endParaRPr lang="ja-JP" altLang="en-US" sz="800" dirty="0">
              <a:latin typeface="メイリオ" pitchFamily="50" charset="-128"/>
              <a:ea typeface="メイリオ" pitchFamily="50" charset="-128"/>
              <a:cs typeface="メイリオ" pitchFamily="50" charset="-128"/>
            </a:endParaRPr>
          </a:p>
        </p:txBody>
      </p:sp>
      <p:sp>
        <p:nvSpPr>
          <p:cNvPr id="11"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endParaRPr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7</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fontScale="90000"/>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．個別的・継続的な相談支援</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（１）本人との援助関係の構築</a:t>
            </a:r>
            <a:r>
              <a:rPr lang="ja-JP" altLang="en-US" sz="2400" dirty="0" smtClean="0">
                <a:solidFill>
                  <a:schemeClr val="tx1"/>
                </a:solidFill>
                <a:latin typeface="メイリオ" pitchFamily="50" charset="-128"/>
                <a:ea typeface="メイリオ" pitchFamily="50" charset="-128"/>
                <a:cs typeface="メイリオ" pitchFamily="50" charset="-128"/>
              </a:rPr>
              <a:t>～援助関係を活かした支援－２</a:t>
            </a:r>
            <a:endParaRPr kumimoji="1" lang="ja-JP" altLang="en-US" sz="2400" dirty="0">
              <a:solidFill>
                <a:schemeClr val="tx1"/>
              </a:solidFill>
              <a:latin typeface="メイリオ" pitchFamily="50" charset="-128"/>
              <a:ea typeface="メイリオ" pitchFamily="50" charset="-128"/>
              <a:cs typeface="メイリオ" pitchFamily="50" charset="-128"/>
            </a:endParaRPr>
          </a:p>
        </p:txBody>
      </p:sp>
      <p:sp>
        <p:nvSpPr>
          <p:cNvPr id="12" name="正方形/長方形 11"/>
          <p:cNvSpPr/>
          <p:nvPr/>
        </p:nvSpPr>
        <p:spPr>
          <a:xfrm>
            <a:off x="539552" y="1844824"/>
            <a:ext cx="8352928" cy="1523494"/>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生活困窮者自身とその本人を取り巻く環境の変化の過程では、多大なエネルギーを必要とし、ストレスも伴う。</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pPr>
            <a:r>
              <a:rPr lang="ja-JP" altLang="en-US" sz="2200" dirty="0" smtClean="0">
                <a:solidFill>
                  <a:srgbClr val="FF0000"/>
                </a:solidFill>
                <a:latin typeface="メイリオ" pitchFamily="50" charset="-128"/>
                <a:ea typeface="メイリオ" pitchFamily="50" charset="-128"/>
                <a:cs typeface="メイリオ" pitchFamily="50" charset="-128"/>
              </a:rPr>
              <a:t>⇒</a:t>
            </a:r>
            <a:r>
              <a:rPr lang="ja-JP" altLang="en-US" sz="2200" dirty="0" smtClean="0">
                <a:latin typeface="メイリオ" pitchFamily="50" charset="-128"/>
                <a:ea typeface="メイリオ" pitchFamily="50" charset="-128"/>
                <a:cs typeface="メイリオ" pitchFamily="50" charset="-128"/>
              </a:rPr>
              <a:t>信頼関係の構築は、その変化に必要となるエネルギーの供給源となり、</a:t>
            </a:r>
            <a:r>
              <a:rPr lang="ja-JP" altLang="en-US" sz="2200" u="sng" dirty="0" smtClean="0">
                <a:solidFill>
                  <a:srgbClr val="FF0000"/>
                </a:solidFill>
                <a:latin typeface="メイリオ" pitchFamily="50" charset="-128"/>
                <a:ea typeface="メイリオ" pitchFamily="50" charset="-128"/>
                <a:cs typeface="メイリオ" pitchFamily="50" charset="-128"/>
              </a:rPr>
              <a:t>本人の取り組みを後押しする</a:t>
            </a:r>
            <a:r>
              <a:rPr lang="ja-JP" altLang="en-US" sz="2200" dirty="0" smtClean="0">
                <a:latin typeface="メイリオ" pitchFamily="50" charset="-128"/>
                <a:ea typeface="メイリオ" pitchFamily="50" charset="-128"/>
                <a:cs typeface="メイリオ" pitchFamily="50" charset="-128"/>
              </a:rPr>
              <a:t>ことになる。</a:t>
            </a:r>
            <a:endParaRPr lang="ja-JP" altLang="en-US" sz="2000" dirty="0" smtClean="0">
              <a:latin typeface="メイリオ" pitchFamily="50" charset="-128"/>
              <a:ea typeface="メイリオ" pitchFamily="50" charset="-128"/>
              <a:cs typeface="メイリオ" pitchFamily="50" charset="-128"/>
            </a:endParaRPr>
          </a:p>
        </p:txBody>
      </p:sp>
      <p:sp>
        <p:nvSpPr>
          <p:cNvPr id="7" name="角丸四角形 6"/>
          <p:cNvSpPr/>
          <p:nvPr/>
        </p:nvSpPr>
        <p:spPr>
          <a:xfrm>
            <a:off x="467544" y="1340768"/>
            <a:ext cx="7344816"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３</a:t>
            </a:r>
            <a:r>
              <a:rPr kumimoji="1" lang="ja-JP" altLang="en-US" sz="2000" b="1" dirty="0" smtClean="0">
                <a:solidFill>
                  <a:schemeClr val="bg1"/>
                </a:solidFill>
                <a:latin typeface="メイリオ" pitchFamily="50" charset="-128"/>
                <a:ea typeface="メイリオ" pitchFamily="50" charset="-128"/>
                <a:cs typeface="メイリオ" pitchFamily="50" charset="-128"/>
              </a:rPr>
              <a:t>．変化に必要な力を高める</a:t>
            </a:r>
            <a:endParaRPr kumimoji="1" lang="en-US" altLang="ja-JP" sz="2000" b="1" dirty="0" smtClean="0">
              <a:solidFill>
                <a:schemeClr val="bg1"/>
              </a:solidFill>
              <a:latin typeface="メイリオ" pitchFamily="50" charset="-128"/>
              <a:ea typeface="メイリオ" pitchFamily="50" charset="-128"/>
              <a:cs typeface="メイリオ" pitchFamily="50" charset="-128"/>
            </a:endParaRPr>
          </a:p>
        </p:txBody>
      </p:sp>
      <p:sp>
        <p:nvSpPr>
          <p:cNvPr id="8" name="角丸四角形 7"/>
          <p:cNvSpPr/>
          <p:nvPr/>
        </p:nvSpPr>
        <p:spPr>
          <a:xfrm>
            <a:off x="467544" y="3501008"/>
            <a:ext cx="7344816"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４</a:t>
            </a:r>
            <a:r>
              <a:rPr kumimoji="1" lang="ja-JP" altLang="en-US" sz="2000" b="1" dirty="0" smtClean="0">
                <a:solidFill>
                  <a:schemeClr val="bg1"/>
                </a:solidFill>
                <a:latin typeface="メイリオ" pitchFamily="50" charset="-128"/>
                <a:ea typeface="メイリオ" pitchFamily="50" charset="-128"/>
                <a:cs typeface="メイリオ" pitchFamily="50" charset="-128"/>
              </a:rPr>
              <a:t>．自己決定の基盤となる安心を提供する</a:t>
            </a:r>
            <a:endParaRPr kumimoji="1" lang="en-US" altLang="ja-JP" sz="2000" b="1" dirty="0" smtClean="0">
              <a:solidFill>
                <a:schemeClr val="bg1"/>
              </a:solidFill>
              <a:latin typeface="メイリオ" pitchFamily="50" charset="-128"/>
              <a:ea typeface="メイリオ" pitchFamily="50" charset="-128"/>
              <a:cs typeface="メイリオ" pitchFamily="50" charset="-128"/>
            </a:endParaRPr>
          </a:p>
        </p:txBody>
      </p:sp>
      <p:sp>
        <p:nvSpPr>
          <p:cNvPr id="9" name="正方形/長方形 8"/>
          <p:cNvSpPr/>
          <p:nvPr/>
        </p:nvSpPr>
        <p:spPr>
          <a:xfrm>
            <a:off x="539552" y="4005064"/>
            <a:ext cx="8280920" cy="1862048"/>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自己決定の過程において、自分が支えられているという実感は、大きなサポートになる。</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pPr>
            <a:r>
              <a:rPr lang="ja-JP" altLang="en-US" sz="2200" dirty="0" smtClean="0">
                <a:solidFill>
                  <a:srgbClr val="FF0000"/>
                </a:solidFill>
                <a:latin typeface="メイリオ" pitchFamily="50" charset="-128"/>
                <a:ea typeface="メイリオ" pitchFamily="50" charset="-128"/>
                <a:cs typeface="メイリオ" pitchFamily="50" charset="-128"/>
              </a:rPr>
              <a:t>⇒</a:t>
            </a:r>
            <a:r>
              <a:rPr lang="ja-JP" altLang="en-US" sz="2200" dirty="0" smtClean="0">
                <a:latin typeface="メイリオ" pitchFamily="50" charset="-128"/>
                <a:ea typeface="メイリオ" pitchFamily="50" charset="-128"/>
                <a:cs typeface="メイリオ" pitchFamily="50" charset="-128"/>
              </a:rPr>
              <a:t>本人と支援員との関係性の構築は、自己決定に向けた前提条件となるだけでなく、</a:t>
            </a:r>
            <a:r>
              <a:rPr lang="ja-JP" altLang="en-US" sz="2200" u="sng" dirty="0" smtClean="0">
                <a:solidFill>
                  <a:srgbClr val="FF0000"/>
                </a:solidFill>
                <a:latin typeface="メイリオ" pitchFamily="50" charset="-128"/>
                <a:ea typeface="メイリオ" pitchFamily="50" charset="-128"/>
                <a:cs typeface="メイリオ" pitchFamily="50" charset="-128"/>
              </a:rPr>
              <a:t>自己決定後も「取り返し」や「やり直し」の機会や場を担保する</a:t>
            </a:r>
            <a:r>
              <a:rPr lang="ja-JP" altLang="en-US" sz="2200" dirty="0" smtClean="0">
                <a:latin typeface="メイリオ" pitchFamily="50" charset="-128"/>
                <a:ea typeface="メイリオ" pitchFamily="50" charset="-128"/>
                <a:cs typeface="メイリオ" pitchFamily="50" charset="-128"/>
              </a:rPr>
              <a:t>要件となる。</a:t>
            </a:r>
          </a:p>
        </p:txBody>
      </p:sp>
      <p:sp>
        <p:nvSpPr>
          <p:cNvPr id="16" name="テキスト ボックス 15"/>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2</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1(2),pp.149-150.</a:t>
            </a:r>
            <a:r>
              <a:rPr lang="ja-JP" altLang="en-US" sz="800" dirty="0" smtClean="0">
                <a:latin typeface="メイリオ" pitchFamily="50" charset="-128"/>
                <a:ea typeface="メイリオ" pitchFamily="50" charset="-128"/>
                <a:cs typeface="メイリオ" pitchFamily="50" charset="-128"/>
              </a:rPr>
              <a:t>より</a:t>
            </a:r>
            <a:endParaRPr lang="ja-JP" altLang="en-US" sz="800" dirty="0">
              <a:latin typeface="メイリオ" pitchFamily="50" charset="-128"/>
              <a:ea typeface="メイリオ" pitchFamily="50" charset="-128"/>
              <a:cs typeface="メイリオ" pitchFamily="50" charset="-128"/>
            </a:endParaRPr>
          </a:p>
        </p:txBody>
      </p:sp>
      <p:sp>
        <p:nvSpPr>
          <p:cNvPr id="11"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p>
          <a:p>
            <a:endParaRPr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8</a:t>
            </a:fld>
            <a:endParaRPr kumimoji="1" lang="ja-JP" altLang="en-US" dirty="0"/>
          </a:p>
        </p:txBody>
      </p:sp>
      <p:sp>
        <p:nvSpPr>
          <p:cNvPr id="12" name="正方形/長方形 11"/>
          <p:cNvSpPr/>
          <p:nvPr/>
        </p:nvSpPr>
        <p:spPr>
          <a:xfrm>
            <a:off x="539552" y="1844824"/>
            <a:ext cx="8208912" cy="1738938"/>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「感情表出は、本人が問題を自ら解決する原動力である」</a:t>
            </a:r>
            <a:endParaRPr lang="en-US" altLang="ja-JP" sz="22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本人の感情表現を大切にすることは、</a:t>
            </a:r>
            <a:r>
              <a:rPr lang="ja-JP" altLang="en-US" sz="2000" u="sng" dirty="0" smtClean="0">
                <a:solidFill>
                  <a:srgbClr val="FF0000"/>
                </a:solidFill>
                <a:latin typeface="メイリオ" pitchFamily="50" charset="-128"/>
                <a:ea typeface="メイリオ" pitchFamily="50" charset="-128"/>
                <a:cs typeface="メイリオ" pitchFamily="50" charset="-128"/>
              </a:rPr>
              <a:t>本人が自分の問題を客観的に把握する</a:t>
            </a:r>
            <a:r>
              <a:rPr lang="ja-JP" altLang="en-US" sz="2000" dirty="0" smtClean="0">
                <a:latin typeface="メイリオ" pitchFamily="50" charset="-128"/>
                <a:ea typeface="メイリオ" pitchFamily="50" charset="-128"/>
                <a:cs typeface="メイリオ" pitchFamily="50" charset="-128"/>
              </a:rPr>
              <a:t>ことにつながり、そのなかでも</a:t>
            </a:r>
            <a:r>
              <a:rPr lang="ja-JP" altLang="en-US" sz="2000" u="sng" dirty="0" smtClean="0">
                <a:solidFill>
                  <a:srgbClr val="FF0000"/>
                </a:solidFill>
                <a:latin typeface="メイリオ" pitchFamily="50" charset="-128"/>
                <a:ea typeface="メイリオ" pitchFamily="50" charset="-128"/>
                <a:cs typeface="メイリオ" pitchFamily="50" charset="-128"/>
              </a:rPr>
              <a:t>否定的な感情を支援員が受け止めることによって、価値ある人間として感じられるようになる</a:t>
            </a:r>
            <a:r>
              <a:rPr lang="ja-JP" altLang="en-US" sz="2000" dirty="0" smtClean="0">
                <a:latin typeface="メイリオ" pitchFamily="50" charset="-128"/>
                <a:ea typeface="メイリオ" pitchFamily="50" charset="-128"/>
                <a:cs typeface="メイリオ" pitchFamily="50" charset="-128"/>
              </a:rPr>
              <a:t>。</a:t>
            </a:r>
            <a:endParaRPr lang="en-US" altLang="ja-JP" sz="2000" dirty="0" smtClean="0">
              <a:latin typeface="メイリオ" pitchFamily="50" charset="-128"/>
              <a:ea typeface="メイリオ" pitchFamily="50" charset="-128"/>
              <a:cs typeface="メイリオ" pitchFamily="50" charset="-128"/>
            </a:endParaRPr>
          </a:p>
        </p:txBody>
      </p:sp>
      <p:sp>
        <p:nvSpPr>
          <p:cNvPr id="7" name="角丸四角形 6"/>
          <p:cNvSpPr/>
          <p:nvPr/>
        </p:nvSpPr>
        <p:spPr>
          <a:xfrm>
            <a:off x="467544" y="1340768"/>
            <a:ext cx="7344816"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５</a:t>
            </a:r>
            <a:r>
              <a:rPr kumimoji="1" lang="ja-JP" altLang="en-US" sz="2000" b="1" dirty="0" smtClean="0">
                <a:solidFill>
                  <a:schemeClr val="bg1"/>
                </a:solidFill>
                <a:latin typeface="メイリオ" pitchFamily="50" charset="-128"/>
                <a:ea typeface="メイリオ" pitchFamily="50" charset="-128"/>
                <a:cs typeface="メイリオ" pitchFamily="50" charset="-128"/>
              </a:rPr>
              <a:t>．感情表現を促して主体性を喚起する</a:t>
            </a:r>
            <a:endParaRPr kumimoji="1" lang="en-US" altLang="ja-JP" sz="2000" b="1" dirty="0" smtClean="0">
              <a:solidFill>
                <a:schemeClr val="bg1"/>
              </a:solidFill>
              <a:latin typeface="メイリオ" pitchFamily="50" charset="-128"/>
              <a:ea typeface="メイリオ" pitchFamily="50" charset="-128"/>
              <a:cs typeface="メイリオ" pitchFamily="50" charset="-128"/>
            </a:endParaRPr>
          </a:p>
        </p:txBody>
      </p:sp>
      <p:sp>
        <p:nvSpPr>
          <p:cNvPr id="8" name="角丸四角形 7"/>
          <p:cNvSpPr/>
          <p:nvPr/>
        </p:nvSpPr>
        <p:spPr>
          <a:xfrm>
            <a:off x="467544" y="3573016"/>
            <a:ext cx="7344816" cy="43204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000" b="1" dirty="0" smtClean="0">
                <a:solidFill>
                  <a:schemeClr val="bg1"/>
                </a:solidFill>
                <a:latin typeface="メイリオ" pitchFamily="50" charset="-128"/>
                <a:ea typeface="メイリオ" pitchFamily="50" charset="-128"/>
                <a:cs typeface="メイリオ" pitchFamily="50" charset="-128"/>
              </a:rPr>
              <a:t>６</a:t>
            </a:r>
            <a:r>
              <a:rPr kumimoji="1" lang="ja-JP" altLang="en-US" sz="2000" b="1" dirty="0" smtClean="0">
                <a:solidFill>
                  <a:schemeClr val="bg1"/>
                </a:solidFill>
                <a:latin typeface="メイリオ" pitchFamily="50" charset="-128"/>
                <a:ea typeface="メイリオ" pitchFamily="50" charset="-128"/>
                <a:cs typeface="メイリオ" pitchFamily="50" charset="-128"/>
              </a:rPr>
              <a:t>．考えを深める面接過程を大切にする</a:t>
            </a:r>
            <a:endParaRPr kumimoji="1" lang="en-US" altLang="ja-JP" sz="2000" b="1" dirty="0" smtClean="0">
              <a:solidFill>
                <a:schemeClr val="bg1"/>
              </a:solidFill>
              <a:latin typeface="メイリオ" pitchFamily="50" charset="-128"/>
              <a:ea typeface="メイリオ" pitchFamily="50" charset="-128"/>
              <a:cs typeface="メイリオ" pitchFamily="50" charset="-128"/>
            </a:endParaRPr>
          </a:p>
        </p:txBody>
      </p:sp>
      <p:sp>
        <p:nvSpPr>
          <p:cNvPr id="9" name="正方形/長方形 8"/>
          <p:cNvSpPr/>
          <p:nvPr/>
        </p:nvSpPr>
        <p:spPr>
          <a:xfrm>
            <a:off x="539552" y="4077072"/>
            <a:ext cx="8208912" cy="2277547"/>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本人との面接過程は、本人が自分についての考察を深めるという場を提供することになる。</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r>
              <a:rPr lang="ja-JP" altLang="en-US" sz="2200" dirty="0" smtClean="0">
                <a:latin typeface="メイリオ" pitchFamily="50" charset="-128"/>
                <a:ea typeface="メイリオ" pitchFamily="50" charset="-128"/>
                <a:cs typeface="メイリオ" pitchFamily="50" charset="-128"/>
              </a:rPr>
              <a:t>本人と支援員との感情の交流が高いレベルでなされることによって、変化のプロセスを促進させることができる。</a:t>
            </a:r>
            <a:endParaRPr lang="en-US" altLang="ja-JP" sz="22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pPr>
            <a:r>
              <a:rPr lang="ja-JP" altLang="en-US" sz="2200" dirty="0" smtClean="0">
                <a:solidFill>
                  <a:srgbClr val="FF0000"/>
                </a:solidFill>
                <a:latin typeface="メイリオ" pitchFamily="50" charset="-128"/>
                <a:ea typeface="メイリオ" pitchFamily="50" charset="-128"/>
                <a:cs typeface="メイリオ" pitchFamily="50" charset="-128"/>
              </a:rPr>
              <a:t>⇒</a:t>
            </a:r>
            <a:r>
              <a:rPr lang="ja-JP" altLang="en-US" sz="2200" dirty="0" smtClean="0">
                <a:latin typeface="メイリオ" pitchFamily="50" charset="-128"/>
                <a:ea typeface="メイリオ" pitchFamily="50" charset="-128"/>
                <a:cs typeface="メイリオ" pitchFamily="50" charset="-128"/>
              </a:rPr>
              <a:t>困難な状況にある生活困窮者が、</a:t>
            </a:r>
            <a:r>
              <a:rPr lang="ja-JP" altLang="en-US" sz="2200" u="sng" dirty="0" smtClean="0">
                <a:solidFill>
                  <a:srgbClr val="FF0000"/>
                </a:solidFill>
                <a:latin typeface="メイリオ" pitchFamily="50" charset="-128"/>
                <a:ea typeface="メイリオ" pitchFamily="50" charset="-128"/>
                <a:cs typeface="メイリオ" pitchFamily="50" charset="-128"/>
              </a:rPr>
              <a:t>取り巻く環境と折り合いをつけていくための取り組み</a:t>
            </a:r>
            <a:r>
              <a:rPr lang="ja-JP" altLang="en-US" sz="2200" dirty="0" smtClean="0">
                <a:latin typeface="メイリオ" pitchFamily="50" charset="-128"/>
                <a:ea typeface="メイリオ" pitchFamily="50" charset="-128"/>
                <a:cs typeface="メイリオ" pitchFamily="50" charset="-128"/>
              </a:rPr>
              <a:t>となる。</a:t>
            </a:r>
            <a:endParaRPr lang="en-US" altLang="ja-JP" sz="2200" dirty="0" smtClean="0">
              <a:latin typeface="メイリオ" pitchFamily="50" charset="-128"/>
              <a:ea typeface="メイリオ" pitchFamily="50" charset="-128"/>
              <a:cs typeface="メイリオ" pitchFamily="50" charset="-128"/>
            </a:endParaRPr>
          </a:p>
        </p:txBody>
      </p:sp>
      <p:sp>
        <p:nvSpPr>
          <p:cNvPr id="11" name="テキスト ボックス 10"/>
          <p:cNvSpPr txBox="1"/>
          <p:nvPr/>
        </p:nvSpPr>
        <p:spPr>
          <a:xfrm>
            <a:off x="7884368" y="1844824"/>
            <a:ext cx="473206" cy="230832"/>
          </a:xfrm>
          <a:prstGeom prst="rect">
            <a:avLst/>
          </a:prstGeom>
          <a:noFill/>
        </p:spPr>
        <p:txBody>
          <a:bodyPr wrap="none" rtlCol="0">
            <a:spAutoFit/>
          </a:bodyPr>
          <a:lstStyle/>
          <a:p>
            <a:r>
              <a:rPr kumimoji="1" lang="ja-JP" altLang="en-US" sz="900" dirty="0" smtClean="0">
                <a:latin typeface="メイリオ" pitchFamily="50" charset="-128"/>
                <a:ea typeface="メイリオ" pitchFamily="50" charset="-128"/>
                <a:cs typeface="メイリオ" pitchFamily="50" charset="-128"/>
              </a:rPr>
              <a:t>（</a:t>
            </a:r>
            <a:r>
              <a:rPr lang="en-US" altLang="ja-JP" sz="900" dirty="0" smtClean="0">
                <a:latin typeface="メイリオ" pitchFamily="50" charset="-128"/>
                <a:ea typeface="メイリオ" pitchFamily="50" charset="-128"/>
                <a:cs typeface="メイリオ" pitchFamily="50" charset="-128"/>
              </a:rPr>
              <a:t>c</a:t>
            </a:r>
            <a:r>
              <a:rPr kumimoji="1" lang="ja-JP" altLang="en-US" sz="900" dirty="0" smtClean="0">
                <a:latin typeface="メイリオ" pitchFamily="50" charset="-128"/>
                <a:ea typeface="メイリオ" pitchFamily="50" charset="-128"/>
                <a:cs typeface="メイリオ" pitchFamily="50" charset="-128"/>
              </a:rPr>
              <a:t>）</a:t>
            </a:r>
            <a:endParaRPr kumimoji="1" lang="ja-JP" altLang="en-US" sz="900" dirty="0">
              <a:latin typeface="メイリオ" pitchFamily="50" charset="-128"/>
              <a:ea typeface="メイリオ" pitchFamily="50" charset="-128"/>
              <a:cs typeface="メイリオ" pitchFamily="50" charset="-128"/>
            </a:endParaRPr>
          </a:p>
        </p:txBody>
      </p:sp>
      <p:sp>
        <p:nvSpPr>
          <p:cNvPr id="13" name="テキスト ボックス 12"/>
          <p:cNvSpPr txBox="1"/>
          <p:nvPr/>
        </p:nvSpPr>
        <p:spPr>
          <a:xfrm>
            <a:off x="899592" y="6381328"/>
            <a:ext cx="4032448" cy="33855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2</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1(2),pp.150-151.</a:t>
            </a:r>
            <a:r>
              <a:rPr lang="ja-JP" altLang="en-US" sz="800" dirty="0" smtClean="0">
                <a:latin typeface="メイリオ" pitchFamily="50" charset="-128"/>
                <a:ea typeface="メイリオ" pitchFamily="50" charset="-128"/>
                <a:cs typeface="メイリオ" pitchFamily="50" charset="-128"/>
              </a:rPr>
              <a:t>より</a:t>
            </a:r>
          </a:p>
          <a:p>
            <a:r>
              <a:rPr lang="ja-JP" altLang="en-US" sz="800" dirty="0" smtClean="0">
                <a:latin typeface="メイリオ" pitchFamily="50" charset="-128"/>
                <a:ea typeface="メイリオ" pitchFamily="50" charset="-128"/>
                <a:cs typeface="メイリオ" pitchFamily="50" charset="-128"/>
              </a:rPr>
              <a:t>　　（</a:t>
            </a:r>
            <a:r>
              <a:rPr lang="en-US" altLang="ja-JP" sz="800" dirty="0" smtClean="0">
                <a:latin typeface="メイリオ" pitchFamily="50" charset="-128"/>
                <a:ea typeface="メイリオ" pitchFamily="50" charset="-128"/>
                <a:cs typeface="メイリオ" pitchFamily="50" charset="-128"/>
              </a:rPr>
              <a:t>c</a:t>
            </a:r>
            <a:r>
              <a:rPr lang="ja-JP" altLang="en-US" sz="800" dirty="0" smtClean="0">
                <a:latin typeface="メイリオ" pitchFamily="50" charset="-128"/>
                <a:ea typeface="メイリオ" pitchFamily="50" charset="-128"/>
                <a:cs typeface="メイリオ" pitchFamily="50" charset="-128"/>
              </a:rPr>
              <a:t>）バイステック（</a:t>
            </a:r>
            <a:r>
              <a:rPr lang="en-US" altLang="ja-JP" sz="800" dirty="0" smtClean="0">
                <a:latin typeface="メイリオ" pitchFamily="50" charset="-128"/>
                <a:ea typeface="メイリオ" pitchFamily="50" charset="-128"/>
                <a:cs typeface="メイリオ" pitchFamily="50" charset="-128"/>
              </a:rPr>
              <a:t>2006</a:t>
            </a:r>
            <a:r>
              <a:rPr lang="ja-JP" altLang="en-US" sz="800" dirty="0" smtClean="0">
                <a:latin typeface="メイリオ" pitchFamily="50" charset="-128"/>
                <a:ea typeface="メイリオ" pitchFamily="50" charset="-128"/>
                <a:cs typeface="メイリオ" pitchFamily="50" charset="-128"/>
              </a:rPr>
              <a:t>）</a:t>
            </a:r>
            <a:r>
              <a:rPr lang="en-US" altLang="ja-JP" sz="800" dirty="0" smtClean="0">
                <a:latin typeface="メイリオ" pitchFamily="50" charset="-128"/>
                <a:ea typeface="メイリオ" pitchFamily="50" charset="-128"/>
                <a:cs typeface="メイリオ" pitchFamily="50" charset="-128"/>
              </a:rPr>
              <a:t>, p.73.</a:t>
            </a:r>
            <a:endParaRPr lang="ja-JP" altLang="en-US" sz="800" dirty="0">
              <a:latin typeface="メイリオ" pitchFamily="50" charset="-128"/>
              <a:ea typeface="メイリオ" pitchFamily="50" charset="-128"/>
              <a:cs typeface="メイリオ" pitchFamily="50" charset="-128"/>
            </a:endParaRPr>
          </a:p>
        </p:txBody>
      </p:sp>
      <p:sp>
        <p:nvSpPr>
          <p:cNvPr id="15" name="タイトル 1"/>
          <p:cNvSpPr>
            <a:spLocks noGrp="1"/>
          </p:cNvSpPr>
          <p:nvPr>
            <p:ph type="title"/>
          </p:nvPr>
        </p:nvSpPr>
        <p:spPr>
          <a:xfrm>
            <a:off x="457200" y="152400"/>
            <a:ext cx="8363272" cy="990600"/>
          </a:xfrm>
        </p:spPr>
        <p:txBody>
          <a:bodyPr>
            <a:normAutofit fontScale="90000"/>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．個別的・継続的な相談支援</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（１）本人との援助関係の構築</a:t>
            </a:r>
            <a:r>
              <a:rPr lang="ja-JP" altLang="en-US" sz="2400" dirty="0" smtClean="0">
                <a:solidFill>
                  <a:schemeClr val="tx1"/>
                </a:solidFill>
                <a:latin typeface="メイリオ" pitchFamily="50" charset="-128"/>
                <a:ea typeface="メイリオ" pitchFamily="50" charset="-128"/>
                <a:cs typeface="メイリオ" pitchFamily="50" charset="-128"/>
              </a:rPr>
              <a:t>～援助関係を活かした支援－３</a:t>
            </a:r>
            <a:endParaRPr kumimoji="1" lang="ja-JP" altLang="en-US" sz="2400" dirty="0">
              <a:solidFill>
                <a:schemeClr val="tx1"/>
              </a:solidFill>
              <a:latin typeface="メイリオ" pitchFamily="50" charset="-128"/>
              <a:ea typeface="メイリオ" pitchFamily="50" charset="-128"/>
              <a:cs typeface="メイリオ" pitchFamily="50" charset="-128"/>
            </a:endParaRPr>
          </a:p>
        </p:txBody>
      </p:sp>
      <p:sp>
        <p:nvSpPr>
          <p:cNvPr id="14"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endParaRPr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FC256532-382F-4E0F-9004-4DCC7021CD1A}" type="slidenum">
              <a:rPr kumimoji="1" lang="ja-JP" altLang="en-US" smtClean="0"/>
              <a:pPr/>
              <a:t>9</a:t>
            </a:fld>
            <a:endParaRPr kumimoji="1" lang="ja-JP" altLang="en-US" dirty="0"/>
          </a:p>
        </p:txBody>
      </p:sp>
      <p:sp>
        <p:nvSpPr>
          <p:cNvPr id="10" name="タイトル 1"/>
          <p:cNvSpPr>
            <a:spLocks noGrp="1"/>
          </p:cNvSpPr>
          <p:nvPr>
            <p:ph type="title"/>
          </p:nvPr>
        </p:nvSpPr>
        <p:spPr>
          <a:xfrm>
            <a:off x="457200" y="152400"/>
            <a:ext cx="8363272" cy="990600"/>
          </a:xfrm>
        </p:spPr>
        <p:txBody>
          <a:bodyPr>
            <a:normAutofit/>
          </a:bodyPr>
          <a:lstStyle/>
          <a:p>
            <a:r>
              <a:rPr lang="ja-JP" altLang="en-US" dirty="0" smtClean="0">
                <a:solidFill>
                  <a:schemeClr val="tx1"/>
                </a:solidFill>
                <a:latin typeface="メイリオ" pitchFamily="50" charset="-128"/>
                <a:ea typeface="メイリオ" pitchFamily="50" charset="-128"/>
                <a:cs typeface="メイリオ" pitchFamily="50" charset="-128"/>
              </a:rPr>
              <a:t>１</a:t>
            </a:r>
            <a:r>
              <a:rPr kumimoji="1" lang="ja-JP" altLang="en-US" dirty="0" smtClean="0">
                <a:solidFill>
                  <a:schemeClr val="tx1"/>
                </a:solidFill>
                <a:latin typeface="メイリオ" pitchFamily="50" charset="-128"/>
                <a:ea typeface="メイリオ" pitchFamily="50" charset="-128"/>
                <a:cs typeface="メイリオ" pitchFamily="50" charset="-128"/>
              </a:rPr>
              <a:t>．個別的・継続的な相談支援</a:t>
            </a:r>
            <a:r>
              <a:rPr kumimoji="1" lang="en-US" altLang="ja-JP" dirty="0" smtClean="0">
                <a:solidFill>
                  <a:schemeClr val="tx1"/>
                </a:solidFill>
                <a:latin typeface="メイリオ" pitchFamily="50" charset="-128"/>
                <a:ea typeface="メイリオ" pitchFamily="50" charset="-128"/>
                <a:cs typeface="メイリオ" pitchFamily="50" charset="-128"/>
              </a:rPr>
              <a:t/>
            </a:r>
            <a:br>
              <a:rPr kumimoji="1" lang="en-US" altLang="ja-JP" dirty="0" smtClean="0">
                <a:solidFill>
                  <a:schemeClr val="tx1"/>
                </a:solidFill>
                <a:latin typeface="メイリオ" pitchFamily="50" charset="-128"/>
                <a:ea typeface="メイリオ" pitchFamily="50" charset="-128"/>
                <a:cs typeface="メイリオ" pitchFamily="50" charset="-128"/>
              </a:rPr>
            </a:br>
            <a:r>
              <a:rPr lang="ja-JP" altLang="en-US" sz="2700" dirty="0" smtClean="0">
                <a:solidFill>
                  <a:schemeClr val="tx1"/>
                </a:solidFill>
                <a:latin typeface="メイリオ" pitchFamily="50" charset="-128"/>
                <a:ea typeface="メイリオ" pitchFamily="50" charset="-128"/>
                <a:cs typeface="メイリオ" pitchFamily="50" charset="-128"/>
              </a:rPr>
              <a:t>（２）本人の力を引き出す支援</a:t>
            </a:r>
            <a:endParaRPr kumimoji="1" lang="ja-JP" altLang="en-US" sz="2400" dirty="0">
              <a:solidFill>
                <a:schemeClr val="tx1"/>
              </a:solidFill>
              <a:latin typeface="メイリオ" pitchFamily="50" charset="-128"/>
              <a:ea typeface="メイリオ" pitchFamily="50" charset="-128"/>
              <a:cs typeface="メイリオ" pitchFamily="50" charset="-128"/>
            </a:endParaRPr>
          </a:p>
        </p:txBody>
      </p:sp>
      <p:sp>
        <p:nvSpPr>
          <p:cNvPr id="12" name="正方形/長方形 11"/>
          <p:cNvSpPr/>
          <p:nvPr/>
        </p:nvSpPr>
        <p:spPr>
          <a:xfrm>
            <a:off x="539552" y="2564904"/>
            <a:ext cx="8280920" cy="3677930"/>
          </a:xfrm>
          <a:prstGeom prst="rect">
            <a:avLst/>
          </a:prstGeom>
        </p:spPr>
        <p:txBody>
          <a:bodyPr wrap="square">
            <a:spAutoFit/>
          </a:bodyPr>
          <a:lstStyle/>
          <a:p>
            <a:pPr marL="274320" lvl="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相談支援の実践においては、エンパワメントの源泉となる本人の　</a:t>
            </a:r>
            <a:r>
              <a:rPr lang="ja-JP" altLang="en-US" sz="2000" u="sng" dirty="0" smtClean="0">
                <a:solidFill>
                  <a:srgbClr val="FF0000"/>
                </a:solidFill>
                <a:latin typeface="メイリオ" pitchFamily="50" charset="-128"/>
                <a:ea typeface="メイリオ" pitchFamily="50" charset="-128"/>
                <a:cs typeface="メイリオ" pitchFamily="50" charset="-128"/>
              </a:rPr>
              <a:t>内発的な力の喚起と向上に向けたアプローチ</a:t>
            </a:r>
            <a:r>
              <a:rPr lang="ja-JP" altLang="en-US" sz="2000" dirty="0" smtClean="0">
                <a:latin typeface="メイリオ" pitchFamily="50" charset="-128"/>
                <a:ea typeface="メイリオ" pitchFamily="50" charset="-128"/>
                <a:cs typeface="メイリオ" pitchFamily="50" charset="-128"/>
              </a:rPr>
              <a:t>が求められる。</a:t>
            </a:r>
            <a:endParaRPr lang="en-US" altLang="ja-JP" sz="20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pPr>
            <a:r>
              <a:rPr lang="ja-JP" altLang="en-US" sz="1600" dirty="0" smtClean="0">
                <a:latin typeface="メイリオ" pitchFamily="50" charset="-128"/>
                <a:ea typeface="メイリオ" pitchFamily="50" charset="-128"/>
                <a:cs typeface="メイリオ" pitchFamily="50" charset="-128"/>
              </a:rPr>
              <a:t>本人が自分の存在に意味と価値を見いだせるように働きかけること</a:t>
            </a:r>
            <a:endParaRPr lang="en-US" altLang="ja-JP" sz="16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pPr>
            <a:r>
              <a:rPr lang="ja-JP" altLang="en-US" sz="1600" dirty="0" smtClean="0">
                <a:latin typeface="メイリオ" pitchFamily="50" charset="-128"/>
                <a:ea typeface="メイリオ" pitchFamily="50" charset="-128"/>
                <a:cs typeface="メイリオ" pitchFamily="50" charset="-128"/>
              </a:rPr>
              <a:t>自分の現実を直視する作業を支えること</a:t>
            </a:r>
            <a:endParaRPr lang="en-US" altLang="ja-JP" sz="1600" dirty="0" smtClean="0">
              <a:latin typeface="メイリオ" pitchFamily="50" charset="-128"/>
              <a:ea typeface="メイリオ" pitchFamily="50" charset="-128"/>
              <a:cs typeface="メイリオ" pitchFamily="50" charset="-128"/>
            </a:endParaRPr>
          </a:p>
          <a:p>
            <a:pPr marL="731520" lvl="1" indent="-274320">
              <a:spcBef>
                <a:spcPts val="600"/>
              </a:spcBef>
              <a:buClr>
                <a:schemeClr val="accent1">
                  <a:lumMod val="60000"/>
                  <a:lumOff val="40000"/>
                </a:schemeClr>
              </a:buClr>
              <a:buSzPct val="76000"/>
              <a:buFont typeface="Wingdings 3"/>
              <a:buChar char=""/>
            </a:pPr>
            <a:r>
              <a:rPr lang="ja-JP" altLang="en-US" sz="1600" dirty="0" smtClean="0">
                <a:latin typeface="メイリオ" pitchFamily="50" charset="-128"/>
                <a:ea typeface="メイリオ" pitchFamily="50" charset="-128"/>
                <a:cs typeface="メイリオ" pitchFamily="50" charset="-128"/>
              </a:rPr>
              <a:t>変化に向けた最初の一歩を支えること</a:t>
            </a:r>
            <a:endParaRPr lang="en-US" altLang="ja-JP" sz="16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その際に、自分ができることや自分の強みを本人が認識し、それを活用することが、自尊心の低下や罪悪感からの脱却、</a:t>
            </a:r>
            <a:r>
              <a:rPr lang="ja-JP" altLang="en-US" sz="2000" u="sng" dirty="0" smtClean="0">
                <a:solidFill>
                  <a:srgbClr val="FF0000"/>
                </a:solidFill>
                <a:latin typeface="メイリオ" pitchFamily="50" charset="-128"/>
                <a:ea typeface="メイリオ" pitchFamily="50" charset="-128"/>
                <a:cs typeface="メイリオ" pitchFamily="50" charset="-128"/>
              </a:rPr>
              <a:t>自分の有用感や肯定感の向上につながる</a:t>
            </a:r>
            <a:r>
              <a:rPr lang="ja-JP" altLang="en-US" sz="2000" dirty="0" smtClean="0">
                <a:latin typeface="メイリオ" pitchFamily="50" charset="-128"/>
                <a:ea typeface="メイリオ" pitchFamily="50" charset="-128"/>
                <a:cs typeface="メイリオ" pitchFamily="50" charset="-128"/>
              </a:rPr>
              <a:t>。</a:t>
            </a:r>
            <a:endParaRPr lang="en-US" altLang="ja-JP" sz="2000" dirty="0" smtClean="0">
              <a:latin typeface="メイリオ" pitchFamily="50" charset="-128"/>
              <a:ea typeface="メイリオ" pitchFamily="50" charset="-128"/>
              <a:cs typeface="メイリオ" pitchFamily="50" charset="-128"/>
            </a:endParaRPr>
          </a:p>
          <a:p>
            <a:pPr marL="274320" lvl="0" indent="-274320">
              <a:spcBef>
                <a:spcPts val="600"/>
              </a:spcBef>
              <a:buClr>
                <a:schemeClr val="accent1"/>
              </a:buClr>
              <a:buSzPct val="76000"/>
              <a:buFont typeface="Wingdings 3"/>
              <a:buChar char=""/>
            </a:pPr>
            <a:r>
              <a:rPr lang="ja-JP" altLang="en-US" sz="2000" dirty="0" smtClean="0">
                <a:latin typeface="メイリオ" pitchFamily="50" charset="-128"/>
                <a:ea typeface="メイリオ" pitchFamily="50" charset="-128"/>
                <a:cs typeface="メイリオ" pitchFamily="50" charset="-128"/>
              </a:rPr>
              <a:t>相談支援におけるエンパワメントの獲得に向けた取り組みは、</a:t>
            </a:r>
            <a:r>
              <a:rPr lang="ja-JP" altLang="en-US" sz="2000" u="sng" dirty="0" smtClean="0">
                <a:solidFill>
                  <a:srgbClr val="FF0000"/>
                </a:solidFill>
                <a:latin typeface="メイリオ" pitchFamily="50" charset="-128"/>
                <a:ea typeface="メイリオ" pitchFamily="50" charset="-128"/>
                <a:cs typeface="メイリオ" pitchFamily="50" charset="-128"/>
              </a:rPr>
              <a:t>地域における相互支援のための資源を、本人が主体的に活用できるように働きかける</a:t>
            </a:r>
            <a:r>
              <a:rPr lang="ja-JP" altLang="en-US" sz="2000" dirty="0" smtClean="0">
                <a:latin typeface="メイリオ" pitchFamily="50" charset="-128"/>
                <a:ea typeface="メイリオ" pitchFamily="50" charset="-128"/>
                <a:cs typeface="メイリオ" pitchFamily="50" charset="-128"/>
              </a:rPr>
              <a:t>という重要な働きかけにもつながる。</a:t>
            </a:r>
            <a:endParaRPr lang="en-US" altLang="ja-JP" sz="2000" dirty="0" smtClean="0">
              <a:latin typeface="メイリオ" pitchFamily="50" charset="-128"/>
              <a:ea typeface="メイリオ" pitchFamily="50" charset="-128"/>
              <a:cs typeface="メイリオ" pitchFamily="50" charset="-128"/>
            </a:endParaRPr>
          </a:p>
        </p:txBody>
      </p:sp>
      <p:sp>
        <p:nvSpPr>
          <p:cNvPr id="11" name="テキスト ボックス 10"/>
          <p:cNvSpPr txBox="1"/>
          <p:nvPr/>
        </p:nvSpPr>
        <p:spPr>
          <a:xfrm>
            <a:off x="7884368" y="1844824"/>
            <a:ext cx="482824" cy="230832"/>
          </a:xfrm>
          <a:prstGeom prst="rect">
            <a:avLst/>
          </a:prstGeom>
          <a:noFill/>
        </p:spPr>
        <p:txBody>
          <a:bodyPr wrap="none" rtlCol="0">
            <a:spAutoFit/>
          </a:bodyPr>
          <a:lstStyle/>
          <a:p>
            <a:r>
              <a:rPr kumimoji="1" lang="ja-JP" altLang="en-US" sz="900" dirty="0" smtClean="0">
                <a:latin typeface="メイリオ" pitchFamily="50" charset="-128"/>
                <a:ea typeface="メイリオ" pitchFamily="50" charset="-128"/>
                <a:cs typeface="メイリオ" pitchFamily="50" charset="-128"/>
              </a:rPr>
              <a:t>（</a:t>
            </a:r>
            <a:r>
              <a:rPr kumimoji="1" lang="en-US" altLang="ja-JP" sz="900" dirty="0" smtClean="0">
                <a:latin typeface="メイリオ" pitchFamily="50" charset="-128"/>
                <a:ea typeface="メイリオ" pitchFamily="50" charset="-128"/>
                <a:cs typeface="メイリオ" pitchFamily="50" charset="-128"/>
              </a:rPr>
              <a:t>a</a:t>
            </a:r>
            <a:r>
              <a:rPr kumimoji="1" lang="ja-JP" altLang="en-US" sz="900" dirty="0" smtClean="0">
                <a:latin typeface="メイリオ" pitchFamily="50" charset="-128"/>
                <a:ea typeface="メイリオ" pitchFamily="50" charset="-128"/>
                <a:cs typeface="メイリオ" pitchFamily="50" charset="-128"/>
              </a:rPr>
              <a:t>）</a:t>
            </a:r>
            <a:endParaRPr kumimoji="1" lang="ja-JP" altLang="en-US" sz="900" dirty="0">
              <a:latin typeface="メイリオ" pitchFamily="50" charset="-128"/>
              <a:ea typeface="メイリオ" pitchFamily="50" charset="-128"/>
              <a:cs typeface="メイリオ" pitchFamily="50" charset="-128"/>
            </a:endParaRPr>
          </a:p>
        </p:txBody>
      </p:sp>
      <p:sp>
        <p:nvSpPr>
          <p:cNvPr id="14" name="角丸四角形 13"/>
          <p:cNvSpPr/>
          <p:nvPr/>
        </p:nvSpPr>
        <p:spPr>
          <a:xfrm>
            <a:off x="539552" y="1556792"/>
            <a:ext cx="8136904" cy="864096"/>
          </a:xfrm>
          <a:prstGeom prst="roundRect">
            <a:avLst/>
          </a:prstGeom>
          <a:solidFill>
            <a:srgbClr val="FFE7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r>
              <a:rPr lang="ja-JP" altLang="en-US" dirty="0" smtClean="0">
                <a:solidFill>
                  <a:schemeClr val="tx1">
                    <a:lumMod val="95000"/>
                    <a:lumOff val="5000"/>
                  </a:schemeClr>
                </a:solidFill>
                <a:latin typeface="メイリオ" pitchFamily="50" charset="-128"/>
                <a:ea typeface="メイリオ" pitchFamily="50" charset="-128"/>
                <a:cs typeface="メイリオ" pitchFamily="50" charset="-128"/>
              </a:rPr>
              <a:t>社会的に抑圧された立場や階層にある人たちが自分のおかれた環境を自らが変えていくという支援の概念</a:t>
            </a:r>
            <a:endParaRPr lang="en-US" altLang="ja-JP" dirty="0" smtClean="0">
              <a:solidFill>
                <a:schemeClr val="tx1">
                  <a:lumMod val="95000"/>
                  <a:lumOff val="5000"/>
                </a:schemeClr>
              </a:solidFill>
              <a:latin typeface="メイリオ" pitchFamily="50" charset="-128"/>
              <a:ea typeface="メイリオ" pitchFamily="50" charset="-128"/>
              <a:cs typeface="メイリオ" pitchFamily="50" charset="-128"/>
            </a:endParaRPr>
          </a:p>
        </p:txBody>
      </p:sp>
      <p:sp>
        <p:nvSpPr>
          <p:cNvPr id="19" name="テキスト ボックス 18"/>
          <p:cNvSpPr txBox="1"/>
          <p:nvPr/>
        </p:nvSpPr>
        <p:spPr>
          <a:xfrm>
            <a:off x="899592" y="6381328"/>
            <a:ext cx="4032448" cy="215444"/>
          </a:xfrm>
          <a:prstGeom prst="rect">
            <a:avLst/>
          </a:prstGeom>
          <a:noFill/>
        </p:spPr>
        <p:txBody>
          <a:bodyPr wrap="square" rtlCol="0">
            <a:spAutoFit/>
          </a:bodyPr>
          <a:lstStyle/>
          <a:p>
            <a:r>
              <a:rPr lang="ja-JP" altLang="en-US" sz="800" dirty="0" smtClean="0">
                <a:latin typeface="メイリオ" pitchFamily="50" charset="-128"/>
                <a:ea typeface="メイリオ" pitchFamily="50" charset="-128"/>
                <a:cs typeface="メイリオ" pitchFamily="50" charset="-128"/>
              </a:rPr>
              <a:t>資料：岩間伸之；テキスト第</a:t>
            </a:r>
            <a:r>
              <a:rPr lang="en-US" altLang="ja-JP" sz="800" dirty="0" smtClean="0">
                <a:latin typeface="メイリオ" pitchFamily="50" charset="-128"/>
                <a:ea typeface="メイリオ" pitchFamily="50" charset="-128"/>
                <a:cs typeface="メイリオ" pitchFamily="50" charset="-128"/>
              </a:rPr>
              <a:t>4</a:t>
            </a:r>
            <a:r>
              <a:rPr lang="ja-JP" altLang="en-US" sz="800" dirty="0" smtClean="0">
                <a:latin typeface="メイリオ" pitchFamily="50" charset="-128"/>
                <a:ea typeface="メイリオ" pitchFamily="50" charset="-128"/>
                <a:cs typeface="メイリオ" pitchFamily="50" charset="-128"/>
              </a:rPr>
              <a:t>章第</a:t>
            </a:r>
            <a:r>
              <a:rPr lang="en-US" altLang="ja-JP" sz="800" dirty="0" smtClean="0">
                <a:latin typeface="メイリオ" pitchFamily="50" charset="-128"/>
                <a:ea typeface="メイリオ" pitchFamily="50" charset="-128"/>
                <a:cs typeface="メイリオ" pitchFamily="50" charset="-128"/>
              </a:rPr>
              <a:t>2</a:t>
            </a:r>
            <a:r>
              <a:rPr lang="ja-JP" altLang="en-US" sz="800" dirty="0" smtClean="0">
                <a:latin typeface="メイリオ" pitchFamily="50" charset="-128"/>
                <a:ea typeface="メイリオ" pitchFamily="50" charset="-128"/>
                <a:cs typeface="メイリオ" pitchFamily="50" charset="-128"/>
              </a:rPr>
              <a:t>節</a:t>
            </a:r>
            <a:r>
              <a:rPr lang="en-US" altLang="ja-JP" sz="800" dirty="0" smtClean="0">
                <a:latin typeface="メイリオ" pitchFamily="50" charset="-128"/>
                <a:ea typeface="メイリオ" pitchFamily="50" charset="-128"/>
                <a:cs typeface="メイリオ" pitchFamily="50" charset="-128"/>
              </a:rPr>
              <a:t>2,pp.151-152.</a:t>
            </a:r>
            <a:r>
              <a:rPr lang="ja-JP" altLang="en-US" sz="800" dirty="0" smtClean="0">
                <a:latin typeface="メイリオ" pitchFamily="50" charset="-128"/>
                <a:ea typeface="メイリオ" pitchFamily="50" charset="-128"/>
                <a:cs typeface="メイリオ" pitchFamily="50" charset="-128"/>
              </a:rPr>
              <a:t>より</a:t>
            </a:r>
            <a:endParaRPr lang="ja-JP" altLang="en-US" sz="800" dirty="0">
              <a:latin typeface="メイリオ" pitchFamily="50" charset="-128"/>
              <a:ea typeface="メイリオ" pitchFamily="50" charset="-128"/>
              <a:cs typeface="メイリオ" pitchFamily="50" charset="-128"/>
            </a:endParaRPr>
          </a:p>
        </p:txBody>
      </p:sp>
      <p:sp>
        <p:nvSpPr>
          <p:cNvPr id="13" name="フッター プレースホルダ 4"/>
          <p:cNvSpPr>
            <a:spLocks noGrp="1"/>
          </p:cNvSpPr>
          <p:nvPr>
            <p:ph type="ftr" sz="quarter" idx="4294967295"/>
          </p:nvPr>
        </p:nvSpPr>
        <p:spPr>
          <a:xfrm>
            <a:off x="2285984" y="6356350"/>
            <a:ext cx="6434935" cy="501650"/>
          </a:xfrm>
          <a:prstGeom prst="rect">
            <a:avLst/>
          </a:prstGeom>
        </p:spPr>
        <p:txBody>
          <a:bodyPr/>
          <a:lstStyle>
            <a:lvl1pPr algn="r">
              <a:defRPr sz="800">
                <a:latin typeface="+mn-ea"/>
                <a:ea typeface="+mn-ea"/>
              </a:defRPr>
            </a:lvl1pPr>
          </a:lstStyle>
          <a:p>
            <a:r>
              <a:rPr lang="ja-JP" altLang="en-US" dirty="0" smtClean="0"/>
              <a:t>生活困窮者自立支援制度における県域研修の普及・促進に向けた調査研究事業</a:t>
            </a:r>
            <a:endParaRPr lang="en-US" altLang="ja-JP" dirty="0" smtClean="0"/>
          </a:p>
          <a:p>
            <a:r>
              <a:rPr lang="ja-JP" altLang="en-US" dirty="0" smtClean="0"/>
              <a:t>みずほ情報総研株式会社</a:t>
            </a:r>
            <a:endParaRPr lang="en-US" altLang="ja-JP" dirty="0" smtClean="0"/>
          </a:p>
          <a:p>
            <a:r>
              <a:rPr lang="en-US" altLang="ja-JP" dirty="0" smtClean="0"/>
              <a:t>【</a:t>
            </a:r>
            <a:r>
              <a:rPr lang="ja-JP" altLang="en-US" dirty="0" smtClean="0"/>
              <a:t>共通</a:t>
            </a:r>
            <a:r>
              <a:rPr lang="en-US" altLang="ja-JP" dirty="0" smtClean="0"/>
              <a:t>】E</a:t>
            </a:r>
            <a:r>
              <a:rPr lang="ja-JP" altLang="en-US" dirty="0" err="1" smtClean="0"/>
              <a:t>．</a:t>
            </a:r>
            <a:r>
              <a:rPr lang="ja-JP" altLang="en-US" dirty="0" smtClean="0"/>
              <a:t>個別支援の基本と相談支援の展開（概論）</a:t>
            </a:r>
            <a:endParaRPr lang="ja-JP" altLang="en-US" dirty="0"/>
          </a:p>
        </p:txBody>
      </p:sp>
      <p:sp>
        <p:nvSpPr>
          <p:cNvPr id="16" name="角丸四角形 15"/>
          <p:cNvSpPr/>
          <p:nvPr/>
        </p:nvSpPr>
        <p:spPr>
          <a:xfrm>
            <a:off x="827584" y="1268760"/>
            <a:ext cx="2304256" cy="36004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dirty="0" smtClean="0"/>
              <a:t>エンパワメント</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ユーザー定義 1">
      <a:majorFont>
        <a:latin typeface="Bookman Old Style"/>
        <a:ea typeface="メイリオ"/>
        <a:cs typeface=""/>
      </a:majorFont>
      <a:minorFont>
        <a:latin typeface="Gill Sans MT"/>
        <a:ea typeface="メイリオ"/>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8892</Words>
  <Application>Microsoft Office PowerPoint</Application>
  <PresentationFormat>画面に合わせる (4:3)</PresentationFormat>
  <Paragraphs>784</Paragraphs>
  <Slides>48</Slides>
  <Notes>40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48</vt:i4>
      </vt:variant>
    </vt:vector>
  </HeadingPairs>
  <TitlesOfParts>
    <vt:vector size="57" baseType="lpstr">
      <vt:lpstr>ＭＳ Ｐゴシック</vt:lpstr>
      <vt:lpstr>メイリオ</vt:lpstr>
      <vt:lpstr>Arial</vt:lpstr>
      <vt:lpstr>Bookman Old Style</vt:lpstr>
      <vt:lpstr>Calibri</vt:lpstr>
      <vt:lpstr>Gill Sans MT</vt:lpstr>
      <vt:lpstr>Wingdings</vt:lpstr>
      <vt:lpstr>Wingdings 3</vt:lpstr>
      <vt:lpstr>アース</vt:lpstr>
      <vt:lpstr>【職種共通プログラム】 E．個別支援の基本と相談支援の展開（概論）</vt:lpstr>
      <vt:lpstr>１．個別的・継続的な相談支援 （１）本人との援助関係の構築</vt:lpstr>
      <vt:lpstr>１．個別的・継続的な相談支援 （１）本人との援助関係の構築～信頼関係の構築に向けて－１</vt:lpstr>
      <vt:lpstr>１．個別的・継続的な相談支援 （１）本人との援助関係の構築～信頼関係の構築に向けて－２</vt:lpstr>
      <vt:lpstr>１．個別的・継続的な相談支援 （１）本人との援助関係の構築～信頼関係の構築に向けて－３</vt:lpstr>
      <vt:lpstr>１．個別的・継続的な相談支援 （１）本人との援助関係の構築～援助関係を活かした支援－１</vt:lpstr>
      <vt:lpstr>１．個別的・継続的な相談支援 （１）本人との援助関係の構築～援助関係を活かした支援－２</vt:lpstr>
      <vt:lpstr>１．個別的・継続的な相談支援 （１）本人との援助関係の構築～援助関係を活かした支援－３</vt:lpstr>
      <vt:lpstr>１．個別的・継続的な相談支援 （２）本人の力を引き出す支援</vt:lpstr>
      <vt:lpstr>１．個別的・継続的な相談支援 （２）本人の力を引き出す支援～本人の気づきを促す取り組み－１</vt:lpstr>
      <vt:lpstr>１．個別的・継続的な相談支援 （２）本人の力を引き出す支援～本人の気づきを促す取り組み－２</vt:lpstr>
      <vt:lpstr>１．個別的・継続的な相談支援 （２）本人の力を引き出す支援～本人の気づきを促す取り組み－３</vt:lpstr>
      <vt:lpstr>１．個別的・継続的な相談支援 （２）本人の力を引き出す支援～本人の気づきを促す取り組み－４</vt:lpstr>
      <vt:lpstr>１．個別的・継続的な相談支援 （２）本人の力を引き出す支援～本人の力を活かした支援－１</vt:lpstr>
      <vt:lpstr>１．個別的・継続的な相談支援 （２）本人の力を引き出す支援～本人の力を活かした支援－２</vt:lpstr>
      <vt:lpstr>１．個別的・継続的な相談支援 （２）本人の力を引き出す支援～本人の力を活かした支援－３</vt:lpstr>
      <vt:lpstr>１．個別的・継続的な相談支援 （２）本人の力を引き出す支援～本人の力を活かした支援－４</vt:lpstr>
      <vt:lpstr>１．個別的・継続的な相談支援 （２）本人の力を引き出す支援～本人が決めるプロセスを支える－１</vt:lpstr>
      <vt:lpstr>１．個別的・継続的な相談支援 （２）本人の力を引き出す支援～本人が決めるプロセスを支える－２</vt:lpstr>
      <vt:lpstr>１．個別的・継続的な相談支援 （２）本人の力を引き出す支援～本人が決めるプロセスを支える－３</vt:lpstr>
      <vt:lpstr>１．個別的・継続的な相談支援 （２）本人の力を引き出す支援～本人が決めるプロセスを支える－４</vt:lpstr>
      <vt:lpstr>２．相談支援の展開 （１）アウトリーチ～アウトリーチとは</vt:lpstr>
      <vt:lpstr>２．相談支援の展開 （１）アウトリーチ～アウトリーチの重要性</vt:lpstr>
      <vt:lpstr>２．相談支援の展開 （１）アウトリーチ～アウトリーチの基本的な考え方</vt:lpstr>
      <vt:lpstr>２．相談支援の展開 （１）アウトリーチ～関係機関との連携</vt:lpstr>
      <vt:lpstr>２．相談支援の展開 （１）アウトリーチ～想定される連携機関ー１</vt:lpstr>
      <vt:lpstr>２．相談支援の展開 （１）アウトリーチ～想定される連携機関ー２</vt:lpstr>
      <vt:lpstr>２．相談支援の展開 （１）アウトリーチ～アクセスを容易にする工夫・方策</vt:lpstr>
      <vt:lpstr>２．相談支援の展開 （２）包括的な相談受付～相談受付のポイント</vt:lpstr>
      <vt:lpstr>２．相談支援の展開 （２）包括的な相談受付～相談内容による適切な振り分け－１</vt:lpstr>
      <vt:lpstr>２．相談支援の展開 （２）包括的な相談受付～相談内容による適切な振り分け－２</vt:lpstr>
      <vt:lpstr>２．相談支援の展開 （２）包括的な相談受付～相談内容による適切な振り分け－３</vt:lpstr>
      <vt:lpstr>２．相談支援の展開 （２）包括的な相談受付～相談支援を拒否する場合の対応</vt:lpstr>
      <vt:lpstr>２．相談支援の展開 （３）アセスメント～アセスメントの基本的な考え方</vt:lpstr>
      <vt:lpstr>２．相談支援の展開 （３）アセスメント～本人理解にもとづく相談支援の考え方－１</vt:lpstr>
      <vt:lpstr>２．相談支援の展開 （３）アセスメント～本人理解にもとづく相談支援の考え方－２</vt:lpstr>
      <vt:lpstr>２．相談支援の展開 （３）アセスメント～本人理解にもとづく相談支援の考え方－３</vt:lpstr>
      <vt:lpstr>２．相談支援の展開 （３）アセスメント～本人理解にもとづく相談支援の考え方－４</vt:lpstr>
      <vt:lpstr>２．相談支援の展開 （４）プラン作成～プラン作成の基本的な考え方</vt:lpstr>
      <vt:lpstr>２．相談支援の展開 （４）プラン作成～プラン作成の実際</vt:lpstr>
      <vt:lpstr>２．相談支援の展開 （５）支援の実施－１</vt:lpstr>
      <vt:lpstr>２．相談支援の展開 （５）支援の実施－２</vt:lpstr>
      <vt:lpstr>２．相談支援の展開 （５）支援の実施－３</vt:lpstr>
      <vt:lpstr>２．相談支援の展開 （６）相談の終結</vt:lpstr>
      <vt:lpstr>３．帳票類標準様式を活用する意義 </vt:lpstr>
      <vt:lpstr>３．帳票類標準様式を活用する意義～概要ー１</vt:lpstr>
      <vt:lpstr>３．帳票類標準様式を活用する意義～概要ー２</vt:lpstr>
      <vt:lpstr>参考文献など</vt:lpstr>
    </vt:vector>
  </TitlesOfParts>
  <Manager/>
  <Company>みずほ情報総研株式会社</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【職種共通プログラム】 E．個別支援の基本と相談支援の展開（概論）</dc:title>
  <dc:creator>みずほ情報総研株式会社</dc:creator>
  <cp:lastModifiedBy>みずほ情報総研株式会社</cp:lastModifiedBy>
  <cp:revision>13</cp:revision>
  <dcterms:created xsi:type="dcterms:W3CDTF">2016-05-13T08:21:22Z</dcterms:created>
  <dcterms:modified xsi:type="dcterms:W3CDTF">2020-04-02T03:14:13Z</dcterms:modified>
</cp:coreProperties>
</file>