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1"/>
  </p:notesMasterIdLst>
  <p:handoutMasterIdLst>
    <p:handoutMasterId r:id="rId22"/>
  </p:handoutMasterIdLst>
  <p:sldIdLst>
    <p:sldId id="256" r:id="rId2"/>
    <p:sldId id="315" r:id="rId3"/>
    <p:sldId id="316" r:id="rId4"/>
    <p:sldId id="317" r:id="rId5"/>
    <p:sldId id="297" r:id="rId6"/>
    <p:sldId id="340" r:id="rId7"/>
    <p:sldId id="341" r:id="rId8"/>
    <p:sldId id="342" r:id="rId9"/>
    <p:sldId id="337" r:id="rId10"/>
    <p:sldId id="336" r:id="rId11"/>
    <p:sldId id="318" r:id="rId12"/>
    <p:sldId id="319" r:id="rId13"/>
    <p:sldId id="320" r:id="rId14"/>
    <p:sldId id="322" r:id="rId15"/>
    <p:sldId id="330" r:id="rId16"/>
    <p:sldId id="323" r:id="rId17"/>
    <p:sldId id="329" r:id="rId18"/>
    <p:sldId id="332" r:id="rId19"/>
    <p:sldId id="281" r:id="rId20"/>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0">
          <p15:clr>
            <a:srgbClr val="A4A3A4"/>
          </p15:clr>
        </p15:guide>
        <p15:guide id="2" pos="214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FE5DB"/>
    <a:srgbClr val="EFEFFF"/>
    <a:srgbClr val="EE4F00"/>
    <a:srgbClr val="FFAE89"/>
    <a:srgbClr val="FF8447"/>
    <a:srgbClr val="6666FF"/>
    <a:srgbClr val="3C90C4"/>
    <a:srgbClr val="CCCCFF"/>
    <a:srgbClr val="E1EE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2626" autoAdjust="0"/>
  </p:normalViewPr>
  <p:slideViewPr>
    <p:cSldViewPr>
      <p:cViewPr varScale="1">
        <p:scale>
          <a:sx n="108" d="100"/>
          <a:sy n="108" d="100"/>
        </p:scale>
        <p:origin x="1320" y="96"/>
      </p:cViewPr>
      <p:guideLst>
        <p:guide orient="horz" pos="2160"/>
        <p:guide pos="2880"/>
      </p:guideLst>
    </p:cSldViewPr>
  </p:slideViewPr>
  <p:notesTextViewPr>
    <p:cViewPr>
      <p:scale>
        <a:sx n="100" d="100"/>
        <a:sy n="100" d="100"/>
      </p:scale>
      <p:origin x="0" y="0"/>
    </p:cViewPr>
  </p:notesTextViewPr>
  <p:notesViewPr>
    <p:cSldViewPr>
      <p:cViewPr varScale="1">
        <p:scale>
          <a:sx n="84" d="100"/>
          <a:sy n="84" d="100"/>
        </p:scale>
        <p:origin x="3667" y="72"/>
      </p:cViewPr>
      <p:guideLst>
        <p:guide orient="horz" pos="3130"/>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C47B7E9-8981-49C3-9A48-8CC1666B633F}" type="doc">
      <dgm:prSet loTypeId="urn:microsoft.com/office/officeart/2005/8/layout/venn3" loCatId="relationship" qsTypeId="urn:microsoft.com/office/officeart/2005/8/quickstyle/simple1" qsCatId="simple" csTypeId="urn:microsoft.com/office/officeart/2005/8/colors/accent2_5" csCatId="accent2" phldr="1"/>
      <dgm:spPr/>
      <dgm:t>
        <a:bodyPr/>
        <a:lstStyle/>
        <a:p>
          <a:endParaRPr kumimoji="1" lang="ja-JP" altLang="en-US"/>
        </a:p>
      </dgm:t>
    </dgm:pt>
    <dgm:pt modelId="{DAFB5626-3ADD-4F29-822F-8A6F6D5B4F55}">
      <dgm:prSet phldrT="[テキスト]" custT="1"/>
      <dgm:spPr/>
      <dgm:t>
        <a:bodyPr/>
        <a:lstStyle/>
        <a:p>
          <a:r>
            <a:rPr kumimoji="1" lang="ja-JP" altLang="en-US" sz="1800" b="1" dirty="0" smtClean="0">
              <a:solidFill>
                <a:schemeClr val="accent3">
                  <a:lumMod val="50000"/>
                </a:schemeClr>
              </a:solidFill>
            </a:rPr>
            <a:t>仲間</a:t>
          </a:r>
          <a:endParaRPr kumimoji="1" lang="ja-JP" altLang="en-US" sz="1800" b="1" dirty="0">
            <a:solidFill>
              <a:schemeClr val="accent3">
                <a:lumMod val="50000"/>
              </a:schemeClr>
            </a:solidFill>
          </a:endParaRPr>
        </a:p>
      </dgm:t>
    </dgm:pt>
    <dgm:pt modelId="{FA5C86B7-88E5-4271-90B8-5D230B3CFB8A}" type="parTrans" cxnId="{C13F8CDF-2B70-4DE7-AA1C-13D0260090BC}">
      <dgm:prSet/>
      <dgm:spPr/>
      <dgm:t>
        <a:bodyPr/>
        <a:lstStyle/>
        <a:p>
          <a:endParaRPr kumimoji="1" lang="ja-JP" altLang="en-US" sz="1800" b="1">
            <a:solidFill>
              <a:schemeClr val="accent3">
                <a:lumMod val="50000"/>
              </a:schemeClr>
            </a:solidFill>
          </a:endParaRPr>
        </a:p>
      </dgm:t>
    </dgm:pt>
    <dgm:pt modelId="{E7891B0C-922E-4B10-8AA3-773AD895AE36}" type="sibTrans" cxnId="{C13F8CDF-2B70-4DE7-AA1C-13D0260090BC}">
      <dgm:prSet/>
      <dgm:spPr/>
      <dgm:t>
        <a:bodyPr/>
        <a:lstStyle/>
        <a:p>
          <a:endParaRPr kumimoji="1" lang="ja-JP" altLang="en-US" sz="1800" b="1">
            <a:solidFill>
              <a:schemeClr val="accent3">
                <a:lumMod val="50000"/>
              </a:schemeClr>
            </a:solidFill>
          </a:endParaRPr>
        </a:p>
      </dgm:t>
    </dgm:pt>
    <dgm:pt modelId="{020B3F24-3745-4867-A0C2-484C53C01610}">
      <dgm:prSet phldrT="[テキスト]" custT="1"/>
      <dgm:spPr/>
      <dgm:t>
        <a:bodyPr/>
        <a:lstStyle/>
        <a:p>
          <a:r>
            <a:rPr kumimoji="1" lang="ja-JP" altLang="en-US" sz="1800" b="1" dirty="0" smtClean="0">
              <a:solidFill>
                <a:schemeClr val="accent3">
                  <a:lumMod val="50000"/>
                </a:schemeClr>
              </a:solidFill>
            </a:rPr>
            <a:t>出番</a:t>
          </a:r>
          <a:endParaRPr kumimoji="1" lang="ja-JP" altLang="en-US" sz="1800" b="1" dirty="0">
            <a:solidFill>
              <a:schemeClr val="accent3">
                <a:lumMod val="50000"/>
              </a:schemeClr>
            </a:solidFill>
          </a:endParaRPr>
        </a:p>
      </dgm:t>
    </dgm:pt>
    <dgm:pt modelId="{A1310BBF-BA80-4A8D-8E71-A30973478082}" type="parTrans" cxnId="{1AEF5D7B-DCF5-4A16-AFCB-0D055D90CA1C}">
      <dgm:prSet/>
      <dgm:spPr/>
      <dgm:t>
        <a:bodyPr/>
        <a:lstStyle/>
        <a:p>
          <a:endParaRPr kumimoji="1" lang="ja-JP" altLang="en-US" sz="1800" b="1">
            <a:solidFill>
              <a:schemeClr val="accent3">
                <a:lumMod val="50000"/>
              </a:schemeClr>
            </a:solidFill>
          </a:endParaRPr>
        </a:p>
      </dgm:t>
    </dgm:pt>
    <dgm:pt modelId="{4AF2DF13-3EC8-4D8B-B256-511E126AFEC5}" type="sibTrans" cxnId="{1AEF5D7B-DCF5-4A16-AFCB-0D055D90CA1C}">
      <dgm:prSet/>
      <dgm:spPr/>
      <dgm:t>
        <a:bodyPr/>
        <a:lstStyle/>
        <a:p>
          <a:endParaRPr kumimoji="1" lang="ja-JP" altLang="en-US" sz="1800" b="1">
            <a:solidFill>
              <a:schemeClr val="accent3">
                <a:lumMod val="50000"/>
              </a:schemeClr>
            </a:solidFill>
          </a:endParaRPr>
        </a:p>
      </dgm:t>
    </dgm:pt>
    <dgm:pt modelId="{0E61DAF3-9436-4952-AA2D-2D70E61586CA}">
      <dgm:prSet phldrT="[テキスト]" custT="1"/>
      <dgm:spPr/>
      <dgm:t>
        <a:bodyPr/>
        <a:lstStyle/>
        <a:p>
          <a:r>
            <a:rPr kumimoji="1" lang="ja-JP" altLang="en-US" sz="1800" b="1" dirty="0" smtClean="0">
              <a:solidFill>
                <a:schemeClr val="accent3">
                  <a:lumMod val="50000"/>
                </a:schemeClr>
              </a:solidFill>
            </a:rPr>
            <a:t>話す　　聞く</a:t>
          </a:r>
          <a:endParaRPr kumimoji="1" lang="ja-JP" altLang="en-US" sz="1800" b="1" dirty="0">
            <a:solidFill>
              <a:schemeClr val="accent3">
                <a:lumMod val="50000"/>
              </a:schemeClr>
            </a:solidFill>
          </a:endParaRPr>
        </a:p>
      </dgm:t>
    </dgm:pt>
    <dgm:pt modelId="{7E3DFE27-4F5B-484C-B16E-CDA11F5B1EBD}" type="parTrans" cxnId="{9043A5C2-258B-4F30-A992-34821E63C653}">
      <dgm:prSet/>
      <dgm:spPr/>
      <dgm:t>
        <a:bodyPr/>
        <a:lstStyle/>
        <a:p>
          <a:endParaRPr kumimoji="1" lang="ja-JP" altLang="en-US" sz="1800" b="1">
            <a:solidFill>
              <a:schemeClr val="accent3">
                <a:lumMod val="50000"/>
              </a:schemeClr>
            </a:solidFill>
          </a:endParaRPr>
        </a:p>
      </dgm:t>
    </dgm:pt>
    <dgm:pt modelId="{C333F1F5-6908-4E2B-B17E-95144CB7AFB0}" type="sibTrans" cxnId="{9043A5C2-258B-4F30-A992-34821E63C653}">
      <dgm:prSet/>
      <dgm:spPr/>
      <dgm:t>
        <a:bodyPr/>
        <a:lstStyle/>
        <a:p>
          <a:endParaRPr kumimoji="1" lang="ja-JP" altLang="en-US" sz="1800" b="1">
            <a:solidFill>
              <a:schemeClr val="accent3">
                <a:lumMod val="50000"/>
              </a:schemeClr>
            </a:solidFill>
          </a:endParaRPr>
        </a:p>
      </dgm:t>
    </dgm:pt>
    <dgm:pt modelId="{964D1E10-EC14-40DB-B3A2-45EF0DEC2A56}">
      <dgm:prSet phldrT="[テキスト]" custT="1"/>
      <dgm:spPr/>
      <dgm:t>
        <a:bodyPr/>
        <a:lstStyle/>
        <a:p>
          <a:r>
            <a:rPr kumimoji="1" lang="ja-JP" altLang="en-US" sz="1800" b="1" dirty="0" smtClean="0">
              <a:solidFill>
                <a:schemeClr val="accent3">
                  <a:lumMod val="50000"/>
                </a:schemeClr>
              </a:solidFill>
            </a:rPr>
            <a:t>達成感</a:t>
          </a:r>
          <a:endParaRPr kumimoji="1" lang="ja-JP" altLang="en-US" sz="1800" b="1" dirty="0">
            <a:solidFill>
              <a:schemeClr val="accent3">
                <a:lumMod val="50000"/>
              </a:schemeClr>
            </a:solidFill>
          </a:endParaRPr>
        </a:p>
      </dgm:t>
    </dgm:pt>
    <dgm:pt modelId="{F44127D3-FCCC-47C0-AA77-4DA6F109551B}" type="parTrans" cxnId="{C4DCC8CB-A3F9-4EC2-A7A6-852E4FFA541E}">
      <dgm:prSet/>
      <dgm:spPr/>
      <dgm:t>
        <a:bodyPr/>
        <a:lstStyle/>
        <a:p>
          <a:endParaRPr kumimoji="1" lang="ja-JP" altLang="en-US" sz="1800" b="1">
            <a:solidFill>
              <a:schemeClr val="accent3">
                <a:lumMod val="50000"/>
              </a:schemeClr>
            </a:solidFill>
          </a:endParaRPr>
        </a:p>
      </dgm:t>
    </dgm:pt>
    <dgm:pt modelId="{4D275E39-0874-49EA-A3EE-DAEEE29AB988}" type="sibTrans" cxnId="{C4DCC8CB-A3F9-4EC2-A7A6-852E4FFA541E}">
      <dgm:prSet/>
      <dgm:spPr/>
      <dgm:t>
        <a:bodyPr/>
        <a:lstStyle/>
        <a:p>
          <a:endParaRPr kumimoji="1" lang="ja-JP" altLang="en-US" sz="1800" b="1">
            <a:solidFill>
              <a:schemeClr val="accent3">
                <a:lumMod val="50000"/>
              </a:schemeClr>
            </a:solidFill>
          </a:endParaRPr>
        </a:p>
      </dgm:t>
    </dgm:pt>
    <dgm:pt modelId="{71D6540A-B5E6-47AF-98AA-FA7613AFCF33}">
      <dgm:prSet custT="1"/>
      <dgm:spPr/>
      <dgm:t>
        <a:bodyPr/>
        <a:lstStyle/>
        <a:p>
          <a:r>
            <a:rPr kumimoji="1" lang="ja-JP" altLang="en-US" sz="1800" b="1" dirty="0" smtClean="0">
              <a:solidFill>
                <a:schemeClr val="accent3">
                  <a:lumMod val="50000"/>
                </a:schemeClr>
              </a:solidFill>
            </a:rPr>
            <a:t>成功</a:t>
          </a:r>
          <a:endParaRPr kumimoji="1" lang="ja-JP" altLang="en-US" sz="1800" b="1" dirty="0">
            <a:solidFill>
              <a:schemeClr val="accent3">
                <a:lumMod val="50000"/>
              </a:schemeClr>
            </a:solidFill>
          </a:endParaRPr>
        </a:p>
      </dgm:t>
    </dgm:pt>
    <dgm:pt modelId="{EF8A8F5F-3FD0-461E-98DC-C13EE71878B5}" type="parTrans" cxnId="{DAF594AE-57B9-41E4-82EF-D084CAA1CDCC}">
      <dgm:prSet/>
      <dgm:spPr/>
      <dgm:t>
        <a:bodyPr/>
        <a:lstStyle/>
        <a:p>
          <a:endParaRPr kumimoji="1" lang="ja-JP" altLang="en-US" sz="1800" b="1">
            <a:solidFill>
              <a:schemeClr val="accent3">
                <a:lumMod val="50000"/>
              </a:schemeClr>
            </a:solidFill>
          </a:endParaRPr>
        </a:p>
      </dgm:t>
    </dgm:pt>
    <dgm:pt modelId="{644E8BCD-8905-465C-AF46-A130201154B6}" type="sibTrans" cxnId="{DAF594AE-57B9-41E4-82EF-D084CAA1CDCC}">
      <dgm:prSet/>
      <dgm:spPr/>
      <dgm:t>
        <a:bodyPr/>
        <a:lstStyle/>
        <a:p>
          <a:endParaRPr kumimoji="1" lang="ja-JP" altLang="en-US" sz="1800" b="1">
            <a:solidFill>
              <a:schemeClr val="accent3">
                <a:lumMod val="50000"/>
              </a:schemeClr>
            </a:solidFill>
          </a:endParaRPr>
        </a:p>
      </dgm:t>
    </dgm:pt>
    <dgm:pt modelId="{613D6E52-96EF-4060-891F-BF45C3973337}" type="pres">
      <dgm:prSet presAssocID="{EC47B7E9-8981-49C3-9A48-8CC1666B633F}" presName="Name0" presStyleCnt="0">
        <dgm:presLayoutVars>
          <dgm:dir/>
          <dgm:resizeHandles val="exact"/>
        </dgm:presLayoutVars>
      </dgm:prSet>
      <dgm:spPr/>
      <dgm:t>
        <a:bodyPr/>
        <a:lstStyle/>
        <a:p>
          <a:endParaRPr kumimoji="1" lang="ja-JP" altLang="en-US"/>
        </a:p>
      </dgm:t>
    </dgm:pt>
    <dgm:pt modelId="{7F6FE4C0-F995-424E-B5C4-B59E5EF7C872}" type="pres">
      <dgm:prSet presAssocID="{DAFB5626-3ADD-4F29-822F-8A6F6D5B4F55}" presName="Name5" presStyleLbl="vennNode1" presStyleIdx="0" presStyleCnt="5">
        <dgm:presLayoutVars>
          <dgm:bulletEnabled val="1"/>
        </dgm:presLayoutVars>
      </dgm:prSet>
      <dgm:spPr/>
      <dgm:t>
        <a:bodyPr/>
        <a:lstStyle/>
        <a:p>
          <a:endParaRPr kumimoji="1" lang="ja-JP" altLang="en-US"/>
        </a:p>
      </dgm:t>
    </dgm:pt>
    <dgm:pt modelId="{83F55C41-DC47-4CF2-BE0A-D5A86CC31FCF}" type="pres">
      <dgm:prSet presAssocID="{E7891B0C-922E-4B10-8AA3-773AD895AE36}" presName="space" presStyleCnt="0"/>
      <dgm:spPr/>
    </dgm:pt>
    <dgm:pt modelId="{550B23FD-DE40-4CA8-AC03-C9FA7DCAE7E0}" type="pres">
      <dgm:prSet presAssocID="{020B3F24-3745-4867-A0C2-484C53C01610}" presName="Name5" presStyleLbl="vennNode1" presStyleIdx="1" presStyleCnt="5">
        <dgm:presLayoutVars>
          <dgm:bulletEnabled val="1"/>
        </dgm:presLayoutVars>
      </dgm:prSet>
      <dgm:spPr/>
      <dgm:t>
        <a:bodyPr/>
        <a:lstStyle/>
        <a:p>
          <a:endParaRPr kumimoji="1" lang="ja-JP" altLang="en-US"/>
        </a:p>
      </dgm:t>
    </dgm:pt>
    <dgm:pt modelId="{B0A80868-7CDD-4975-B26E-720BBD1C9F88}" type="pres">
      <dgm:prSet presAssocID="{4AF2DF13-3EC8-4D8B-B256-511E126AFEC5}" presName="space" presStyleCnt="0"/>
      <dgm:spPr/>
    </dgm:pt>
    <dgm:pt modelId="{2300BF60-0A13-4A2A-B524-ECDD4619D7C2}" type="pres">
      <dgm:prSet presAssocID="{0E61DAF3-9436-4952-AA2D-2D70E61586CA}" presName="Name5" presStyleLbl="vennNode1" presStyleIdx="2" presStyleCnt="5">
        <dgm:presLayoutVars>
          <dgm:bulletEnabled val="1"/>
        </dgm:presLayoutVars>
      </dgm:prSet>
      <dgm:spPr/>
      <dgm:t>
        <a:bodyPr/>
        <a:lstStyle/>
        <a:p>
          <a:endParaRPr kumimoji="1" lang="ja-JP" altLang="en-US"/>
        </a:p>
      </dgm:t>
    </dgm:pt>
    <dgm:pt modelId="{C7D6C3E5-709E-4369-95D7-AE26A7C37294}" type="pres">
      <dgm:prSet presAssocID="{C333F1F5-6908-4E2B-B17E-95144CB7AFB0}" presName="space" presStyleCnt="0"/>
      <dgm:spPr/>
    </dgm:pt>
    <dgm:pt modelId="{34729086-6C3C-4789-8122-D2669C89527F}" type="pres">
      <dgm:prSet presAssocID="{964D1E10-EC14-40DB-B3A2-45EF0DEC2A56}" presName="Name5" presStyleLbl="vennNode1" presStyleIdx="3" presStyleCnt="5">
        <dgm:presLayoutVars>
          <dgm:bulletEnabled val="1"/>
        </dgm:presLayoutVars>
      </dgm:prSet>
      <dgm:spPr/>
      <dgm:t>
        <a:bodyPr/>
        <a:lstStyle/>
        <a:p>
          <a:endParaRPr kumimoji="1" lang="ja-JP" altLang="en-US"/>
        </a:p>
      </dgm:t>
    </dgm:pt>
    <dgm:pt modelId="{4EE683B3-DDBA-4504-BC0A-8C4241D91487}" type="pres">
      <dgm:prSet presAssocID="{4D275E39-0874-49EA-A3EE-DAEEE29AB988}" presName="space" presStyleCnt="0"/>
      <dgm:spPr/>
    </dgm:pt>
    <dgm:pt modelId="{F66AB035-9BEA-4015-8419-09C71CF7F096}" type="pres">
      <dgm:prSet presAssocID="{71D6540A-B5E6-47AF-98AA-FA7613AFCF33}" presName="Name5" presStyleLbl="vennNode1" presStyleIdx="4" presStyleCnt="5">
        <dgm:presLayoutVars>
          <dgm:bulletEnabled val="1"/>
        </dgm:presLayoutVars>
      </dgm:prSet>
      <dgm:spPr/>
      <dgm:t>
        <a:bodyPr/>
        <a:lstStyle/>
        <a:p>
          <a:endParaRPr kumimoji="1" lang="ja-JP" altLang="en-US"/>
        </a:p>
      </dgm:t>
    </dgm:pt>
  </dgm:ptLst>
  <dgm:cxnLst>
    <dgm:cxn modelId="{491CEF39-D699-461E-BA75-6D122F217E08}" type="presOf" srcId="{71D6540A-B5E6-47AF-98AA-FA7613AFCF33}" destId="{F66AB035-9BEA-4015-8419-09C71CF7F096}" srcOrd="0" destOrd="0" presId="urn:microsoft.com/office/officeart/2005/8/layout/venn3"/>
    <dgm:cxn modelId="{9043A5C2-258B-4F30-A992-34821E63C653}" srcId="{EC47B7E9-8981-49C3-9A48-8CC1666B633F}" destId="{0E61DAF3-9436-4952-AA2D-2D70E61586CA}" srcOrd="2" destOrd="0" parTransId="{7E3DFE27-4F5B-484C-B16E-CDA11F5B1EBD}" sibTransId="{C333F1F5-6908-4E2B-B17E-95144CB7AFB0}"/>
    <dgm:cxn modelId="{BAF58812-292B-4328-A08B-6EE418EBF64E}" type="presOf" srcId="{020B3F24-3745-4867-A0C2-484C53C01610}" destId="{550B23FD-DE40-4CA8-AC03-C9FA7DCAE7E0}" srcOrd="0" destOrd="0" presId="urn:microsoft.com/office/officeart/2005/8/layout/venn3"/>
    <dgm:cxn modelId="{E49BA6AD-3D78-4E40-96B0-547DD32F8FBD}" type="presOf" srcId="{EC47B7E9-8981-49C3-9A48-8CC1666B633F}" destId="{613D6E52-96EF-4060-891F-BF45C3973337}" srcOrd="0" destOrd="0" presId="urn:microsoft.com/office/officeart/2005/8/layout/venn3"/>
    <dgm:cxn modelId="{1CFE042F-5FC6-4EDF-B283-F2C56775D40C}" type="presOf" srcId="{0E61DAF3-9436-4952-AA2D-2D70E61586CA}" destId="{2300BF60-0A13-4A2A-B524-ECDD4619D7C2}" srcOrd="0" destOrd="0" presId="urn:microsoft.com/office/officeart/2005/8/layout/venn3"/>
    <dgm:cxn modelId="{DAF594AE-57B9-41E4-82EF-D084CAA1CDCC}" srcId="{EC47B7E9-8981-49C3-9A48-8CC1666B633F}" destId="{71D6540A-B5E6-47AF-98AA-FA7613AFCF33}" srcOrd="4" destOrd="0" parTransId="{EF8A8F5F-3FD0-461E-98DC-C13EE71878B5}" sibTransId="{644E8BCD-8905-465C-AF46-A130201154B6}"/>
    <dgm:cxn modelId="{C4DCC8CB-A3F9-4EC2-A7A6-852E4FFA541E}" srcId="{EC47B7E9-8981-49C3-9A48-8CC1666B633F}" destId="{964D1E10-EC14-40DB-B3A2-45EF0DEC2A56}" srcOrd="3" destOrd="0" parTransId="{F44127D3-FCCC-47C0-AA77-4DA6F109551B}" sibTransId="{4D275E39-0874-49EA-A3EE-DAEEE29AB988}"/>
    <dgm:cxn modelId="{C13F8CDF-2B70-4DE7-AA1C-13D0260090BC}" srcId="{EC47B7E9-8981-49C3-9A48-8CC1666B633F}" destId="{DAFB5626-3ADD-4F29-822F-8A6F6D5B4F55}" srcOrd="0" destOrd="0" parTransId="{FA5C86B7-88E5-4271-90B8-5D230B3CFB8A}" sibTransId="{E7891B0C-922E-4B10-8AA3-773AD895AE36}"/>
    <dgm:cxn modelId="{0342CCCC-6F2C-4DAB-99C4-19971A25E78E}" type="presOf" srcId="{964D1E10-EC14-40DB-B3A2-45EF0DEC2A56}" destId="{34729086-6C3C-4789-8122-D2669C89527F}" srcOrd="0" destOrd="0" presId="urn:microsoft.com/office/officeart/2005/8/layout/venn3"/>
    <dgm:cxn modelId="{297039CD-F295-4BF2-BE6B-38013ED3C719}" type="presOf" srcId="{DAFB5626-3ADD-4F29-822F-8A6F6D5B4F55}" destId="{7F6FE4C0-F995-424E-B5C4-B59E5EF7C872}" srcOrd="0" destOrd="0" presId="urn:microsoft.com/office/officeart/2005/8/layout/venn3"/>
    <dgm:cxn modelId="{1AEF5D7B-DCF5-4A16-AFCB-0D055D90CA1C}" srcId="{EC47B7E9-8981-49C3-9A48-8CC1666B633F}" destId="{020B3F24-3745-4867-A0C2-484C53C01610}" srcOrd="1" destOrd="0" parTransId="{A1310BBF-BA80-4A8D-8E71-A30973478082}" sibTransId="{4AF2DF13-3EC8-4D8B-B256-511E126AFEC5}"/>
    <dgm:cxn modelId="{0CDC1230-AE20-460F-B2C5-5B35BFC7A0BA}" type="presParOf" srcId="{613D6E52-96EF-4060-891F-BF45C3973337}" destId="{7F6FE4C0-F995-424E-B5C4-B59E5EF7C872}" srcOrd="0" destOrd="0" presId="urn:microsoft.com/office/officeart/2005/8/layout/venn3"/>
    <dgm:cxn modelId="{88C7E7F1-7CC8-49F0-8690-398FBD5585F0}" type="presParOf" srcId="{613D6E52-96EF-4060-891F-BF45C3973337}" destId="{83F55C41-DC47-4CF2-BE0A-D5A86CC31FCF}" srcOrd="1" destOrd="0" presId="urn:microsoft.com/office/officeart/2005/8/layout/venn3"/>
    <dgm:cxn modelId="{88E288F7-D866-4550-B9BC-2C1B6E66C633}" type="presParOf" srcId="{613D6E52-96EF-4060-891F-BF45C3973337}" destId="{550B23FD-DE40-4CA8-AC03-C9FA7DCAE7E0}" srcOrd="2" destOrd="0" presId="urn:microsoft.com/office/officeart/2005/8/layout/venn3"/>
    <dgm:cxn modelId="{DD5110D0-8F4F-4F04-8D9A-1EAA469A2FC0}" type="presParOf" srcId="{613D6E52-96EF-4060-891F-BF45C3973337}" destId="{B0A80868-7CDD-4975-B26E-720BBD1C9F88}" srcOrd="3" destOrd="0" presId="urn:microsoft.com/office/officeart/2005/8/layout/venn3"/>
    <dgm:cxn modelId="{E589FE42-215D-493D-B675-FD5FF7F6D4F6}" type="presParOf" srcId="{613D6E52-96EF-4060-891F-BF45C3973337}" destId="{2300BF60-0A13-4A2A-B524-ECDD4619D7C2}" srcOrd="4" destOrd="0" presId="urn:microsoft.com/office/officeart/2005/8/layout/venn3"/>
    <dgm:cxn modelId="{831A365E-F914-4AF9-8E2C-2648FCCAD939}" type="presParOf" srcId="{613D6E52-96EF-4060-891F-BF45C3973337}" destId="{C7D6C3E5-709E-4369-95D7-AE26A7C37294}" srcOrd="5" destOrd="0" presId="urn:microsoft.com/office/officeart/2005/8/layout/venn3"/>
    <dgm:cxn modelId="{E08F8E58-CDB5-4416-92EE-81181E00A817}" type="presParOf" srcId="{613D6E52-96EF-4060-891F-BF45C3973337}" destId="{34729086-6C3C-4789-8122-D2669C89527F}" srcOrd="6" destOrd="0" presId="urn:microsoft.com/office/officeart/2005/8/layout/venn3"/>
    <dgm:cxn modelId="{DCA63638-DD37-430B-A44E-B5F3FFA8972B}" type="presParOf" srcId="{613D6E52-96EF-4060-891F-BF45C3973337}" destId="{4EE683B3-DDBA-4504-BC0A-8C4241D91487}" srcOrd="7" destOrd="0" presId="urn:microsoft.com/office/officeart/2005/8/layout/venn3"/>
    <dgm:cxn modelId="{565F3EB6-02DB-4C91-80A5-34621AFA42A1}" type="presParOf" srcId="{613D6E52-96EF-4060-891F-BF45C3973337}" destId="{F66AB035-9BEA-4015-8419-09C71CF7F096}" srcOrd="8" destOrd="0" presId="urn:microsoft.com/office/officeart/2005/8/layout/ven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C47B7E9-8981-49C3-9A48-8CC1666B633F}" type="doc">
      <dgm:prSet loTypeId="urn:microsoft.com/office/officeart/2005/8/layout/venn3" loCatId="relationship" qsTypeId="urn:microsoft.com/office/officeart/2005/8/quickstyle/simple1" qsCatId="simple" csTypeId="urn:microsoft.com/office/officeart/2005/8/colors/accent3_4" csCatId="accent3" phldr="1"/>
      <dgm:spPr/>
      <dgm:t>
        <a:bodyPr/>
        <a:lstStyle/>
        <a:p>
          <a:endParaRPr kumimoji="1" lang="ja-JP" altLang="en-US"/>
        </a:p>
      </dgm:t>
    </dgm:pt>
    <dgm:pt modelId="{DAFB5626-3ADD-4F29-822F-8A6F6D5B4F55}">
      <dgm:prSet phldrT="[テキスト]" custT="1"/>
      <dgm:spPr/>
      <dgm:t>
        <a:bodyPr/>
        <a:lstStyle/>
        <a:p>
          <a:r>
            <a:rPr kumimoji="1" lang="ja-JP" altLang="en-US" sz="2000" b="1" dirty="0" smtClean="0">
              <a:solidFill>
                <a:schemeClr val="accent3">
                  <a:lumMod val="50000"/>
                </a:schemeClr>
              </a:solidFill>
            </a:rPr>
            <a:t>安心</a:t>
          </a:r>
          <a:endParaRPr kumimoji="1" lang="ja-JP" altLang="en-US" sz="2000" b="1" dirty="0">
            <a:solidFill>
              <a:schemeClr val="accent3">
                <a:lumMod val="50000"/>
              </a:schemeClr>
            </a:solidFill>
          </a:endParaRPr>
        </a:p>
      </dgm:t>
    </dgm:pt>
    <dgm:pt modelId="{FA5C86B7-88E5-4271-90B8-5D230B3CFB8A}" type="parTrans" cxnId="{C13F8CDF-2B70-4DE7-AA1C-13D0260090BC}">
      <dgm:prSet/>
      <dgm:spPr/>
      <dgm:t>
        <a:bodyPr/>
        <a:lstStyle/>
        <a:p>
          <a:endParaRPr kumimoji="1" lang="ja-JP" altLang="en-US" sz="2000" b="1">
            <a:solidFill>
              <a:schemeClr val="accent3">
                <a:lumMod val="50000"/>
              </a:schemeClr>
            </a:solidFill>
          </a:endParaRPr>
        </a:p>
      </dgm:t>
    </dgm:pt>
    <dgm:pt modelId="{E7891B0C-922E-4B10-8AA3-773AD895AE36}" type="sibTrans" cxnId="{C13F8CDF-2B70-4DE7-AA1C-13D0260090BC}">
      <dgm:prSet/>
      <dgm:spPr/>
      <dgm:t>
        <a:bodyPr/>
        <a:lstStyle/>
        <a:p>
          <a:endParaRPr kumimoji="1" lang="ja-JP" altLang="en-US" sz="2000" b="1">
            <a:solidFill>
              <a:schemeClr val="accent3">
                <a:lumMod val="50000"/>
              </a:schemeClr>
            </a:solidFill>
          </a:endParaRPr>
        </a:p>
      </dgm:t>
    </dgm:pt>
    <dgm:pt modelId="{020B3F24-3745-4867-A0C2-484C53C01610}">
      <dgm:prSet phldrT="[テキスト]" custT="1"/>
      <dgm:spPr/>
      <dgm:t>
        <a:bodyPr/>
        <a:lstStyle/>
        <a:p>
          <a:r>
            <a:rPr kumimoji="1" lang="ja-JP" altLang="en-US" sz="2000" b="1" dirty="0" smtClean="0">
              <a:solidFill>
                <a:schemeClr val="accent3">
                  <a:lumMod val="50000"/>
                </a:schemeClr>
              </a:solidFill>
            </a:rPr>
            <a:t>社会</a:t>
          </a:r>
          <a:endParaRPr kumimoji="1" lang="ja-JP" altLang="en-US" sz="2000" b="1" dirty="0">
            <a:solidFill>
              <a:schemeClr val="accent3">
                <a:lumMod val="50000"/>
              </a:schemeClr>
            </a:solidFill>
          </a:endParaRPr>
        </a:p>
      </dgm:t>
    </dgm:pt>
    <dgm:pt modelId="{A1310BBF-BA80-4A8D-8E71-A30973478082}" type="parTrans" cxnId="{1AEF5D7B-DCF5-4A16-AFCB-0D055D90CA1C}">
      <dgm:prSet/>
      <dgm:spPr/>
      <dgm:t>
        <a:bodyPr/>
        <a:lstStyle/>
        <a:p>
          <a:endParaRPr kumimoji="1" lang="ja-JP" altLang="en-US" sz="2000" b="1">
            <a:solidFill>
              <a:schemeClr val="accent3">
                <a:lumMod val="50000"/>
              </a:schemeClr>
            </a:solidFill>
          </a:endParaRPr>
        </a:p>
      </dgm:t>
    </dgm:pt>
    <dgm:pt modelId="{4AF2DF13-3EC8-4D8B-B256-511E126AFEC5}" type="sibTrans" cxnId="{1AEF5D7B-DCF5-4A16-AFCB-0D055D90CA1C}">
      <dgm:prSet/>
      <dgm:spPr/>
      <dgm:t>
        <a:bodyPr/>
        <a:lstStyle/>
        <a:p>
          <a:endParaRPr kumimoji="1" lang="ja-JP" altLang="en-US" sz="2000" b="1">
            <a:solidFill>
              <a:schemeClr val="accent3">
                <a:lumMod val="50000"/>
              </a:schemeClr>
            </a:solidFill>
          </a:endParaRPr>
        </a:p>
      </dgm:t>
    </dgm:pt>
    <dgm:pt modelId="{0E61DAF3-9436-4952-AA2D-2D70E61586CA}">
      <dgm:prSet phldrT="[テキスト]" custT="1"/>
      <dgm:spPr/>
      <dgm:t>
        <a:bodyPr/>
        <a:lstStyle/>
        <a:p>
          <a:r>
            <a:rPr kumimoji="1" lang="ja-JP" altLang="en-US" sz="2000" b="1" dirty="0" smtClean="0">
              <a:solidFill>
                <a:schemeClr val="accent3">
                  <a:lumMod val="50000"/>
                </a:schemeClr>
              </a:solidFill>
            </a:rPr>
            <a:t>目標</a:t>
          </a:r>
          <a:endParaRPr kumimoji="1" lang="ja-JP" altLang="en-US" sz="2000" b="1" dirty="0">
            <a:solidFill>
              <a:schemeClr val="accent3">
                <a:lumMod val="50000"/>
              </a:schemeClr>
            </a:solidFill>
          </a:endParaRPr>
        </a:p>
      </dgm:t>
    </dgm:pt>
    <dgm:pt modelId="{7E3DFE27-4F5B-484C-B16E-CDA11F5B1EBD}" type="parTrans" cxnId="{9043A5C2-258B-4F30-A992-34821E63C653}">
      <dgm:prSet/>
      <dgm:spPr/>
      <dgm:t>
        <a:bodyPr/>
        <a:lstStyle/>
        <a:p>
          <a:endParaRPr kumimoji="1" lang="ja-JP" altLang="en-US" sz="2000" b="1">
            <a:solidFill>
              <a:schemeClr val="accent3">
                <a:lumMod val="50000"/>
              </a:schemeClr>
            </a:solidFill>
          </a:endParaRPr>
        </a:p>
      </dgm:t>
    </dgm:pt>
    <dgm:pt modelId="{C333F1F5-6908-4E2B-B17E-95144CB7AFB0}" type="sibTrans" cxnId="{9043A5C2-258B-4F30-A992-34821E63C653}">
      <dgm:prSet/>
      <dgm:spPr/>
      <dgm:t>
        <a:bodyPr/>
        <a:lstStyle/>
        <a:p>
          <a:endParaRPr kumimoji="1" lang="ja-JP" altLang="en-US" sz="2000" b="1">
            <a:solidFill>
              <a:schemeClr val="accent3">
                <a:lumMod val="50000"/>
              </a:schemeClr>
            </a:solidFill>
          </a:endParaRPr>
        </a:p>
      </dgm:t>
    </dgm:pt>
    <dgm:pt modelId="{964D1E10-EC14-40DB-B3A2-45EF0DEC2A56}">
      <dgm:prSet phldrT="[テキスト]" custT="1"/>
      <dgm:spPr/>
      <dgm:t>
        <a:bodyPr/>
        <a:lstStyle/>
        <a:p>
          <a:r>
            <a:rPr kumimoji="1" lang="ja-JP" altLang="en-US" sz="2000" b="1" dirty="0" smtClean="0">
              <a:solidFill>
                <a:schemeClr val="accent3">
                  <a:lumMod val="50000"/>
                </a:schemeClr>
              </a:solidFill>
            </a:rPr>
            <a:t>挑戦</a:t>
          </a:r>
          <a:endParaRPr kumimoji="1" lang="ja-JP" altLang="en-US" sz="2000" b="1" dirty="0">
            <a:solidFill>
              <a:schemeClr val="accent3">
                <a:lumMod val="50000"/>
              </a:schemeClr>
            </a:solidFill>
          </a:endParaRPr>
        </a:p>
      </dgm:t>
    </dgm:pt>
    <dgm:pt modelId="{F44127D3-FCCC-47C0-AA77-4DA6F109551B}" type="parTrans" cxnId="{C4DCC8CB-A3F9-4EC2-A7A6-852E4FFA541E}">
      <dgm:prSet/>
      <dgm:spPr/>
      <dgm:t>
        <a:bodyPr/>
        <a:lstStyle/>
        <a:p>
          <a:endParaRPr kumimoji="1" lang="ja-JP" altLang="en-US" sz="2000" b="1">
            <a:solidFill>
              <a:schemeClr val="accent3">
                <a:lumMod val="50000"/>
              </a:schemeClr>
            </a:solidFill>
          </a:endParaRPr>
        </a:p>
      </dgm:t>
    </dgm:pt>
    <dgm:pt modelId="{4D275E39-0874-49EA-A3EE-DAEEE29AB988}" type="sibTrans" cxnId="{C4DCC8CB-A3F9-4EC2-A7A6-852E4FFA541E}">
      <dgm:prSet/>
      <dgm:spPr/>
      <dgm:t>
        <a:bodyPr/>
        <a:lstStyle/>
        <a:p>
          <a:endParaRPr kumimoji="1" lang="ja-JP" altLang="en-US" sz="2000" b="1">
            <a:solidFill>
              <a:schemeClr val="accent3">
                <a:lumMod val="50000"/>
              </a:schemeClr>
            </a:solidFill>
          </a:endParaRPr>
        </a:p>
      </dgm:t>
    </dgm:pt>
    <dgm:pt modelId="{71D6540A-B5E6-47AF-98AA-FA7613AFCF33}">
      <dgm:prSet custT="1"/>
      <dgm:spPr/>
      <dgm:t>
        <a:bodyPr/>
        <a:lstStyle/>
        <a:p>
          <a:r>
            <a:rPr kumimoji="1" lang="ja-JP" altLang="en-US" sz="2000" b="1" dirty="0" smtClean="0">
              <a:solidFill>
                <a:schemeClr val="accent3">
                  <a:lumMod val="50000"/>
                </a:schemeClr>
              </a:solidFill>
            </a:rPr>
            <a:t>承認</a:t>
          </a:r>
          <a:endParaRPr kumimoji="1" lang="ja-JP" altLang="en-US" sz="2000" b="1" dirty="0">
            <a:solidFill>
              <a:schemeClr val="accent3">
                <a:lumMod val="50000"/>
              </a:schemeClr>
            </a:solidFill>
          </a:endParaRPr>
        </a:p>
      </dgm:t>
    </dgm:pt>
    <dgm:pt modelId="{EF8A8F5F-3FD0-461E-98DC-C13EE71878B5}" type="parTrans" cxnId="{DAF594AE-57B9-41E4-82EF-D084CAA1CDCC}">
      <dgm:prSet/>
      <dgm:spPr/>
      <dgm:t>
        <a:bodyPr/>
        <a:lstStyle/>
        <a:p>
          <a:endParaRPr kumimoji="1" lang="ja-JP" altLang="en-US" sz="2000" b="1">
            <a:solidFill>
              <a:schemeClr val="accent3">
                <a:lumMod val="50000"/>
              </a:schemeClr>
            </a:solidFill>
          </a:endParaRPr>
        </a:p>
      </dgm:t>
    </dgm:pt>
    <dgm:pt modelId="{644E8BCD-8905-465C-AF46-A130201154B6}" type="sibTrans" cxnId="{DAF594AE-57B9-41E4-82EF-D084CAA1CDCC}">
      <dgm:prSet/>
      <dgm:spPr/>
      <dgm:t>
        <a:bodyPr/>
        <a:lstStyle/>
        <a:p>
          <a:endParaRPr kumimoji="1" lang="ja-JP" altLang="en-US" sz="2000" b="1">
            <a:solidFill>
              <a:schemeClr val="accent3">
                <a:lumMod val="50000"/>
              </a:schemeClr>
            </a:solidFill>
          </a:endParaRPr>
        </a:p>
      </dgm:t>
    </dgm:pt>
    <dgm:pt modelId="{613D6E52-96EF-4060-891F-BF45C3973337}" type="pres">
      <dgm:prSet presAssocID="{EC47B7E9-8981-49C3-9A48-8CC1666B633F}" presName="Name0" presStyleCnt="0">
        <dgm:presLayoutVars>
          <dgm:dir/>
          <dgm:resizeHandles val="exact"/>
        </dgm:presLayoutVars>
      </dgm:prSet>
      <dgm:spPr/>
      <dgm:t>
        <a:bodyPr/>
        <a:lstStyle/>
        <a:p>
          <a:endParaRPr kumimoji="1" lang="ja-JP" altLang="en-US"/>
        </a:p>
      </dgm:t>
    </dgm:pt>
    <dgm:pt modelId="{7F6FE4C0-F995-424E-B5C4-B59E5EF7C872}" type="pres">
      <dgm:prSet presAssocID="{DAFB5626-3ADD-4F29-822F-8A6F6D5B4F55}" presName="Name5" presStyleLbl="vennNode1" presStyleIdx="0" presStyleCnt="5">
        <dgm:presLayoutVars>
          <dgm:bulletEnabled val="1"/>
        </dgm:presLayoutVars>
      </dgm:prSet>
      <dgm:spPr/>
      <dgm:t>
        <a:bodyPr/>
        <a:lstStyle/>
        <a:p>
          <a:endParaRPr kumimoji="1" lang="ja-JP" altLang="en-US"/>
        </a:p>
      </dgm:t>
    </dgm:pt>
    <dgm:pt modelId="{83F55C41-DC47-4CF2-BE0A-D5A86CC31FCF}" type="pres">
      <dgm:prSet presAssocID="{E7891B0C-922E-4B10-8AA3-773AD895AE36}" presName="space" presStyleCnt="0"/>
      <dgm:spPr/>
    </dgm:pt>
    <dgm:pt modelId="{550B23FD-DE40-4CA8-AC03-C9FA7DCAE7E0}" type="pres">
      <dgm:prSet presAssocID="{020B3F24-3745-4867-A0C2-484C53C01610}" presName="Name5" presStyleLbl="vennNode1" presStyleIdx="1" presStyleCnt="5">
        <dgm:presLayoutVars>
          <dgm:bulletEnabled val="1"/>
        </dgm:presLayoutVars>
      </dgm:prSet>
      <dgm:spPr/>
      <dgm:t>
        <a:bodyPr/>
        <a:lstStyle/>
        <a:p>
          <a:endParaRPr kumimoji="1" lang="ja-JP" altLang="en-US"/>
        </a:p>
      </dgm:t>
    </dgm:pt>
    <dgm:pt modelId="{B0A80868-7CDD-4975-B26E-720BBD1C9F88}" type="pres">
      <dgm:prSet presAssocID="{4AF2DF13-3EC8-4D8B-B256-511E126AFEC5}" presName="space" presStyleCnt="0"/>
      <dgm:spPr/>
    </dgm:pt>
    <dgm:pt modelId="{2300BF60-0A13-4A2A-B524-ECDD4619D7C2}" type="pres">
      <dgm:prSet presAssocID="{0E61DAF3-9436-4952-AA2D-2D70E61586CA}" presName="Name5" presStyleLbl="vennNode1" presStyleIdx="2" presStyleCnt="5">
        <dgm:presLayoutVars>
          <dgm:bulletEnabled val="1"/>
        </dgm:presLayoutVars>
      </dgm:prSet>
      <dgm:spPr/>
      <dgm:t>
        <a:bodyPr/>
        <a:lstStyle/>
        <a:p>
          <a:endParaRPr kumimoji="1" lang="ja-JP" altLang="en-US"/>
        </a:p>
      </dgm:t>
    </dgm:pt>
    <dgm:pt modelId="{C7D6C3E5-709E-4369-95D7-AE26A7C37294}" type="pres">
      <dgm:prSet presAssocID="{C333F1F5-6908-4E2B-B17E-95144CB7AFB0}" presName="space" presStyleCnt="0"/>
      <dgm:spPr/>
    </dgm:pt>
    <dgm:pt modelId="{34729086-6C3C-4789-8122-D2669C89527F}" type="pres">
      <dgm:prSet presAssocID="{964D1E10-EC14-40DB-B3A2-45EF0DEC2A56}" presName="Name5" presStyleLbl="vennNode1" presStyleIdx="3" presStyleCnt="5">
        <dgm:presLayoutVars>
          <dgm:bulletEnabled val="1"/>
        </dgm:presLayoutVars>
      </dgm:prSet>
      <dgm:spPr/>
      <dgm:t>
        <a:bodyPr/>
        <a:lstStyle/>
        <a:p>
          <a:endParaRPr kumimoji="1" lang="ja-JP" altLang="en-US"/>
        </a:p>
      </dgm:t>
    </dgm:pt>
    <dgm:pt modelId="{4EE683B3-DDBA-4504-BC0A-8C4241D91487}" type="pres">
      <dgm:prSet presAssocID="{4D275E39-0874-49EA-A3EE-DAEEE29AB988}" presName="space" presStyleCnt="0"/>
      <dgm:spPr/>
    </dgm:pt>
    <dgm:pt modelId="{F66AB035-9BEA-4015-8419-09C71CF7F096}" type="pres">
      <dgm:prSet presAssocID="{71D6540A-B5E6-47AF-98AA-FA7613AFCF33}" presName="Name5" presStyleLbl="vennNode1" presStyleIdx="4" presStyleCnt="5">
        <dgm:presLayoutVars>
          <dgm:bulletEnabled val="1"/>
        </dgm:presLayoutVars>
      </dgm:prSet>
      <dgm:spPr/>
      <dgm:t>
        <a:bodyPr/>
        <a:lstStyle/>
        <a:p>
          <a:endParaRPr kumimoji="1" lang="ja-JP" altLang="en-US"/>
        </a:p>
      </dgm:t>
    </dgm:pt>
  </dgm:ptLst>
  <dgm:cxnLst>
    <dgm:cxn modelId="{943E447E-389B-4A5D-A897-372B7CD70A44}" type="presOf" srcId="{DAFB5626-3ADD-4F29-822F-8A6F6D5B4F55}" destId="{7F6FE4C0-F995-424E-B5C4-B59E5EF7C872}" srcOrd="0" destOrd="0" presId="urn:microsoft.com/office/officeart/2005/8/layout/venn3"/>
    <dgm:cxn modelId="{9043A5C2-258B-4F30-A992-34821E63C653}" srcId="{EC47B7E9-8981-49C3-9A48-8CC1666B633F}" destId="{0E61DAF3-9436-4952-AA2D-2D70E61586CA}" srcOrd="2" destOrd="0" parTransId="{7E3DFE27-4F5B-484C-B16E-CDA11F5B1EBD}" sibTransId="{C333F1F5-6908-4E2B-B17E-95144CB7AFB0}"/>
    <dgm:cxn modelId="{DAF594AE-57B9-41E4-82EF-D084CAA1CDCC}" srcId="{EC47B7E9-8981-49C3-9A48-8CC1666B633F}" destId="{71D6540A-B5E6-47AF-98AA-FA7613AFCF33}" srcOrd="4" destOrd="0" parTransId="{EF8A8F5F-3FD0-461E-98DC-C13EE71878B5}" sibTransId="{644E8BCD-8905-465C-AF46-A130201154B6}"/>
    <dgm:cxn modelId="{50198B93-660B-4BD8-9B91-CCC137C2113B}" type="presOf" srcId="{0E61DAF3-9436-4952-AA2D-2D70E61586CA}" destId="{2300BF60-0A13-4A2A-B524-ECDD4619D7C2}" srcOrd="0" destOrd="0" presId="urn:microsoft.com/office/officeart/2005/8/layout/venn3"/>
    <dgm:cxn modelId="{AFDF6EBA-9A3F-40FA-A779-38AC0684FD69}" type="presOf" srcId="{EC47B7E9-8981-49C3-9A48-8CC1666B633F}" destId="{613D6E52-96EF-4060-891F-BF45C3973337}" srcOrd="0" destOrd="0" presId="urn:microsoft.com/office/officeart/2005/8/layout/venn3"/>
    <dgm:cxn modelId="{C4DCC8CB-A3F9-4EC2-A7A6-852E4FFA541E}" srcId="{EC47B7E9-8981-49C3-9A48-8CC1666B633F}" destId="{964D1E10-EC14-40DB-B3A2-45EF0DEC2A56}" srcOrd="3" destOrd="0" parTransId="{F44127D3-FCCC-47C0-AA77-4DA6F109551B}" sibTransId="{4D275E39-0874-49EA-A3EE-DAEEE29AB988}"/>
    <dgm:cxn modelId="{C13F8CDF-2B70-4DE7-AA1C-13D0260090BC}" srcId="{EC47B7E9-8981-49C3-9A48-8CC1666B633F}" destId="{DAFB5626-3ADD-4F29-822F-8A6F6D5B4F55}" srcOrd="0" destOrd="0" parTransId="{FA5C86B7-88E5-4271-90B8-5D230B3CFB8A}" sibTransId="{E7891B0C-922E-4B10-8AA3-773AD895AE36}"/>
    <dgm:cxn modelId="{484C2C03-5034-4149-B7F6-0F862808A6C2}" type="presOf" srcId="{71D6540A-B5E6-47AF-98AA-FA7613AFCF33}" destId="{F66AB035-9BEA-4015-8419-09C71CF7F096}" srcOrd="0" destOrd="0" presId="urn:microsoft.com/office/officeart/2005/8/layout/venn3"/>
    <dgm:cxn modelId="{3E934EE3-9EA8-4522-B2E2-2FBE30248180}" type="presOf" srcId="{964D1E10-EC14-40DB-B3A2-45EF0DEC2A56}" destId="{34729086-6C3C-4789-8122-D2669C89527F}" srcOrd="0" destOrd="0" presId="urn:microsoft.com/office/officeart/2005/8/layout/venn3"/>
    <dgm:cxn modelId="{55C658E5-202C-408C-8DBB-3F84ECBF917B}" type="presOf" srcId="{020B3F24-3745-4867-A0C2-484C53C01610}" destId="{550B23FD-DE40-4CA8-AC03-C9FA7DCAE7E0}" srcOrd="0" destOrd="0" presId="urn:microsoft.com/office/officeart/2005/8/layout/venn3"/>
    <dgm:cxn modelId="{1AEF5D7B-DCF5-4A16-AFCB-0D055D90CA1C}" srcId="{EC47B7E9-8981-49C3-9A48-8CC1666B633F}" destId="{020B3F24-3745-4867-A0C2-484C53C01610}" srcOrd="1" destOrd="0" parTransId="{A1310BBF-BA80-4A8D-8E71-A30973478082}" sibTransId="{4AF2DF13-3EC8-4D8B-B256-511E126AFEC5}"/>
    <dgm:cxn modelId="{B2AFAF89-7FEE-4940-92C0-CE1A1D3734BB}" type="presParOf" srcId="{613D6E52-96EF-4060-891F-BF45C3973337}" destId="{7F6FE4C0-F995-424E-B5C4-B59E5EF7C872}" srcOrd="0" destOrd="0" presId="urn:microsoft.com/office/officeart/2005/8/layout/venn3"/>
    <dgm:cxn modelId="{8C4D0E4D-601B-4193-894F-E0125B9A1A41}" type="presParOf" srcId="{613D6E52-96EF-4060-891F-BF45C3973337}" destId="{83F55C41-DC47-4CF2-BE0A-D5A86CC31FCF}" srcOrd="1" destOrd="0" presId="urn:microsoft.com/office/officeart/2005/8/layout/venn3"/>
    <dgm:cxn modelId="{3945A41F-AE13-4AFB-A440-0F23F7D7F40B}" type="presParOf" srcId="{613D6E52-96EF-4060-891F-BF45C3973337}" destId="{550B23FD-DE40-4CA8-AC03-C9FA7DCAE7E0}" srcOrd="2" destOrd="0" presId="urn:microsoft.com/office/officeart/2005/8/layout/venn3"/>
    <dgm:cxn modelId="{7B8801B3-445A-41F4-B1A6-8414000AD2EE}" type="presParOf" srcId="{613D6E52-96EF-4060-891F-BF45C3973337}" destId="{B0A80868-7CDD-4975-B26E-720BBD1C9F88}" srcOrd="3" destOrd="0" presId="urn:microsoft.com/office/officeart/2005/8/layout/venn3"/>
    <dgm:cxn modelId="{ADEA4FDB-87F2-4156-AA94-6807264EB05E}" type="presParOf" srcId="{613D6E52-96EF-4060-891F-BF45C3973337}" destId="{2300BF60-0A13-4A2A-B524-ECDD4619D7C2}" srcOrd="4" destOrd="0" presId="urn:microsoft.com/office/officeart/2005/8/layout/venn3"/>
    <dgm:cxn modelId="{3CA0830A-E81C-43C4-86D9-62B03B85C8BA}" type="presParOf" srcId="{613D6E52-96EF-4060-891F-BF45C3973337}" destId="{C7D6C3E5-709E-4369-95D7-AE26A7C37294}" srcOrd="5" destOrd="0" presId="urn:microsoft.com/office/officeart/2005/8/layout/venn3"/>
    <dgm:cxn modelId="{934BCAE9-797F-4BEA-9211-5B184DE8A581}" type="presParOf" srcId="{613D6E52-96EF-4060-891F-BF45C3973337}" destId="{34729086-6C3C-4789-8122-D2669C89527F}" srcOrd="6" destOrd="0" presId="urn:microsoft.com/office/officeart/2005/8/layout/venn3"/>
    <dgm:cxn modelId="{5BE7E088-0559-46DA-B603-0E8972FC83B9}" type="presParOf" srcId="{613D6E52-96EF-4060-891F-BF45C3973337}" destId="{4EE683B3-DDBA-4504-BC0A-8C4241D91487}" srcOrd="7" destOrd="0" presId="urn:microsoft.com/office/officeart/2005/8/layout/venn3"/>
    <dgm:cxn modelId="{FDEE3BBB-8944-4A7F-84C3-05F0A6FF5FC0}" type="presParOf" srcId="{613D6E52-96EF-4060-891F-BF45C3973337}" destId="{F66AB035-9BEA-4015-8419-09C71CF7F096}" srcOrd="8" destOrd="0" presId="urn:microsoft.com/office/officeart/2005/8/layout/venn3"/>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Tree>
    <p:extLst>
      <p:ext uri="{BB962C8B-B14F-4D97-AF65-F5344CB8AC3E}">
        <p14:creationId xmlns:p14="http://schemas.microsoft.com/office/powerpoint/2010/main" val="39230949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2949787" cy="496967"/>
          </a:xfrm>
          <a:prstGeom prst="rect">
            <a:avLst/>
          </a:prstGeom>
        </p:spPr>
        <p:txBody>
          <a:bodyPr vert="horz" lIns="91433" tIns="45716" rIns="91433" bIns="45716" rtlCol="0"/>
          <a:lstStyle>
            <a:lvl1pPr algn="l">
              <a:defRPr sz="1200"/>
            </a:lvl1pPr>
          </a:lstStyle>
          <a:p>
            <a:endParaRPr kumimoji="1" lang="ja-JP" altLang="en-US" dirty="0"/>
          </a:p>
        </p:txBody>
      </p:sp>
      <p:sp>
        <p:nvSpPr>
          <p:cNvPr id="3" name="日付プレースホルダ 2"/>
          <p:cNvSpPr>
            <a:spLocks noGrp="1"/>
          </p:cNvSpPr>
          <p:nvPr>
            <p:ph type="dt" idx="1"/>
          </p:nvPr>
        </p:nvSpPr>
        <p:spPr>
          <a:xfrm>
            <a:off x="3855839" y="0"/>
            <a:ext cx="2949787" cy="496967"/>
          </a:xfrm>
          <a:prstGeom prst="rect">
            <a:avLst/>
          </a:prstGeom>
        </p:spPr>
        <p:txBody>
          <a:bodyPr vert="horz" lIns="91433" tIns="45716" rIns="91433" bIns="45716" rtlCol="0"/>
          <a:lstStyle>
            <a:lvl1pPr algn="r">
              <a:defRPr sz="1200"/>
            </a:lvl1pPr>
          </a:lstStyle>
          <a:p>
            <a:fld id="{567D25D0-0114-4E41-9518-D7598C3C2912}" type="datetimeFigureOut">
              <a:rPr kumimoji="1" lang="ja-JP" altLang="en-US" smtClean="0"/>
              <a:pPr/>
              <a:t>2020/4/2</a:t>
            </a:fld>
            <a:endParaRPr kumimoji="1" lang="ja-JP" altLang="en-US" dirty="0"/>
          </a:p>
        </p:txBody>
      </p:sp>
      <p:sp>
        <p:nvSpPr>
          <p:cNvPr id="4" name="スライド イメージ プレースホルダ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33" tIns="45716" rIns="91433" bIns="45716" rtlCol="0" anchor="ctr"/>
          <a:lstStyle/>
          <a:p>
            <a:endParaRPr lang="ja-JP" altLang="en-US" dirty="0"/>
          </a:p>
        </p:txBody>
      </p:sp>
      <p:sp>
        <p:nvSpPr>
          <p:cNvPr id="5" name="ノート プレースホルダ 4"/>
          <p:cNvSpPr>
            <a:spLocks noGrp="1"/>
          </p:cNvSpPr>
          <p:nvPr>
            <p:ph type="body" sz="quarter" idx="3"/>
          </p:nvPr>
        </p:nvSpPr>
        <p:spPr>
          <a:xfrm>
            <a:off x="680721" y="4721187"/>
            <a:ext cx="5445760" cy="4472702"/>
          </a:xfrm>
          <a:prstGeom prst="rect">
            <a:avLst/>
          </a:prstGeom>
        </p:spPr>
        <p:txBody>
          <a:bodyPr vert="horz" lIns="91433" tIns="45716" rIns="91433" bIns="45716"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1" y="9440646"/>
            <a:ext cx="2949787" cy="496967"/>
          </a:xfrm>
          <a:prstGeom prst="rect">
            <a:avLst/>
          </a:prstGeom>
        </p:spPr>
        <p:txBody>
          <a:bodyPr vert="horz" lIns="91433" tIns="45716" rIns="91433" bIns="45716" rtlCol="0" anchor="b"/>
          <a:lstStyle>
            <a:lvl1pPr algn="l">
              <a:defRPr sz="1200"/>
            </a:lvl1pPr>
          </a:lstStyle>
          <a:p>
            <a:endParaRPr kumimoji="1" lang="ja-JP" altLang="en-US" dirty="0"/>
          </a:p>
        </p:txBody>
      </p:sp>
      <p:sp>
        <p:nvSpPr>
          <p:cNvPr id="7" name="スライド番号プレースホルダ 6"/>
          <p:cNvSpPr>
            <a:spLocks noGrp="1"/>
          </p:cNvSpPr>
          <p:nvPr>
            <p:ph type="sldNum" sz="quarter" idx="5"/>
          </p:nvPr>
        </p:nvSpPr>
        <p:spPr>
          <a:xfrm>
            <a:off x="3855839" y="9440646"/>
            <a:ext cx="2949787" cy="496967"/>
          </a:xfrm>
          <a:prstGeom prst="rect">
            <a:avLst/>
          </a:prstGeom>
        </p:spPr>
        <p:txBody>
          <a:bodyPr vert="horz" lIns="91433" tIns="45716" rIns="91433" bIns="45716" rtlCol="0" anchor="b"/>
          <a:lstStyle>
            <a:lvl1pPr algn="r">
              <a:defRPr sz="1200"/>
            </a:lvl1pPr>
          </a:lstStyle>
          <a:p>
            <a:fld id="{41A60AEF-C4B5-4B21-888D-B97535C76384}" type="slidenum">
              <a:rPr kumimoji="1" lang="ja-JP" altLang="en-US" smtClean="0"/>
              <a:pPr/>
              <a:t>‹#›</a:t>
            </a:fld>
            <a:endParaRPr kumimoji="1" lang="ja-JP" altLang="en-US" dirty="0"/>
          </a:p>
        </p:txBody>
      </p:sp>
    </p:spTree>
    <p:extLst>
      <p:ext uri="{BB962C8B-B14F-4D97-AF65-F5344CB8AC3E}">
        <p14:creationId xmlns:p14="http://schemas.microsoft.com/office/powerpoint/2010/main" val="277215256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1A60AEF-C4B5-4B21-888D-B97535C76384}" type="slidenum">
              <a:rPr kumimoji="1" lang="ja-JP" altLang="en-US" smtClean="0"/>
              <a:pPr/>
              <a:t>2</a:t>
            </a:fld>
            <a:endParaRPr kumimoji="1" lang="ja-JP" altLang="en-US" dirty="0"/>
          </a:p>
        </p:txBody>
      </p:sp>
    </p:spTree>
    <p:extLst>
      <p:ext uri="{BB962C8B-B14F-4D97-AF65-F5344CB8AC3E}">
        <p14:creationId xmlns:p14="http://schemas.microsoft.com/office/powerpoint/2010/main" val="31410828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1A60AEF-C4B5-4B21-888D-B97535C76384}" type="slidenum">
              <a:rPr kumimoji="1" lang="ja-JP" altLang="en-US" smtClean="0"/>
              <a:pPr/>
              <a:t>12</a:t>
            </a:fld>
            <a:endParaRPr kumimoji="1" lang="ja-JP" altLang="en-US" dirty="0"/>
          </a:p>
        </p:txBody>
      </p:sp>
    </p:spTree>
    <p:extLst>
      <p:ext uri="{BB962C8B-B14F-4D97-AF65-F5344CB8AC3E}">
        <p14:creationId xmlns:p14="http://schemas.microsoft.com/office/powerpoint/2010/main" val="36787996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1A60AEF-C4B5-4B21-888D-B97535C76384}" type="slidenum">
              <a:rPr kumimoji="1" lang="ja-JP" altLang="en-US" smtClean="0"/>
              <a:pPr/>
              <a:t>13</a:t>
            </a:fld>
            <a:endParaRPr kumimoji="1" lang="ja-JP" altLang="en-US" dirty="0"/>
          </a:p>
        </p:txBody>
      </p:sp>
    </p:spTree>
    <p:extLst>
      <p:ext uri="{BB962C8B-B14F-4D97-AF65-F5344CB8AC3E}">
        <p14:creationId xmlns:p14="http://schemas.microsoft.com/office/powerpoint/2010/main" val="6016830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1A60AEF-C4B5-4B21-888D-B97535C76384}" type="slidenum">
              <a:rPr kumimoji="1" lang="ja-JP" altLang="en-US" smtClean="0"/>
              <a:pPr/>
              <a:t>14</a:t>
            </a:fld>
            <a:endParaRPr kumimoji="1" lang="ja-JP" altLang="en-US" dirty="0"/>
          </a:p>
        </p:txBody>
      </p:sp>
    </p:spTree>
    <p:extLst>
      <p:ext uri="{BB962C8B-B14F-4D97-AF65-F5344CB8AC3E}">
        <p14:creationId xmlns:p14="http://schemas.microsoft.com/office/powerpoint/2010/main" val="3839487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1A60AEF-C4B5-4B21-888D-B97535C76384}" type="slidenum">
              <a:rPr kumimoji="1" lang="ja-JP" altLang="en-US" smtClean="0"/>
              <a:pPr/>
              <a:t>15</a:t>
            </a:fld>
            <a:endParaRPr kumimoji="1" lang="ja-JP" altLang="en-US" dirty="0"/>
          </a:p>
        </p:txBody>
      </p:sp>
    </p:spTree>
    <p:extLst>
      <p:ext uri="{BB962C8B-B14F-4D97-AF65-F5344CB8AC3E}">
        <p14:creationId xmlns:p14="http://schemas.microsoft.com/office/powerpoint/2010/main" val="1986796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1A60AEF-C4B5-4B21-888D-B97535C76384}" type="slidenum">
              <a:rPr kumimoji="1" lang="ja-JP" altLang="en-US" smtClean="0"/>
              <a:pPr/>
              <a:t>16</a:t>
            </a:fld>
            <a:endParaRPr kumimoji="1" lang="ja-JP" altLang="en-US" dirty="0"/>
          </a:p>
        </p:txBody>
      </p:sp>
    </p:spTree>
    <p:extLst>
      <p:ext uri="{BB962C8B-B14F-4D97-AF65-F5344CB8AC3E}">
        <p14:creationId xmlns:p14="http://schemas.microsoft.com/office/powerpoint/2010/main" val="4069773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1A60AEF-C4B5-4B21-888D-B97535C76384}" type="slidenum">
              <a:rPr kumimoji="1" lang="ja-JP" altLang="en-US" smtClean="0"/>
              <a:pPr/>
              <a:t>17</a:t>
            </a:fld>
            <a:endParaRPr kumimoji="1" lang="ja-JP" altLang="en-US" dirty="0"/>
          </a:p>
        </p:txBody>
      </p:sp>
    </p:spTree>
    <p:extLst>
      <p:ext uri="{BB962C8B-B14F-4D97-AF65-F5344CB8AC3E}">
        <p14:creationId xmlns:p14="http://schemas.microsoft.com/office/powerpoint/2010/main" val="25998387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1A60AEF-C4B5-4B21-888D-B97535C76384}" type="slidenum">
              <a:rPr kumimoji="1" lang="ja-JP" altLang="en-US" smtClean="0"/>
              <a:pPr/>
              <a:t>18</a:t>
            </a:fld>
            <a:endParaRPr kumimoji="1" lang="ja-JP" altLang="en-US" dirty="0"/>
          </a:p>
        </p:txBody>
      </p:sp>
    </p:spTree>
    <p:extLst>
      <p:ext uri="{BB962C8B-B14F-4D97-AF65-F5344CB8AC3E}">
        <p14:creationId xmlns:p14="http://schemas.microsoft.com/office/powerpoint/2010/main" val="7881478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1A60AEF-C4B5-4B21-888D-B97535C76384}" type="slidenum">
              <a:rPr kumimoji="1" lang="ja-JP" altLang="en-US" smtClean="0"/>
              <a:pPr/>
              <a:t>19</a:t>
            </a:fld>
            <a:endParaRPr kumimoji="1" lang="ja-JP" altLang="en-US" dirty="0"/>
          </a:p>
        </p:txBody>
      </p:sp>
    </p:spTree>
    <p:extLst>
      <p:ext uri="{BB962C8B-B14F-4D97-AF65-F5344CB8AC3E}">
        <p14:creationId xmlns:p14="http://schemas.microsoft.com/office/powerpoint/2010/main" val="28753036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1A60AEF-C4B5-4B21-888D-B97535C76384}" type="slidenum">
              <a:rPr kumimoji="1" lang="ja-JP" altLang="en-US" smtClean="0"/>
              <a:pPr/>
              <a:t>3</a:t>
            </a:fld>
            <a:endParaRPr kumimoji="1" lang="ja-JP" altLang="en-US" dirty="0"/>
          </a:p>
        </p:txBody>
      </p:sp>
    </p:spTree>
    <p:extLst>
      <p:ext uri="{BB962C8B-B14F-4D97-AF65-F5344CB8AC3E}">
        <p14:creationId xmlns:p14="http://schemas.microsoft.com/office/powerpoint/2010/main" val="1720838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1A60AEF-C4B5-4B21-888D-B97535C76384}" type="slidenum">
              <a:rPr kumimoji="1" lang="ja-JP" altLang="en-US" smtClean="0"/>
              <a:pPr/>
              <a:t>4</a:t>
            </a:fld>
            <a:endParaRPr kumimoji="1" lang="ja-JP" altLang="en-US" dirty="0"/>
          </a:p>
        </p:txBody>
      </p:sp>
    </p:spTree>
    <p:extLst>
      <p:ext uri="{BB962C8B-B14F-4D97-AF65-F5344CB8AC3E}">
        <p14:creationId xmlns:p14="http://schemas.microsoft.com/office/powerpoint/2010/main" val="40470891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1A60AEF-C4B5-4B21-888D-B97535C76384}" type="slidenum">
              <a:rPr kumimoji="1" lang="ja-JP" altLang="en-US" smtClean="0"/>
              <a:pPr/>
              <a:t>5</a:t>
            </a:fld>
            <a:endParaRPr kumimoji="1" lang="ja-JP" altLang="en-US" dirty="0"/>
          </a:p>
        </p:txBody>
      </p:sp>
    </p:spTree>
    <p:extLst>
      <p:ext uri="{BB962C8B-B14F-4D97-AF65-F5344CB8AC3E}">
        <p14:creationId xmlns:p14="http://schemas.microsoft.com/office/powerpoint/2010/main" val="21583928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1A60AEF-C4B5-4B21-888D-B97535C76384}" type="slidenum">
              <a:rPr kumimoji="1" lang="ja-JP" altLang="en-US" smtClean="0"/>
              <a:pPr/>
              <a:t>7</a:t>
            </a:fld>
            <a:endParaRPr kumimoji="1" lang="ja-JP" altLang="en-US" dirty="0"/>
          </a:p>
        </p:txBody>
      </p:sp>
    </p:spTree>
    <p:extLst>
      <p:ext uri="{BB962C8B-B14F-4D97-AF65-F5344CB8AC3E}">
        <p14:creationId xmlns:p14="http://schemas.microsoft.com/office/powerpoint/2010/main" val="34580885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1A60AEF-C4B5-4B21-888D-B97535C76384}" type="slidenum">
              <a:rPr kumimoji="1" lang="ja-JP" altLang="en-US" smtClean="0"/>
              <a:pPr/>
              <a:t>8</a:t>
            </a:fld>
            <a:endParaRPr kumimoji="1" lang="ja-JP" altLang="en-US" dirty="0"/>
          </a:p>
        </p:txBody>
      </p:sp>
    </p:spTree>
    <p:extLst>
      <p:ext uri="{BB962C8B-B14F-4D97-AF65-F5344CB8AC3E}">
        <p14:creationId xmlns:p14="http://schemas.microsoft.com/office/powerpoint/2010/main" val="27163103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1A60AEF-C4B5-4B21-888D-B97535C76384}" type="slidenum">
              <a:rPr kumimoji="1" lang="ja-JP" altLang="en-US" smtClean="0"/>
              <a:pPr/>
              <a:t>9</a:t>
            </a:fld>
            <a:endParaRPr kumimoji="1" lang="ja-JP" altLang="en-US" dirty="0"/>
          </a:p>
        </p:txBody>
      </p:sp>
    </p:spTree>
    <p:extLst>
      <p:ext uri="{BB962C8B-B14F-4D97-AF65-F5344CB8AC3E}">
        <p14:creationId xmlns:p14="http://schemas.microsoft.com/office/powerpoint/2010/main" val="6349004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1A60AEF-C4B5-4B21-888D-B97535C76384}" type="slidenum">
              <a:rPr kumimoji="1" lang="ja-JP" altLang="en-US" smtClean="0"/>
              <a:pPr/>
              <a:t>10</a:t>
            </a:fld>
            <a:endParaRPr kumimoji="1" lang="ja-JP" altLang="en-US" dirty="0"/>
          </a:p>
        </p:txBody>
      </p:sp>
    </p:spTree>
    <p:extLst>
      <p:ext uri="{BB962C8B-B14F-4D97-AF65-F5344CB8AC3E}">
        <p14:creationId xmlns:p14="http://schemas.microsoft.com/office/powerpoint/2010/main" val="1105039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1A60AEF-C4B5-4B21-888D-B97535C76384}" type="slidenum">
              <a:rPr kumimoji="1" lang="ja-JP" altLang="en-US" smtClean="0"/>
              <a:pPr/>
              <a:t>11</a:t>
            </a:fld>
            <a:endParaRPr kumimoji="1" lang="ja-JP" altLang="en-US" dirty="0"/>
          </a:p>
        </p:txBody>
      </p:sp>
    </p:spTree>
    <p:extLst>
      <p:ext uri="{BB962C8B-B14F-4D97-AF65-F5344CB8AC3E}">
        <p14:creationId xmlns:p14="http://schemas.microsoft.com/office/powerpoint/2010/main" val="23852044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8" name="タイトル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ja-JP" altLang="en-US" smtClean="0"/>
              <a:t>マスタ タイトルの書式設定</a:t>
            </a:r>
            <a:endParaRPr kumimoji="0" lang="en-US"/>
          </a:p>
        </p:txBody>
      </p:sp>
      <p:sp>
        <p:nvSpPr>
          <p:cNvPr id="9" name="サブタイトル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17" name="フッター プレースホルダ 16"/>
          <p:cNvSpPr>
            <a:spLocks noGrp="1"/>
          </p:cNvSpPr>
          <p:nvPr>
            <p:ph type="ftr" sz="quarter" idx="11"/>
          </p:nvPr>
        </p:nvSpPr>
        <p:spPr>
          <a:xfrm>
            <a:off x="2898648" y="6355080"/>
            <a:ext cx="5345760" cy="365760"/>
          </a:xfrm>
        </p:spPr>
        <p:txBody>
          <a:bodyPr/>
          <a:lstStyle/>
          <a:p>
            <a:r>
              <a:rPr kumimoji="1" lang="en-US" altLang="ja-JP" dirty="0" smtClean="0"/>
              <a:t>【</a:t>
            </a:r>
            <a:r>
              <a:rPr kumimoji="1" lang="ja-JP" altLang="en-US" dirty="0" smtClean="0"/>
              <a:t>共通</a:t>
            </a:r>
            <a:r>
              <a:rPr kumimoji="1" lang="en-US" altLang="ja-JP" dirty="0" smtClean="0"/>
              <a:t>】</a:t>
            </a:r>
            <a:r>
              <a:rPr kumimoji="1" lang="ja-JP" altLang="en-US" dirty="0" smtClean="0"/>
              <a:t>支援員に求められる基本倫理と基本姿勢</a:t>
            </a:r>
            <a:endParaRPr kumimoji="1" lang="ja-JP" altLang="en-US" dirty="0"/>
          </a:p>
        </p:txBody>
      </p:sp>
      <p:sp>
        <p:nvSpPr>
          <p:cNvPr id="29" name="スライド番号プレースホルダ 28"/>
          <p:cNvSpPr>
            <a:spLocks noGrp="1"/>
          </p:cNvSpPr>
          <p:nvPr>
            <p:ph type="sldNum" sz="quarter" idx="12"/>
          </p:nvPr>
        </p:nvSpPr>
        <p:spPr>
          <a:xfrm>
            <a:off x="1216152" y="6355080"/>
            <a:ext cx="1219200" cy="365760"/>
          </a:xfrm>
        </p:spPr>
        <p:txBody>
          <a:bodyPr/>
          <a:lstStyle/>
          <a:p>
            <a:fld id="{FC256532-382F-4E0F-9004-4DCC7021CD1A}" type="slidenum">
              <a:rPr kumimoji="1" lang="ja-JP" altLang="en-US" smtClean="0"/>
              <a:pPr/>
              <a:t>‹#›</a:t>
            </a:fld>
            <a:endParaRPr kumimoji="1" lang="ja-JP" altLang="en-US" dirty="0"/>
          </a:p>
        </p:txBody>
      </p:sp>
      <p:sp>
        <p:nvSpPr>
          <p:cNvPr id="21" name="正方形/長方形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3" name="正方形/長方形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正方形/長方形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正方形/長方形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lvl1pPr>
              <a:defRPr sz="2400"/>
            </a:lvl1pPr>
            <a:lvl2pPr>
              <a:defRPr sz="2000">
                <a:solidFill>
                  <a:schemeClr val="tx1"/>
                </a:solidFill>
              </a:defRPr>
            </a:lvl2pPr>
            <a:lvl3pPr>
              <a:defRPr sz="1800"/>
            </a:lvl3pPr>
            <a:lvl4pPr>
              <a:defRPr sz="1600"/>
            </a:lvl4pPr>
          </a:lstStyle>
          <a:p>
            <a:pPr lvl="0" eaLnBrk="1" latinLnBrk="0" hangingPunct="1"/>
            <a:r>
              <a:rPr lang="ja-JP" altLang="en-US" dirty="0" smtClean="0"/>
              <a:t>マスタ テキストの書式設定</a:t>
            </a:r>
          </a:p>
          <a:p>
            <a:pPr lvl="1" eaLnBrk="1" latinLnBrk="0" hangingPunct="1"/>
            <a:r>
              <a:rPr lang="ja-JP" altLang="en-US" dirty="0" smtClean="0"/>
              <a:t>第 </a:t>
            </a:r>
            <a:r>
              <a:rPr lang="en-US" altLang="ja-JP" dirty="0" smtClean="0"/>
              <a:t>2 </a:t>
            </a:r>
            <a:r>
              <a:rPr lang="ja-JP" altLang="en-US" dirty="0" smtClean="0"/>
              <a:t>レベル</a:t>
            </a:r>
          </a:p>
          <a:p>
            <a:pPr lvl="2" eaLnBrk="1" latinLnBrk="0" hangingPunct="1"/>
            <a:r>
              <a:rPr lang="ja-JP" altLang="en-US" dirty="0" smtClean="0"/>
              <a:t>第 </a:t>
            </a:r>
            <a:r>
              <a:rPr lang="en-US" altLang="ja-JP" dirty="0" smtClean="0"/>
              <a:t>3 </a:t>
            </a:r>
            <a:r>
              <a:rPr lang="ja-JP" altLang="en-US" dirty="0" smtClean="0"/>
              <a:t>レベル</a:t>
            </a:r>
          </a:p>
          <a:p>
            <a:pPr lvl="3" eaLnBrk="1" latinLnBrk="0" hangingPunct="1"/>
            <a:r>
              <a:rPr lang="ja-JP" altLang="en-US" dirty="0" smtClean="0"/>
              <a:t>第 </a:t>
            </a:r>
            <a:r>
              <a:rPr lang="en-US" altLang="ja-JP" dirty="0" smtClean="0"/>
              <a:t>4 </a:t>
            </a:r>
            <a:r>
              <a:rPr lang="ja-JP" altLang="en-US" dirty="0" smtClean="0"/>
              <a:t>レベル</a:t>
            </a:r>
          </a:p>
          <a:p>
            <a:pPr lvl="4" eaLnBrk="1" latinLnBrk="0" hangingPunct="1"/>
            <a:r>
              <a:rPr lang="ja-JP" altLang="en-US" dirty="0" smtClean="0"/>
              <a:t>第 </a:t>
            </a:r>
            <a:r>
              <a:rPr lang="en-US" altLang="ja-JP" dirty="0" smtClean="0"/>
              <a:t>5 </a:t>
            </a:r>
            <a:r>
              <a:rPr lang="ja-JP" altLang="en-US" dirty="0" smtClean="0"/>
              <a:t>レベル</a:t>
            </a:r>
            <a:endParaRPr kumimoji="0" lang="en-US" dirty="0"/>
          </a:p>
        </p:txBody>
      </p:sp>
      <p:sp>
        <p:nvSpPr>
          <p:cNvPr id="5" name="フッター プレースホルダ 4"/>
          <p:cNvSpPr>
            <a:spLocks noGrp="1"/>
          </p:cNvSpPr>
          <p:nvPr>
            <p:ph type="ftr" sz="quarter" idx="11"/>
          </p:nvPr>
        </p:nvSpPr>
        <p:spPr>
          <a:xfrm>
            <a:off x="2898648" y="6356350"/>
            <a:ext cx="5777808" cy="365760"/>
          </a:xfrm>
        </p:spPr>
        <p:txBody>
          <a:bodyPr/>
          <a:lstStyle/>
          <a:p>
            <a:r>
              <a:rPr kumimoji="1" lang="en-US" altLang="ja-JP" dirty="0" smtClean="0"/>
              <a:t>【</a:t>
            </a:r>
            <a:r>
              <a:rPr kumimoji="1" lang="ja-JP" altLang="en-US" dirty="0" smtClean="0"/>
              <a:t>共通</a:t>
            </a:r>
            <a:r>
              <a:rPr kumimoji="1" lang="en-US" altLang="ja-JP" dirty="0" smtClean="0"/>
              <a:t>】</a:t>
            </a:r>
            <a:r>
              <a:rPr kumimoji="1" lang="ja-JP" altLang="en-US" dirty="0" smtClean="0"/>
              <a:t>支援員に求められる基本倫理と基本姿勢</a:t>
            </a:r>
            <a:endParaRPr kumimoji="1" lang="ja-JP" altLang="en-US" dirty="0"/>
          </a:p>
        </p:txBody>
      </p:sp>
      <p:sp>
        <p:nvSpPr>
          <p:cNvPr id="6" name="スライド番号プレースホルダ 5"/>
          <p:cNvSpPr>
            <a:spLocks noGrp="1"/>
          </p:cNvSpPr>
          <p:nvPr>
            <p:ph type="sldNum" sz="quarter" idx="12"/>
          </p:nvPr>
        </p:nvSpPr>
        <p:spPr/>
        <p:txBody>
          <a:bodyPr/>
          <a:lstStyle/>
          <a:p>
            <a:fld id="{FC256532-382F-4E0F-9004-4DCC7021CD1A}" type="slidenum">
              <a:rPr kumimoji="1" lang="ja-JP" altLang="en-US" smtClean="0"/>
              <a:pPr/>
              <a:t>‹#›</a:t>
            </a:fld>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0" lang="ja-JP" altLang="en-US" dirty="0" smtClean="0"/>
              <a:t>マスタ タイトルの書式設定</a:t>
            </a:r>
            <a:endParaRPr kumimoji="0" lang="en-US" dirty="0"/>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lvl1pPr>
              <a:defRPr sz="2400"/>
            </a:lvl1pPr>
            <a:lvl2pPr>
              <a:defRPr sz="2000">
                <a:solidFill>
                  <a:schemeClr val="tx1"/>
                </a:solidFill>
              </a:defRPr>
            </a:lvl2pPr>
            <a:lvl3pPr>
              <a:defRPr sz="1800"/>
            </a:lvl3pPr>
            <a:lvl4pPr>
              <a:defRPr sz="1600"/>
            </a:lvl4pPr>
          </a:lstStyle>
          <a:p>
            <a:pPr lvl="0" eaLnBrk="1" latinLnBrk="0" hangingPunct="1"/>
            <a:r>
              <a:rPr lang="ja-JP" altLang="en-US" dirty="0" smtClean="0"/>
              <a:t>マスタ テキストの書式設定</a:t>
            </a:r>
          </a:p>
          <a:p>
            <a:pPr lvl="1" eaLnBrk="1" latinLnBrk="0" hangingPunct="1"/>
            <a:r>
              <a:rPr lang="ja-JP" altLang="en-US" dirty="0" smtClean="0"/>
              <a:t>第 </a:t>
            </a:r>
            <a:r>
              <a:rPr lang="en-US" altLang="ja-JP" dirty="0" smtClean="0"/>
              <a:t>2 </a:t>
            </a:r>
            <a:r>
              <a:rPr lang="ja-JP" altLang="en-US" dirty="0" smtClean="0"/>
              <a:t>レベル</a:t>
            </a:r>
          </a:p>
          <a:p>
            <a:pPr lvl="2" eaLnBrk="1" latinLnBrk="0" hangingPunct="1"/>
            <a:r>
              <a:rPr lang="ja-JP" altLang="en-US" dirty="0" smtClean="0"/>
              <a:t>第 </a:t>
            </a:r>
            <a:r>
              <a:rPr lang="en-US" altLang="ja-JP" dirty="0" smtClean="0"/>
              <a:t>3 </a:t>
            </a:r>
            <a:r>
              <a:rPr lang="ja-JP" altLang="en-US" dirty="0" smtClean="0"/>
              <a:t>レベル</a:t>
            </a:r>
          </a:p>
          <a:p>
            <a:pPr lvl="3" eaLnBrk="1" latinLnBrk="0" hangingPunct="1"/>
            <a:r>
              <a:rPr lang="ja-JP" altLang="en-US" dirty="0" smtClean="0"/>
              <a:t>第 </a:t>
            </a:r>
            <a:r>
              <a:rPr lang="en-US" altLang="ja-JP" dirty="0" smtClean="0"/>
              <a:t>4 </a:t>
            </a:r>
            <a:r>
              <a:rPr lang="ja-JP" altLang="en-US" dirty="0" smtClean="0"/>
              <a:t>レベル</a:t>
            </a:r>
          </a:p>
          <a:p>
            <a:pPr lvl="4" eaLnBrk="1" latinLnBrk="0" hangingPunct="1"/>
            <a:r>
              <a:rPr lang="ja-JP" altLang="en-US" dirty="0" smtClean="0"/>
              <a:t>第 </a:t>
            </a:r>
            <a:r>
              <a:rPr lang="en-US" altLang="ja-JP" dirty="0" smtClean="0"/>
              <a:t>5 </a:t>
            </a:r>
            <a:r>
              <a:rPr lang="ja-JP" altLang="en-US" dirty="0" smtClean="0"/>
              <a:t>レベル</a:t>
            </a:r>
            <a:endParaRPr kumimoji="0" lang="en-US" dirty="0"/>
          </a:p>
        </p:txBody>
      </p:sp>
      <p:sp>
        <p:nvSpPr>
          <p:cNvPr id="5" name="フッター プレースホルダ 4"/>
          <p:cNvSpPr>
            <a:spLocks noGrp="1"/>
          </p:cNvSpPr>
          <p:nvPr>
            <p:ph type="ftr" sz="quarter" idx="11"/>
          </p:nvPr>
        </p:nvSpPr>
        <p:spPr>
          <a:xfrm>
            <a:off x="2898648" y="6356350"/>
            <a:ext cx="5777808" cy="365760"/>
          </a:xfrm>
        </p:spPr>
        <p:txBody>
          <a:bodyPr/>
          <a:lstStyle/>
          <a:p>
            <a:r>
              <a:rPr kumimoji="1" lang="en-US" altLang="ja-JP" dirty="0" smtClean="0"/>
              <a:t>【</a:t>
            </a:r>
            <a:r>
              <a:rPr kumimoji="1" lang="ja-JP" altLang="en-US" dirty="0" smtClean="0"/>
              <a:t>共通</a:t>
            </a:r>
            <a:r>
              <a:rPr kumimoji="1" lang="en-US" altLang="ja-JP" dirty="0" smtClean="0"/>
              <a:t>】</a:t>
            </a:r>
            <a:r>
              <a:rPr kumimoji="1" lang="ja-JP" altLang="en-US" dirty="0" smtClean="0"/>
              <a:t>支援員に求められる基本倫理と基本姿勢</a:t>
            </a:r>
            <a:endParaRPr kumimoji="1" lang="ja-JP" altLang="en-US" dirty="0"/>
          </a:p>
        </p:txBody>
      </p:sp>
      <p:sp>
        <p:nvSpPr>
          <p:cNvPr id="6" name="スライド番号プレースホルダ 5"/>
          <p:cNvSpPr>
            <a:spLocks noGrp="1"/>
          </p:cNvSpPr>
          <p:nvPr>
            <p:ph type="sldNum" sz="quarter" idx="12"/>
          </p:nvPr>
        </p:nvSpPr>
        <p:spPr/>
        <p:txBody>
          <a:bodyPr/>
          <a:lstStyle/>
          <a:p>
            <a:fld id="{FC256532-382F-4E0F-9004-4DCC7021CD1A}" type="slidenum">
              <a:rPr kumimoji="1" lang="ja-JP" altLang="en-US" smtClean="0"/>
              <a:pPr/>
              <a:t>‹#›</a:t>
            </a:fld>
            <a:endParaRPr kumimoji="1" lang="ja-JP" altLang="en-US" dirty="0"/>
          </a:p>
        </p:txBody>
      </p:sp>
      <p:sp>
        <p:nvSpPr>
          <p:cNvPr id="7" name="直線コネクタ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8" name="二等辺三角形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直線コネクタ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dirty="0" smtClean="0"/>
              <a:t>マスタ タイトルの書式設定</a:t>
            </a:r>
            <a:endParaRPr kumimoji="0" lang="en-US" dirty="0"/>
          </a:p>
        </p:txBody>
      </p:sp>
      <p:sp>
        <p:nvSpPr>
          <p:cNvPr id="5" name="フッター プレースホルダ 4"/>
          <p:cNvSpPr>
            <a:spLocks noGrp="1"/>
          </p:cNvSpPr>
          <p:nvPr>
            <p:ph type="ftr" sz="quarter" idx="11"/>
          </p:nvPr>
        </p:nvSpPr>
        <p:spPr>
          <a:xfrm>
            <a:off x="2898648" y="6356350"/>
            <a:ext cx="5822271" cy="365760"/>
          </a:xfrm>
        </p:spPr>
        <p:txBody>
          <a:bodyPr/>
          <a:lstStyle/>
          <a:p>
            <a:r>
              <a:rPr kumimoji="1" lang="en-US" altLang="ja-JP" dirty="0" smtClean="0"/>
              <a:t>【</a:t>
            </a:r>
            <a:r>
              <a:rPr kumimoji="1" lang="ja-JP" altLang="en-US" dirty="0" smtClean="0"/>
              <a:t>共通</a:t>
            </a:r>
            <a:r>
              <a:rPr kumimoji="1" lang="en-US" altLang="ja-JP" dirty="0" smtClean="0"/>
              <a:t>】</a:t>
            </a:r>
            <a:r>
              <a:rPr kumimoji="1" lang="ja-JP" altLang="en-US" dirty="0" smtClean="0"/>
              <a:t>支援員に求められる基本倫理と基本姿勢</a:t>
            </a:r>
            <a:endParaRPr kumimoji="1" lang="ja-JP" altLang="en-US" dirty="0"/>
          </a:p>
        </p:txBody>
      </p:sp>
      <p:sp>
        <p:nvSpPr>
          <p:cNvPr id="6" name="スライド番号プレースホルダ 5"/>
          <p:cNvSpPr>
            <a:spLocks noGrp="1"/>
          </p:cNvSpPr>
          <p:nvPr>
            <p:ph type="sldNum" sz="quarter" idx="12"/>
          </p:nvPr>
        </p:nvSpPr>
        <p:spPr/>
        <p:txBody>
          <a:bodyPr/>
          <a:lstStyle/>
          <a:p>
            <a:fld id="{FC256532-382F-4E0F-9004-4DCC7021CD1A}" type="slidenum">
              <a:rPr kumimoji="1" lang="ja-JP" altLang="en-US" smtClean="0"/>
              <a:pPr/>
              <a:t>‹#›</a:t>
            </a:fld>
            <a:endParaRPr kumimoji="1" lang="ja-JP" altLang="en-US" dirty="0"/>
          </a:p>
        </p:txBody>
      </p:sp>
      <p:sp>
        <p:nvSpPr>
          <p:cNvPr id="8" name="コンテンツ プレースホルダ 7"/>
          <p:cNvSpPr>
            <a:spLocks noGrp="1"/>
          </p:cNvSpPr>
          <p:nvPr>
            <p:ph sz="quarter" idx="1"/>
          </p:nvPr>
        </p:nvSpPr>
        <p:spPr>
          <a:xfrm>
            <a:off x="457200" y="1219200"/>
            <a:ext cx="8229600" cy="4937760"/>
          </a:xfrm>
        </p:spPr>
        <p:txBody>
          <a:bodyPr/>
          <a:lstStyle>
            <a:lvl1pPr>
              <a:defRPr sz="2400"/>
            </a:lvl1pPr>
            <a:lvl2pPr>
              <a:defRPr sz="2000">
                <a:solidFill>
                  <a:schemeClr val="tx1"/>
                </a:solidFill>
              </a:defRPr>
            </a:lvl2pPr>
            <a:lvl3pPr>
              <a:defRPr sz="1800"/>
            </a:lvl3pPr>
            <a:lvl4pPr>
              <a:defRPr sz="1600"/>
            </a:lvl4pPr>
          </a:lstStyle>
          <a:p>
            <a:pPr lvl="0" eaLnBrk="1" latinLnBrk="0" hangingPunct="1"/>
            <a:r>
              <a:rPr lang="ja-JP" altLang="en-US" dirty="0" smtClean="0"/>
              <a:t>マスタ テキストの書式設定</a:t>
            </a:r>
          </a:p>
          <a:p>
            <a:pPr lvl="1" eaLnBrk="1" latinLnBrk="0" hangingPunct="1"/>
            <a:r>
              <a:rPr lang="ja-JP" altLang="en-US" dirty="0" smtClean="0"/>
              <a:t>第 </a:t>
            </a:r>
            <a:r>
              <a:rPr lang="en-US" altLang="ja-JP" dirty="0" smtClean="0"/>
              <a:t>2 </a:t>
            </a:r>
            <a:r>
              <a:rPr lang="ja-JP" altLang="en-US" dirty="0" smtClean="0"/>
              <a:t>レベル</a:t>
            </a:r>
          </a:p>
          <a:p>
            <a:pPr lvl="2" eaLnBrk="1" latinLnBrk="0" hangingPunct="1"/>
            <a:r>
              <a:rPr lang="ja-JP" altLang="en-US" dirty="0" smtClean="0"/>
              <a:t>第 </a:t>
            </a:r>
            <a:r>
              <a:rPr lang="en-US" altLang="ja-JP" dirty="0" smtClean="0"/>
              <a:t>3 </a:t>
            </a:r>
            <a:r>
              <a:rPr lang="ja-JP" altLang="en-US" dirty="0" smtClean="0"/>
              <a:t>レベル</a:t>
            </a:r>
          </a:p>
          <a:p>
            <a:pPr lvl="3" eaLnBrk="1" latinLnBrk="0" hangingPunct="1"/>
            <a:r>
              <a:rPr lang="ja-JP" altLang="en-US" dirty="0" smtClean="0"/>
              <a:t>第 </a:t>
            </a:r>
            <a:r>
              <a:rPr lang="en-US" altLang="ja-JP" dirty="0" smtClean="0"/>
              <a:t>4 </a:t>
            </a:r>
            <a:r>
              <a:rPr lang="ja-JP" altLang="en-US" dirty="0" smtClean="0"/>
              <a:t>レベル</a:t>
            </a:r>
          </a:p>
          <a:p>
            <a:pPr lvl="4" eaLnBrk="1" latinLnBrk="0" hangingPunct="1"/>
            <a:r>
              <a:rPr lang="ja-JP" altLang="en-US" dirty="0" smtClean="0"/>
              <a:t>第 </a:t>
            </a:r>
            <a:r>
              <a:rPr lang="en-US" altLang="ja-JP" dirty="0" smtClean="0"/>
              <a:t>5 </a:t>
            </a:r>
            <a:r>
              <a:rPr lang="ja-JP" altLang="en-US" dirty="0" smtClean="0"/>
              <a:t>レベル</a:t>
            </a:r>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5" name="フッター プレースホルダ 4"/>
          <p:cNvSpPr>
            <a:spLocks noGrp="1"/>
          </p:cNvSpPr>
          <p:nvPr>
            <p:ph type="ftr" sz="quarter" idx="11"/>
          </p:nvPr>
        </p:nvSpPr>
        <p:spPr>
          <a:xfrm>
            <a:off x="2898648" y="6355080"/>
            <a:ext cx="5201744" cy="365760"/>
          </a:xfrm>
        </p:spPr>
        <p:txBody>
          <a:bodyPr/>
          <a:lstStyle/>
          <a:p>
            <a:r>
              <a:rPr kumimoji="1" lang="en-US" altLang="ja-JP" dirty="0" smtClean="0"/>
              <a:t>【</a:t>
            </a:r>
            <a:r>
              <a:rPr kumimoji="1" lang="ja-JP" altLang="en-US" dirty="0" smtClean="0"/>
              <a:t>共通</a:t>
            </a:r>
            <a:r>
              <a:rPr kumimoji="1" lang="en-US" altLang="ja-JP" dirty="0" smtClean="0"/>
              <a:t>】</a:t>
            </a:r>
            <a:r>
              <a:rPr kumimoji="1" lang="ja-JP" altLang="en-US" dirty="0" smtClean="0"/>
              <a:t>支援員に求められる基本倫理と基本姿勢</a:t>
            </a:r>
            <a:endParaRPr kumimoji="1" lang="ja-JP" altLang="en-US" dirty="0"/>
          </a:p>
        </p:txBody>
      </p:sp>
      <p:sp>
        <p:nvSpPr>
          <p:cNvPr id="6" name="スライド番号プレースホルダ 5"/>
          <p:cNvSpPr>
            <a:spLocks noGrp="1"/>
          </p:cNvSpPr>
          <p:nvPr>
            <p:ph type="sldNum" sz="quarter" idx="12"/>
          </p:nvPr>
        </p:nvSpPr>
        <p:spPr>
          <a:xfrm>
            <a:off x="1069848" y="6355080"/>
            <a:ext cx="1520952" cy="365760"/>
          </a:xfrm>
        </p:spPr>
        <p:txBody>
          <a:bodyPr/>
          <a:lstStyle/>
          <a:p>
            <a:fld id="{FC256532-382F-4E0F-9004-4DCC7021CD1A}" type="slidenum">
              <a:rPr kumimoji="1" lang="ja-JP" altLang="en-US" smtClean="0"/>
              <a:pPr/>
              <a:t>‹#›</a:t>
            </a:fld>
            <a:endParaRPr kumimoji="1" lang="ja-JP" altLang="en-US" dirty="0"/>
          </a:p>
        </p:txBody>
      </p:sp>
      <p:sp>
        <p:nvSpPr>
          <p:cNvPr id="7" name="正方形/長方形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正方形/長方形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lstStyle/>
          <a:p>
            <a:r>
              <a:rPr kumimoji="0" lang="ja-JP" altLang="en-US" dirty="0" smtClean="0"/>
              <a:t>マスタ タイトルの書式設定</a:t>
            </a:r>
            <a:endParaRPr kumimoji="0" lang="en-US" dirty="0"/>
          </a:p>
        </p:txBody>
      </p:sp>
      <p:sp>
        <p:nvSpPr>
          <p:cNvPr id="6" name="フッター プレースホルダ 5"/>
          <p:cNvSpPr>
            <a:spLocks noGrp="1"/>
          </p:cNvSpPr>
          <p:nvPr>
            <p:ph type="ftr" sz="quarter" idx="11"/>
          </p:nvPr>
        </p:nvSpPr>
        <p:spPr>
          <a:xfrm>
            <a:off x="2898648" y="6356350"/>
            <a:ext cx="5777808" cy="365760"/>
          </a:xfrm>
        </p:spPr>
        <p:txBody>
          <a:bodyPr/>
          <a:lstStyle/>
          <a:p>
            <a:r>
              <a:rPr kumimoji="1" lang="en-US" altLang="ja-JP" dirty="0" smtClean="0"/>
              <a:t>【</a:t>
            </a:r>
            <a:r>
              <a:rPr kumimoji="1" lang="ja-JP" altLang="en-US" dirty="0" smtClean="0"/>
              <a:t>共通</a:t>
            </a:r>
            <a:r>
              <a:rPr kumimoji="1" lang="en-US" altLang="ja-JP" dirty="0" smtClean="0"/>
              <a:t>】</a:t>
            </a:r>
            <a:r>
              <a:rPr kumimoji="1" lang="ja-JP" altLang="en-US" dirty="0" smtClean="0"/>
              <a:t>支援員に求められる基本倫理と基本姿勢</a:t>
            </a:r>
            <a:endParaRPr kumimoji="1" lang="ja-JP" altLang="en-US" dirty="0"/>
          </a:p>
        </p:txBody>
      </p:sp>
      <p:sp>
        <p:nvSpPr>
          <p:cNvPr id="7" name="スライド番号プレースホルダ 6"/>
          <p:cNvSpPr>
            <a:spLocks noGrp="1"/>
          </p:cNvSpPr>
          <p:nvPr>
            <p:ph type="sldNum" sz="quarter" idx="12"/>
          </p:nvPr>
        </p:nvSpPr>
        <p:spPr/>
        <p:txBody>
          <a:bodyPr/>
          <a:lstStyle/>
          <a:p>
            <a:fld id="{FC256532-382F-4E0F-9004-4DCC7021CD1A}" type="slidenum">
              <a:rPr kumimoji="1" lang="ja-JP" altLang="en-US" smtClean="0"/>
              <a:pPr/>
              <a:t>‹#›</a:t>
            </a:fld>
            <a:endParaRPr kumimoji="1" lang="ja-JP" altLang="en-US" dirty="0"/>
          </a:p>
        </p:txBody>
      </p:sp>
      <p:sp>
        <p:nvSpPr>
          <p:cNvPr id="9" name="コンテンツ プレースホルダ 8"/>
          <p:cNvSpPr>
            <a:spLocks noGrp="1"/>
          </p:cNvSpPr>
          <p:nvPr>
            <p:ph sz="quarter" idx="1"/>
          </p:nvPr>
        </p:nvSpPr>
        <p:spPr>
          <a:xfrm>
            <a:off x="457200" y="1219200"/>
            <a:ext cx="4041648" cy="4937760"/>
          </a:xfrm>
        </p:spPr>
        <p:txBody>
          <a:bodyPr/>
          <a:lstStyle>
            <a:lvl1pPr>
              <a:defRPr sz="2400"/>
            </a:lvl1pPr>
            <a:lvl2pPr>
              <a:defRPr sz="2000">
                <a:solidFill>
                  <a:schemeClr val="tx1"/>
                </a:solidFill>
              </a:defRPr>
            </a:lvl2pPr>
            <a:lvl3pPr>
              <a:defRPr sz="1800"/>
            </a:lvl3pPr>
            <a:lvl4pPr>
              <a:defRPr sz="1600"/>
            </a:lvl4pPr>
            <a:lvl5pPr>
              <a:defRPr sz="1600"/>
            </a:lvl5pPr>
          </a:lstStyle>
          <a:p>
            <a:pPr lvl="0" eaLnBrk="1" latinLnBrk="0" hangingPunct="1"/>
            <a:r>
              <a:rPr lang="ja-JP" altLang="en-US" dirty="0" smtClean="0"/>
              <a:t>マスタ テキストの書式設定</a:t>
            </a:r>
          </a:p>
          <a:p>
            <a:pPr lvl="1" eaLnBrk="1" latinLnBrk="0" hangingPunct="1"/>
            <a:r>
              <a:rPr lang="ja-JP" altLang="en-US" dirty="0" smtClean="0"/>
              <a:t>第 </a:t>
            </a:r>
            <a:r>
              <a:rPr lang="en-US" altLang="ja-JP" dirty="0" smtClean="0"/>
              <a:t>2 </a:t>
            </a:r>
            <a:r>
              <a:rPr lang="ja-JP" altLang="en-US" dirty="0" smtClean="0"/>
              <a:t>レベル</a:t>
            </a:r>
          </a:p>
          <a:p>
            <a:pPr lvl="2" eaLnBrk="1" latinLnBrk="0" hangingPunct="1"/>
            <a:r>
              <a:rPr lang="ja-JP" altLang="en-US" dirty="0" smtClean="0"/>
              <a:t>第 </a:t>
            </a:r>
            <a:r>
              <a:rPr lang="en-US" altLang="ja-JP" dirty="0" smtClean="0"/>
              <a:t>3 </a:t>
            </a:r>
            <a:r>
              <a:rPr lang="ja-JP" altLang="en-US" dirty="0" smtClean="0"/>
              <a:t>レベル</a:t>
            </a:r>
          </a:p>
          <a:p>
            <a:pPr lvl="3" eaLnBrk="1" latinLnBrk="0" hangingPunct="1"/>
            <a:r>
              <a:rPr lang="ja-JP" altLang="en-US" dirty="0" smtClean="0"/>
              <a:t>第 </a:t>
            </a:r>
            <a:r>
              <a:rPr lang="en-US" altLang="ja-JP" dirty="0" smtClean="0"/>
              <a:t>4 </a:t>
            </a:r>
            <a:r>
              <a:rPr lang="ja-JP" altLang="en-US" dirty="0" smtClean="0"/>
              <a:t>レベル</a:t>
            </a:r>
          </a:p>
          <a:p>
            <a:pPr lvl="4" eaLnBrk="1" latinLnBrk="0" hangingPunct="1"/>
            <a:r>
              <a:rPr lang="ja-JP" altLang="en-US" dirty="0" smtClean="0"/>
              <a:t>第 </a:t>
            </a:r>
            <a:r>
              <a:rPr lang="en-US" altLang="ja-JP" dirty="0" smtClean="0"/>
              <a:t>5 </a:t>
            </a:r>
            <a:r>
              <a:rPr lang="ja-JP" altLang="en-US" dirty="0" smtClean="0"/>
              <a:t>レベル</a:t>
            </a:r>
            <a:endParaRPr kumimoji="0" lang="en-US" dirty="0"/>
          </a:p>
        </p:txBody>
      </p:sp>
      <p:sp>
        <p:nvSpPr>
          <p:cNvPr id="11" name="コンテンツ プレースホルダ 10"/>
          <p:cNvSpPr>
            <a:spLocks noGrp="1"/>
          </p:cNvSpPr>
          <p:nvPr>
            <p:ph sz="quarter" idx="2"/>
          </p:nvPr>
        </p:nvSpPr>
        <p:spPr>
          <a:xfrm>
            <a:off x="4632198" y="1216152"/>
            <a:ext cx="4041648" cy="4937760"/>
          </a:xfrm>
        </p:spPr>
        <p:txBody>
          <a:bodyPr/>
          <a:lstStyle>
            <a:lvl1pPr>
              <a:defRPr sz="2400"/>
            </a:lvl1pPr>
            <a:lvl2pPr>
              <a:defRPr sz="2000">
                <a:solidFill>
                  <a:schemeClr val="tx1"/>
                </a:solidFill>
              </a:defRPr>
            </a:lvl2pPr>
            <a:lvl3pPr>
              <a:defRPr sz="1800"/>
            </a:lvl3pPr>
            <a:lvl4pPr>
              <a:defRPr sz="1600"/>
            </a:lvl4pPr>
            <a:lvl5pPr>
              <a:defRPr sz="1600"/>
            </a:lvl5pPr>
          </a:lstStyle>
          <a:p>
            <a:pPr lvl="0" eaLnBrk="1" latinLnBrk="0" hangingPunct="1"/>
            <a:r>
              <a:rPr lang="ja-JP" altLang="en-US" dirty="0" smtClean="0"/>
              <a:t>マスタ テキストの書式設定</a:t>
            </a:r>
          </a:p>
          <a:p>
            <a:pPr lvl="1" eaLnBrk="1" latinLnBrk="0" hangingPunct="1"/>
            <a:r>
              <a:rPr lang="ja-JP" altLang="en-US" dirty="0" smtClean="0"/>
              <a:t>第 </a:t>
            </a:r>
            <a:r>
              <a:rPr lang="en-US" altLang="ja-JP" dirty="0" smtClean="0"/>
              <a:t>2 </a:t>
            </a:r>
            <a:r>
              <a:rPr lang="ja-JP" altLang="en-US" dirty="0" smtClean="0"/>
              <a:t>レベル</a:t>
            </a:r>
          </a:p>
          <a:p>
            <a:pPr lvl="2" eaLnBrk="1" latinLnBrk="0" hangingPunct="1"/>
            <a:r>
              <a:rPr lang="ja-JP" altLang="en-US" dirty="0" smtClean="0"/>
              <a:t>第 </a:t>
            </a:r>
            <a:r>
              <a:rPr lang="en-US" altLang="ja-JP" dirty="0" smtClean="0"/>
              <a:t>3 </a:t>
            </a:r>
            <a:r>
              <a:rPr lang="ja-JP" altLang="en-US" dirty="0" smtClean="0"/>
              <a:t>レベル</a:t>
            </a:r>
          </a:p>
          <a:p>
            <a:pPr lvl="3" eaLnBrk="1" latinLnBrk="0" hangingPunct="1"/>
            <a:r>
              <a:rPr lang="ja-JP" altLang="en-US" dirty="0" smtClean="0"/>
              <a:t>第 </a:t>
            </a:r>
            <a:r>
              <a:rPr lang="en-US" altLang="ja-JP" dirty="0" smtClean="0"/>
              <a:t>4 </a:t>
            </a:r>
            <a:r>
              <a:rPr lang="ja-JP" altLang="en-US" dirty="0" smtClean="0"/>
              <a:t>レベル</a:t>
            </a:r>
          </a:p>
          <a:p>
            <a:pPr lvl="4" eaLnBrk="1" latinLnBrk="0" hangingPunct="1"/>
            <a:r>
              <a:rPr lang="ja-JP" altLang="en-US" dirty="0" smtClean="0"/>
              <a:t>第 </a:t>
            </a:r>
            <a:r>
              <a:rPr lang="en-US" altLang="ja-JP" dirty="0" smtClean="0"/>
              <a:t>5 </a:t>
            </a:r>
            <a:r>
              <a:rPr lang="ja-JP" altLang="en-US" dirty="0" smtClean="0"/>
              <a:t>レベル</a:t>
            </a:r>
            <a:endParaRPr kumimoji="0"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nchor="ctr"/>
          <a:lstStyle>
            <a:lvl1pPr>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dirty="0" smtClean="0"/>
              <a:t>マスタ テキストの書式設定</a:t>
            </a:r>
          </a:p>
        </p:txBody>
      </p:sp>
      <p:sp>
        <p:nvSpPr>
          <p:cNvPr id="4" name="テキスト プレースホルダ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8" name="フッター プレースホルダ 7"/>
          <p:cNvSpPr>
            <a:spLocks noGrp="1"/>
          </p:cNvSpPr>
          <p:nvPr>
            <p:ph type="ftr" sz="quarter" idx="11"/>
          </p:nvPr>
        </p:nvSpPr>
        <p:spPr>
          <a:xfrm>
            <a:off x="2898648" y="6356350"/>
            <a:ext cx="5777808" cy="365760"/>
          </a:xfrm>
        </p:spPr>
        <p:txBody>
          <a:bodyPr/>
          <a:lstStyle/>
          <a:p>
            <a:r>
              <a:rPr kumimoji="1" lang="en-US" altLang="ja-JP" dirty="0" smtClean="0"/>
              <a:t>【</a:t>
            </a:r>
            <a:r>
              <a:rPr kumimoji="1" lang="ja-JP" altLang="en-US" dirty="0" smtClean="0"/>
              <a:t>共通</a:t>
            </a:r>
            <a:r>
              <a:rPr kumimoji="1" lang="en-US" altLang="ja-JP" dirty="0" smtClean="0"/>
              <a:t>】</a:t>
            </a:r>
            <a:r>
              <a:rPr kumimoji="1" lang="ja-JP" altLang="en-US" dirty="0" smtClean="0"/>
              <a:t>支援員に求められる基本倫理と基本姿勢</a:t>
            </a:r>
            <a:endParaRPr kumimoji="1" lang="ja-JP" altLang="en-US" dirty="0"/>
          </a:p>
        </p:txBody>
      </p:sp>
      <p:sp>
        <p:nvSpPr>
          <p:cNvPr id="9" name="スライド番号プレースホルダ 8"/>
          <p:cNvSpPr>
            <a:spLocks noGrp="1"/>
          </p:cNvSpPr>
          <p:nvPr>
            <p:ph type="sldNum" sz="quarter" idx="12"/>
          </p:nvPr>
        </p:nvSpPr>
        <p:spPr/>
        <p:txBody>
          <a:bodyPr/>
          <a:lstStyle/>
          <a:p>
            <a:fld id="{FC256532-382F-4E0F-9004-4DCC7021CD1A}" type="slidenum">
              <a:rPr kumimoji="1" lang="ja-JP" altLang="en-US" smtClean="0"/>
              <a:pPr/>
              <a:t>‹#›</a:t>
            </a:fld>
            <a:endParaRPr kumimoji="1" lang="ja-JP" altLang="en-US" dirty="0"/>
          </a:p>
        </p:txBody>
      </p:sp>
      <p:sp>
        <p:nvSpPr>
          <p:cNvPr id="11" name="コンテンツ プレースホルダ 10"/>
          <p:cNvSpPr>
            <a:spLocks noGrp="1"/>
          </p:cNvSpPr>
          <p:nvPr>
            <p:ph sz="quarter" idx="2"/>
          </p:nvPr>
        </p:nvSpPr>
        <p:spPr>
          <a:xfrm>
            <a:off x="457200" y="2133600"/>
            <a:ext cx="4038600" cy="4038600"/>
          </a:xfrm>
        </p:spPr>
        <p:txBody>
          <a:bodyPr/>
          <a:lstStyle>
            <a:lvl1pPr>
              <a:defRPr sz="2000"/>
            </a:lvl1pPr>
            <a:lvl2pPr>
              <a:defRPr sz="1800">
                <a:solidFill>
                  <a:schemeClr val="tx1"/>
                </a:solidFill>
              </a:defRPr>
            </a:lvl2pPr>
            <a:lvl3pPr>
              <a:defRPr sz="1600"/>
            </a:lvl3pPr>
            <a:lvl4pPr>
              <a:defRPr sz="1400"/>
            </a:lvl4pPr>
            <a:lvl5pPr>
              <a:defRPr sz="1400"/>
            </a:lvl5pPr>
          </a:lstStyle>
          <a:p>
            <a:pPr lvl="0" eaLnBrk="1" latinLnBrk="0" hangingPunct="1"/>
            <a:r>
              <a:rPr lang="ja-JP" altLang="en-US" dirty="0" smtClean="0"/>
              <a:t>マスタ テキストの書式設定</a:t>
            </a:r>
          </a:p>
          <a:p>
            <a:pPr lvl="1" eaLnBrk="1" latinLnBrk="0" hangingPunct="1"/>
            <a:r>
              <a:rPr lang="ja-JP" altLang="en-US" dirty="0" smtClean="0"/>
              <a:t>第 </a:t>
            </a:r>
            <a:r>
              <a:rPr lang="en-US" altLang="ja-JP" dirty="0" smtClean="0"/>
              <a:t>2 </a:t>
            </a:r>
            <a:r>
              <a:rPr lang="ja-JP" altLang="en-US" dirty="0" smtClean="0"/>
              <a:t>レベル</a:t>
            </a:r>
          </a:p>
          <a:p>
            <a:pPr lvl="2" eaLnBrk="1" latinLnBrk="0" hangingPunct="1"/>
            <a:r>
              <a:rPr lang="ja-JP" altLang="en-US" dirty="0" smtClean="0"/>
              <a:t>第 </a:t>
            </a:r>
            <a:r>
              <a:rPr lang="en-US" altLang="ja-JP" dirty="0" smtClean="0"/>
              <a:t>3 </a:t>
            </a:r>
            <a:r>
              <a:rPr lang="ja-JP" altLang="en-US" dirty="0" smtClean="0"/>
              <a:t>レベル</a:t>
            </a:r>
          </a:p>
          <a:p>
            <a:pPr lvl="3" eaLnBrk="1" latinLnBrk="0" hangingPunct="1"/>
            <a:r>
              <a:rPr lang="ja-JP" altLang="en-US" dirty="0" smtClean="0"/>
              <a:t>第 </a:t>
            </a:r>
            <a:r>
              <a:rPr lang="en-US" altLang="ja-JP" dirty="0" smtClean="0"/>
              <a:t>4 </a:t>
            </a:r>
            <a:r>
              <a:rPr lang="ja-JP" altLang="en-US" dirty="0" smtClean="0"/>
              <a:t>レベル</a:t>
            </a:r>
          </a:p>
          <a:p>
            <a:pPr lvl="4" eaLnBrk="1" latinLnBrk="0" hangingPunct="1"/>
            <a:r>
              <a:rPr lang="ja-JP" altLang="en-US" dirty="0" smtClean="0"/>
              <a:t>第 </a:t>
            </a:r>
            <a:r>
              <a:rPr lang="en-US" altLang="ja-JP" dirty="0" smtClean="0"/>
              <a:t>5 </a:t>
            </a:r>
            <a:r>
              <a:rPr lang="ja-JP" altLang="en-US" dirty="0" smtClean="0"/>
              <a:t>レベル</a:t>
            </a:r>
            <a:endParaRPr kumimoji="0" lang="en-US" dirty="0"/>
          </a:p>
        </p:txBody>
      </p:sp>
      <p:sp>
        <p:nvSpPr>
          <p:cNvPr id="13" name="コンテンツ プレースホルダ 12"/>
          <p:cNvSpPr>
            <a:spLocks noGrp="1"/>
          </p:cNvSpPr>
          <p:nvPr>
            <p:ph sz="quarter" idx="4"/>
          </p:nvPr>
        </p:nvSpPr>
        <p:spPr>
          <a:xfrm>
            <a:off x="4648200" y="2133600"/>
            <a:ext cx="4038600" cy="4038600"/>
          </a:xfrm>
        </p:spPr>
        <p:txBody>
          <a:bodyPr/>
          <a:lstStyle>
            <a:lvl1pPr>
              <a:defRPr sz="2000"/>
            </a:lvl1pPr>
            <a:lvl2pPr>
              <a:defRPr sz="1800">
                <a:solidFill>
                  <a:schemeClr val="tx1"/>
                </a:solidFill>
              </a:defRPr>
            </a:lvl2pPr>
            <a:lvl3pPr>
              <a:defRPr sz="1600"/>
            </a:lvl3pPr>
            <a:lvl4pPr>
              <a:defRPr sz="1400"/>
            </a:lvl4pPr>
            <a:lvl5pPr>
              <a:defRPr sz="1200"/>
            </a:lvl5pPr>
          </a:lstStyle>
          <a:p>
            <a:pPr lvl="0" eaLnBrk="1" latinLnBrk="0" hangingPunct="1"/>
            <a:r>
              <a:rPr lang="ja-JP" altLang="en-US" dirty="0" smtClean="0"/>
              <a:t>マスタ テキストの書式設定</a:t>
            </a:r>
          </a:p>
          <a:p>
            <a:pPr lvl="1" eaLnBrk="1" latinLnBrk="0" hangingPunct="1"/>
            <a:r>
              <a:rPr lang="ja-JP" altLang="en-US" dirty="0" smtClean="0"/>
              <a:t>第 </a:t>
            </a:r>
            <a:r>
              <a:rPr lang="en-US" altLang="ja-JP" dirty="0" smtClean="0"/>
              <a:t>2 </a:t>
            </a:r>
            <a:r>
              <a:rPr lang="ja-JP" altLang="en-US" dirty="0" smtClean="0"/>
              <a:t>レベル</a:t>
            </a:r>
          </a:p>
          <a:p>
            <a:pPr lvl="2" eaLnBrk="1" latinLnBrk="0" hangingPunct="1"/>
            <a:r>
              <a:rPr lang="ja-JP" altLang="en-US" dirty="0" smtClean="0"/>
              <a:t>第 </a:t>
            </a:r>
            <a:r>
              <a:rPr lang="en-US" altLang="ja-JP" dirty="0" smtClean="0"/>
              <a:t>3 </a:t>
            </a:r>
            <a:r>
              <a:rPr lang="ja-JP" altLang="en-US" dirty="0" smtClean="0"/>
              <a:t>レベル</a:t>
            </a:r>
          </a:p>
          <a:p>
            <a:pPr lvl="3" eaLnBrk="1" latinLnBrk="0" hangingPunct="1"/>
            <a:r>
              <a:rPr lang="ja-JP" altLang="en-US" dirty="0" smtClean="0"/>
              <a:t>第 </a:t>
            </a:r>
            <a:r>
              <a:rPr lang="en-US" altLang="ja-JP" dirty="0" smtClean="0"/>
              <a:t>4 </a:t>
            </a:r>
            <a:r>
              <a:rPr lang="ja-JP" altLang="en-US" dirty="0" smtClean="0"/>
              <a:t>レベル</a:t>
            </a:r>
          </a:p>
          <a:p>
            <a:pPr lvl="4" eaLnBrk="1" latinLnBrk="0" hangingPunct="1"/>
            <a:r>
              <a:rPr lang="ja-JP" altLang="en-US" dirty="0" smtClean="0"/>
              <a:t>第 </a:t>
            </a:r>
            <a:r>
              <a:rPr lang="en-US" altLang="ja-JP" dirty="0" smtClean="0"/>
              <a:t>5 </a:t>
            </a:r>
            <a:r>
              <a:rPr lang="ja-JP" altLang="en-US" dirty="0" smtClean="0"/>
              <a:t>レベル</a:t>
            </a:r>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lstStyle/>
          <a:p>
            <a:r>
              <a:rPr kumimoji="0" lang="ja-JP" altLang="en-US" smtClean="0"/>
              <a:t>マスタ タイトルの書式設定</a:t>
            </a:r>
            <a:endParaRPr kumimoji="0" lang="en-US"/>
          </a:p>
        </p:txBody>
      </p:sp>
      <p:sp>
        <p:nvSpPr>
          <p:cNvPr id="4" name="フッター プレースホルダ 3"/>
          <p:cNvSpPr>
            <a:spLocks noGrp="1"/>
          </p:cNvSpPr>
          <p:nvPr>
            <p:ph type="ftr" sz="quarter" idx="11"/>
          </p:nvPr>
        </p:nvSpPr>
        <p:spPr>
          <a:xfrm>
            <a:off x="2898648" y="6356350"/>
            <a:ext cx="5777808" cy="365760"/>
          </a:xfrm>
        </p:spPr>
        <p:txBody>
          <a:bodyPr/>
          <a:lstStyle/>
          <a:p>
            <a:r>
              <a:rPr kumimoji="1" lang="en-US" altLang="ja-JP" dirty="0" smtClean="0"/>
              <a:t>【</a:t>
            </a:r>
            <a:r>
              <a:rPr kumimoji="1" lang="ja-JP" altLang="en-US" dirty="0" smtClean="0"/>
              <a:t>共通</a:t>
            </a:r>
            <a:r>
              <a:rPr kumimoji="1" lang="en-US" altLang="ja-JP" dirty="0" smtClean="0"/>
              <a:t>】</a:t>
            </a:r>
            <a:r>
              <a:rPr kumimoji="1" lang="ja-JP" altLang="en-US" dirty="0" smtClean="0"/>
              <a:t>支援員に求められる基本倫理と基本姿勢</a:t>
            </a:r>
            <a:endParaRPr kumimoji="1" lang="ja-JP" altLang="en-US" dirty="0"/>
          </a:p>
        </p:txBody>
      </p:sp>
      <p:sp>
        <p:nvSpPr>
          <p:cNvPr id="5" name="スライド番号プレースホルダ 4"/>
          <p:cNvSpPr>
            <a:spLocks noGrp="1"/>
          </p:cNvSpPr>
          <p:nvPr>
            <p:ph type="sldNum" sz="quarter" idx="12"/>
          </p:nvPr>
        </p:nvSpPr>
        <p:spPr/>
        <p:txBody>
          <a:bodyPr/>
          <a:lstStyle/>
          <a:p>
            <a:fld id="{FC256532-382F-4E0F-9004-4DCC7021CD1A}" type="slidenum">
              <a:rPr kumimoji="1" lang="ja-JP" altLang="en-US" smtClean="0"/>
              <a:pPr/>
              <a:t>‹#›</a:t>
            </a:fld>
            <a:endParaRPr kumimoji="1" lang="ja-JP" altLang="en-US" dirty="0"/>
          </a:p>
        </p:txBody>
      </p:sp>
      <p:sp>
        <p:nvSpPr>
          <p:cNvPr id="6" name="二等辺三角形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3" name="フッター プレースホルダ 2"/>
          <p:cNvSpPr>
            <a:spLocks noGrp="1"/>
          </p:cNvSpPr>
          <p:nvPr>
            <p:ph type="ftr" sz="quarter" idx="11"/>
          </p:nvPr>
        </p:nvSpPr>
        <p:spPr>
          <a:xfrm>
            <a:off x="2898648" y="6356350"/>
            <a:ext cx="5777808" cy="365760"/>
          </a:xfrm>
        </p:spPr>
        <p:txBody>
          <a:bodyPr/>
          <a:lstStyle/>
          <a:p>
            <a:r>
              <a:rPr kumimoji="1" lang="en-US" altLang="ja-JP" dirty="0" smtClean="0"/>
              <a:t>【</a:t>
            </a:r>
            <a:r>
              <a:rPr kumimoji="1" lang="ja-JP" altLang="en-US" dirty="0" smtClean="0"/>
              <a:t>共通</a:t>
            </a:r>
            <a:r>
              <a:rPr kumimoji="1" lang="en-US" altLang="ja-JP" dirty="0" smtClean="0"/>
              <a:t>】</a:t>
            </a:r>
            <a:r>
              <a:rPr kumimoji="1" lang="ja-JP" altLang="en-US" dirty="0" smtClean="0"/>
              <a:t>支援員に求められる基本倫理と基本姿勢</a:t>
            </a:r>
            <a:endParaRPr kumimoji="1" lang="ja-JP" altLang="en-US" dirty="0"/>
          </a:p>
        </p:txBody>
      </p:sp>
      <p:sp>
        <p:nvSpPr>
          <p:cNvPr id="4" name="スライド番号プレースホルダ 3"/>
          <p:cNvSpPr>
            <a:spLocks noGrp="1"/>
          </p:cNvSpPr>
          <p:nvPr>
            <p:ph type="sldNum" sz="quarter" idx="12"/>
          </p:nvPr>
        </p:nvSpPr>
        <p:spPr/>
        <p:txBody>
          <a:bodyPr/>
          <a:lstStyle/>
          <a:p>
            <a:fld id="{FC256532-382F-4E0F-9004-4DCC7021CD1A}" type="slidenum">
              <a:rPr kumimoji="1" lang="ja-JP" altLang="en-US" smtClean="0"/>
              <a:pPr/>
              <a:t>‹#›</a:t>
            </a:fld>
            <a:endParaRPr kumimoji="1" lang="ja-JP" altLang="en-US" dirty="0"/>
          </a:p>
        </p:txBody>
      </p:sp>
      <p:sp>
        <p:nvSpPr>
          <p:cNvPr id="5" name="直線コネクタ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6" name="二等辺三角形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ja-JP" altLang="en-US" dirty="0" smtClean="0"/>
              <a:t>マスタ タイトルの書式設定</a:t>
            </a:r>
            <a:endParaRPr kumimoji="0" lang="en-US" dirty="0"/>
          </a:p>
        </p:txBody>
      </p:sp>
      <p:sp>
        <p:nvSpPr>
          <p:cNvPr id="3" name="テキスト プレースホルダ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ja-JP" altLang="en-US" dirty="0" smtClean="0"/>
              <a:t>マスタ テキストの書式設定</a:t>
            </a:r>
          </a:p>
        </p:txBody>
      </p:sp>
      <p:sp>
        <p:nvSpPr>
          <p:cNvPr id="6" name="フッター プレースホルダ 5"/>
          <p:cNvSpPr>
            <a:spLocks noGrp="1"/>
          </p:cNvSpPr>
          <p:nvPr>
            <p:ph type="ftr" sz="quarter" idx="11"/>
          </p:nvPr>
        </p:nvSpPr>
        <p:spPr>
          <a:xfrm>
            <a:off x="2898648" y="6356350"/>
            <a:ext cx="5849816" cy="365760"/>
          </a:xfrm>
        </p:spPr>
        <p:txBody>
          <a:bodyPr/>
          <a:lstStyle/>
          <a:p>
            <a:r>
              <a:rPr kumimoji="1" lang="en-US" altLang="ja-JP" dirty="0" smtClean="0"/>
              <a:t>【</a:t>
            </a:r>
            <a:r>
              <a:rPr kumimoji="1" lang="ja-JP" altLang="en-US" dirty="0" smtClean="0"/>
              <a:t>共通</a:t>
            </a:r>
            <a:r>
              <a:rPr kumimoji="1" lang="en-US" altLang="ja-JP" dirty="0" smtClean="0"/>
              <a:t>】</a:t>
            </a:r>
            <a:r>
              <a:rPr kumimoji="1" lang="ja-JP" altLang="en-US" dirty="0" smtClean="0"/>
              <a:t>支援員に求められる基本倫理と基本姿勢</a:t>
            </a:r>
            <a:endParaRPr kumimoji="1" lang="ja-JP" altLang="en-US" dirty="0"/>
          </a:p>
        </p:txBody>
      </p:sp>
      <p:sp>
        <p:nvSpPr>
          <p:cNvPr id="7" name="スライド番号プレースホルダ 6"/>
          <p:cNvSpPr>
            <a:spLocks noGrp="1"/>
          </p:cNvSpPr>
          <p:nvPr>
            <p:ph type="sldNum" sz="quarter" idx="12"/>
          </p:nvPr>
        </p:nvSpPr>
        <p:spPr/>
        <p:txBody>
          <a:bodyPr/>
          <a:lstStyle/>
          <a:p>
            <a:fld id="{FC256532-382F-4E0F-9004-4DCC7021CD1A}" type="slidenum">
              <a:rPr kumimoji="1" lang="ja-JP" altLang="en-US" smtClean="0"/>
              <a:pPr/>
              <a:t>‹#›</a:t>
            </a:fld>
            <a:endParaRPr kumimoji="1" lang="ja-JP" altLang="en-US" dirty="0"/>
          </a:p>
        </p:txBody>
      </p:sp>
      <p:sp>
        <p:nvSpPr>
          <p:cNvPr id="8"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直線コネクタ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二等辺三角形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コンテンツ プレースホルダ 11"/>
          <p:cNvSpPr>
            <a:spLocks noGrp="1"/>
          </p:cNvSpPr>
          <p:nvPr>
            <p:ph sz="quarter" idx="1"/>
          </p:nvPr>
        </p:nvSpPr>
        <p:spPr>
          <a:xfrm>
            <a:off x="304800" y="304800"/>
            <a:ext cx="5715000" cy="5715000"/>
          </a:xfrm>
        </p:spPr>
        <p:txBody>
          <a:bodyPr/>
          <a:lstStyle>
            <a:lvl1pPr>
              <a:defRPr sz="2400"/>
            </a:lvl1pPr>
            <a:lvl2pPr>
              <a:defRPr sz="2000">
                <a:solidFill>
                  <a:schemeClr val="tx1"/>
                </a:solidFill>
              </a:defRPr>
            </a:lvl2pPr>
            <a:lvl3pPr>
              <a:defRPr sz="1800"/>
            </a:lvl3pPr>
            <a:lvl4pPr>
              <a:defRPr sz="1600"/>
            </a:lvl4pPr>
          </a:lstStyle>
          <a:p>
            <a:pPr lvl="0" eaLnBrk="1" latinLnBrk="0" hangingPunct="1"/>
            <a:r>
              <a:rPr lang="ja-JP" altLang="en-US" dirty="0" smtClean="0"/>
              <a:t>マスタ テキストの書式設定</a:t>
            </a:r>
          </a:p>
          <a:p>
            <a:pPr lvl="1" eaLnBrk="1" latinLnBrk="0" hangingPunct="1"/>
            <a:r>
              <a:rPr lang="ja-JP" altLang="en-US" dirty="0" smtClean="0"/>
              <a:t>第 </a:t>
            </a:r>
            <a:r>
              <a:rPr lang="en-US" altLang="ja-JP" dirty="0" smtClean="0"/>
              <a:t>2 </a:t>
            </a:r>
            <a:r>
              <a:rPr lang="ja-JP" altLang="en-US" dirty="0" smtClean="0"/>
              <a:t>レベル</a:t>
            </a:r>
          </a:p>
          <a:p>
            <a:pPr lvl="2" eaLnBrk="1" latinLnBrk="0" hangingPunct="1"/>
            <a:r>
              <a:rPr lang="ja-JP" altLang="en-US" dirty="0" smtClean="0"/>
              <a:t>第 </a:t>
            </a:r>
            <a:r>
              <a:rPr lang="en-US" altLang="ja-JP" dirty="0" smtClean="0"/>
              <a:t>3 </a:t>
            </a:r>
            <a:r>
              <a:rPr lang="ja-JP" altLang="en-US" dirty="0" smtClean="0"/>
              <a:t>レベル</a:t>
            </a:r>
          </a:p>
          <a:p>
            <a:pPr lvl="3" eaLnBrk="1" latinLnBrk="0" hangingPunct="1"/>
            <a:r>
              <a:rPr lang="ja-JP" altLang="en-US" dirty="0" smtClean="0"/>
              <a:t>第 </a:t>
            </a:r>
            <a:r>
              <a:rPr lang="en-US" altLang="ja-JP" dirty="0" smtClean="0"/>
              <a:t>4 </a:t>
            </a:r>
            <a:r>
              <a:rPr lang="ja-JP" altLang="en-US" dirty="0" smtClean="0"/>
              <a:t>レベル</a:t>
            </a:r>
          </a:p>
          <a:p>
            <a:pPr lvl="4" eaLnBrk="1" latinLnBrk="0" hangingPunct="1"/>
            <a:r>
              <a:rPr lang="ja-JP" altLang="en-US" dirty="0" smtClean="0"/>
              <a:t>第 </a:t>
            </a:r>
            <a:r>
              <a:rPr lang="en-US" altLang="ja-JP" dirty="0" smtClean="0"/>
              <a:t>5 </a:t>
            </a:r>
            <a:r>
              <a:rPr lang="ja-JP" altLang="en-US" dirty="0" smtClean="0"/>
              <a:t>レベル</a:t>
            </a:r>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ja-JP" altLang="en-US" dirty="0" smtClean="0"/>
              <a:t>アイコンをクリックして図を追加</a:t>
            </a:r>
            <a:endParaRPr kumimoji="0" lang="en-US" dirty="0"/>
          </a:p>
        </p:txBody>
      </p:sp>
      <p:sp>
        <p:nvSpPr>
          <p:cNvPr id="4" name="テキスト プレースホルダ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ja-JP" altLang="en-US" dirty="0" smtClean="0"/>
              <a:t>マスタ テキストの書式設定</a:t>
            </a:r>
          </a:p>
        </p:txBody>
      </p:sp>
      <p:sp>
        <p:nvSpPr>
          <p:cNvPr id="6" name="フッター プレースホルダ 5"/>
          <p:cNvSpPr>
            <a:spLocks noGrp="1"/>
          </p:cNvSpPr>
          <p:nvPr>
            <p:ph type="ftr" sz="quarter" idx="11"/>
          </p:nvPr>
        </p:nvSpPr>
        <p:spPr>
          <a:xfrm>
            <a:off x="2898648" y="6356350"/>
            <a:ext cx="5777808" cy="365760"/>
          </a:xfrm>
        </p:spPr>
        <p:txBody>
          <a:bodyPr/>
          <a:lstStyle/>
          <a:p>
            <a:r>
              <a:rPr kumimoji="1" lang="en-US" altLang="ja-JP" dirty="0" smtClean="0"/>
              <a:t>【</a:t>
            </a:r>
            <a:r>
              <a:rPr kumimoji="1" lang="ja-JP" altLang="en-US" dirty="0" smtClean="0"/>
              <a:t>共通</a:t>
            </a:r>
            <a:r>
              <a:rPr kumimoji="1" lang="en-US" altLang="ja-JP" dirty="0" smtClean="0"/>
              <a:t>】</a:t>
            </a:r>
            <a:r>
              <a:rPr kumimoji="1" lang="ja-JP" altLang="en-US" dirty="0" smtClean="0"/>
              <a:t>支援員に求められる基本倫理と基本姿勢</a:t>
            </a:r>
            <a:endParaRPr kumimoji="1" lang="ja-JP" altLang="en-US" dirty="0"/>
          </a:p>
        </p:txBody>
      </p:sp>
      <p:sp>
        <p:nvSpPr>
          <p:cNvPr id="7" name="スライド番号プレースホルダ 6"/>
          <p:cNvSpPr>
            <a:spLocks noGrp="1"/>
          </p:cNvSpPr>
          <p:nvPr>
            <p:ph type="sldNum" sz="quarter" idx="12"/>
          </p:nvPr>
        </p:nvSpPr>
        <p:spPr/>
        <p:txBody>
          <a:bodyPr/>
          <a:lstStyle/>
          <a:p>
            <a:fld id="{FC256532-382F-4E0F-9004-4DCC7021CD1A}" type="slidenum">
              <a:rPr kumimoji="1" lang="ja-JP" altLang="en-US" smtClean="0"/>
              <a:pPr/>
              <a:t>‹#›</a:t>
            </a:fld>
            <a:endParaRPr kumimoji="1" lang="ja-JP" altLang="en-US" dirty="0"/>
          </a:p>
        </p:txBody>
      </p:sp>
      <p:sp>
        <p:nvSpPr>
          <p:cNvPr id="8"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二等辺三角形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正方形/長方形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タイトル プレースホルダ 21"/>
          <p:cNvSpPr>
            <a:spLocks noGrp="1"/>
          </p:cNvSpPr>
          <p:nvPr>
            <p:ph type="title"/>
          </p:nvPr>
        </p:nvSpPr>
        <p:spPr>
          <a:xfrm>
            <a:off x="457200" y="152400"/>
            <a:ext cx="8229600" cy="990600"/>
          </a:xfrm>
          <a:prstGeom prst="rect">
            <a:avLst/>
          </a:prstGeom>
        </p:spPr>
        <p:txBody>
          <a:bodyPr vert="horz" anchor="b" anchorCtr="0">
            <a:normAutofit/>
          </a:bodyPr>
          <a:lstStyle/>
          <a:p>
            <a:r>
              <a:rPr kumimoji="0" lang="ja-JP" altLang="en-US" dirty="0" smtClean="0"/>
              <a:t>マスタ タイトルの書式設定</a:t>
            </a:r>
            <a:endParaRPr kumimoji="0" lang="en-US" dirty="0"/>
          </a:p>
        </p:txBody>
      </p:sp>
      <p:sp>
        <p:nvSpPr>
          <p:cNvPr id="13" name="テキスト プレースホルダ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endParaRPr kumimoji="1" lang="ja-JP" altLang="en-US" dirty="0"/>
          </a:p>
        </p:txBody>
      </p:sp>
      <p:sp>
        <p:nvSpPr>
          <p:cNvPr id="3" name="フッター プレースホルダ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r>
              <a:rPr kumimoji="1" lang="en-US" altLang="ja-JP" dirty="0" smtClean="0"/>
              <a:t>【</a:t>
            </a:r>
            <a:r>
              <a:rPr kumimoji="1" lang="ja-JP" altLang="en-US" dirty="0" smtClean="0"/>
              <a:t>共通</a:t>
            </a:r>
            <a:r>
              <a:rPr kumimoji="1" lang="en-US" altLang="ja-JP" dirty="0" smtClean="0"/>
              <a:t>】</a:t>
            </a:r>
            <a:r>
              <a:rPr kumimoji="1" lang="ja-JP" altLang="en-US" dirty="0" smtClean="0"/>
              <a:t>支援員に求められる基本倫理と基本姿勢</a:t>
            </a:r>
            <a:endParaRPr kumimoji="1" lang="ja-JP" altLang="en-US" dirty="0"/>
          </a:p>
        </p:txBody>
      </p:sp>
      <p:sp>
        <p:nvSpPr>
          <p:cNvPr id="23" name="スライド番号プレースホルダ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FC256532-382F-4E0F-9004-4DCC7021CD1A}" type="slidenum">
              <a:rPr kumimoji="1" lang="ja-JP" altLang="en-US" smtClean="0"/>
              <a:pPr/>
              <a:t>‹#›</a:t>
            </a:fld>
            <a:endParaRPr kumimoji="1" lang="ja-JP" altLang="en-US" dirty="0"/>
          </a:p>
        </p:txBody>
      </p:sp>
      <p:sp>
        <p:nvSpPr>
          <p:cNvPr id="28" name="直線コネクタ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直線コネクタ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二等辺三角形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latinLnBrk="0" hangingPunct="1">
        <a:spcBef>
          <a:spcPct val="0"/>
        </a:spcBef>
        <a:buNone/>
        <a:defRPr kumimoji="1"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1"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1"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1"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1"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a:spLocks noGrp="1"/>
          </p:cNvSpPr>
          <p:nvPr>
            <p:ph type="ctrTitle"/>
          </p:nvPr>
        </p:nvSpPr>
        <p:spPr>
          <a:xfrm>
            <a:off x="1219200" y="3886200"/>
            <a:ext cx="6858000" cy="990600"/>
          </a:xfrm>
        </p:spPr>
        <p:txBody>
          <a:bodyPr>
            <a:normAutofit/>
          </a:bodyPr>
          <a:lstStyle/>
          <a:p>
            <a:r>
              <a:rPr kumimoji="1" lang="en-US" altLang="ja-JP" sz="2700" dirty="0" smtClean="0">
                <a:latin typeface="メイリオ" pitchFamily="50" charset="-128"/>
                <a:ea typeface="メイリオ" pitchFamily="50" charset="-128"/>
                <a:cs typeface="メイリオ" pitchFamily="50" charset="-128"/>
              </a:rPr>
              <a:t>【</a:t>
            </a:r>
            <a:r>
              <a:rPr kumimoji="1" lang="ja-JP" altLang="en-US" sz="2700" dirty="0" smtClean="0">
                <a:latin typeface="メイリオ" pitchFamily="50" charset="-128"/>
                <a:ea typeface="メイリオ" pitchFamily="50" charset="-128"/>
                <a:cs typeface="メイリオ" pitchFamily="50" charset="-128"/>
              </a:rPr>
              <a:t>就労支援員養成研修プログラム</a:t>
            </a:r>
            <a:r>
              <a:rPr kumimoji="1" lang="en-US" altLang="ja-JP" sz="2700" dirty="0" smtClean="0">
                <a:latin typeface="メイリオ" pitchFamily="50" charset="-128"/>
                <a:ea typeface="メイリオ" pitchFamily="50" charset="-128"/>
                <a:cs typeface="メイリオ" pitchFamily="50" charset="-128"/>
              </a:rPr>
              <a:t>】</a:t>
            </a:r>
            <a:br>
              <a:rPr kumimoji="1" lang="en-US" altLang="ja-JP" sz="2700" dirty="0" smtClean="0">
                <a:latin typeface="メイリオ" pitchFamily="50" charset="-128"/>
                <a:ea typeface="メイリオ" pitchFamily="50" charset="-128"/>
                <a:cs typeface="メイリオ" pitchFamily="50" charset="-128"/>
              </a:rPr>
            </a:br>
            <a:r>
              <a:rPr kumimoji="1" lang="en-US" altLang="ja-JP" dirty="0" smtClean="0">
                <a:latin typeface="メイリオ" pitchFamily="50" charset="-128"/>
                <a:ea typeface="メイリオ" pitchFamily="50" charset="-128"/>
                <a:cs typeface="メイリオ" pitchFamily="50" charset="-128"/>
              </a:rPr>
              <a:t>B</a:t>
            </a:r>
            <a:r>
              <a:rPr lang="ja-JP" altLang="en-US" dirty="0" err="1" smtClean="0">
                <a:latin typeface="メイリオ" pitchFamily="50" charset="-128"/>
                <a:ea typeface="メイリオ" pitchFamily="50" charset="-128"/>
                <a:cs typeface="メイリオ" pitchFamily="50" charset="-128"/>
              </a:rPr>
              <a:t>．</a:t>
            </a:r>
            <a:r>
              <a:rPr lang="ja-JP" altLang="en-US" dirty="0" smtClean="0">
                <a:latin typeface="メイリオ" pitchFamily="50" charset="-128"/>
                <a:ea typeface="メイリオ" pitchFamily="50" charset="-128"/>
                <a:cs typeface="メイリオ" pitchFamily="50" charset="-128"/>
              </a:rPr>
              <a:t>多様なメニューづくり</a:t>
            </a:r>
            <a:endParaRPr kumimoji="1" lang="ja-JP" altLang="en-US" dirty="0">
              <a:latin typeface="メイリオ" pitchFamily="50" charset="-128"/>
              <a:ea typeface="メイリオ" pitchFamily="50" charset="-128"/>
              <a:cs typeface="メイリオ" pitchFamily="50" charset="-128"/>
            </a:endParaRPr>
          </a:p>
        </p:txBody>
      </p:sp>
      <p:sp>
        <p:nvSpPr>
          <p:cNvPr id="7" name="サブタイトル 2"/>
          <p:cNvSpPr>
            <a:spLocks noGrp="1"/>
          </p:cNvSpPr>
          <p:nvPr/>
        </p:nvSpPr>
        <p:spPr>
          <a:xfrm>
            <a:off x="1115616" y="5085184"/>
            <a:ext cx="7272808" cy="661182"/>
          </a:xfrm>
          <a:prstGeom prst="rect">
            <a:avLst/>
          </a:prstGeom>
        </p:spPr>
        <p:txBody>
          <a:bodyPr vert="horz" anchor="ctr">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100" i="1" dirty="0" smtClean="0">
                <a:solidFill>
                  <a:schemeClr val="tx1"/>
                </a:solidFill>
                <a:latin typeface="+mj-ea"/>
              </a:rPr>
              <a:t>令和元年度</a:t>
            </a:r>
            <a:r>
              <a:rPr lang="ja-JP" altLang="en-US" sz="1100" dirty="0" smtClean="0">
                <a:solidFill>
                  <a:schemeClr val="tx1"/>
                </a:solidFill>
              </a:rPr>
              <a:t>社会福祉推進事業「</a:t>
            </a:r>
            <a:r>
              <a:rPr kumimoji="1" lang="ja-JP" altLang="en-US" sz="1100" dirty="0" smtClean="0">
                <a:solidFill>
                  <a:schemeClr val="tx1"/>
                </a:solidFill>
              </a:rPr>
              <a:t>生活困窮者自立支援制度における県域研修の普及・促進に</a:t>
            </a:r>
            <a:r>
              <a:rPr lang="ja-JP" altLang="en-US" sz="1100" dirty="0">
                <a:solidFill>
                  <a:schemeClr val="tx1"/>
                </a:solidFill>
              </a:rPr>
              <a:t>向</a:t>
            </a:r>
            <a:r>
              <a:rPr lang="ja-JP" altLang="en-US" sz="1100" dirty="0" smtClean="0">
                <a:solidFill>
                  <a:schemeClr val="tx1"/>
                </a:solidFill>
              </a:rPr>
              <a:t>けた</a:t>
            </a:r>
            <a:r>
              <a:rPr kumimoji="1" lang="ja-JP" altLang="en-US" sz="1100" dirty="0" smtClean="0">
                <a:solidFill>
                  <a:schemeClr val="tx1"/>
                </a:solidFill>
              </a:rPr>
              <a:t>調査研究事業」</a:t>
            </a:r>
            <a:endParaRPr lang="en-US" altLang="ja-JP" sz="1100" dirty="0">
              <a:solidFill>
                <a:schemeClr val="tx1"/>
              </a:solidFill>
            </a:endParaRPr>
          </a:p>
          <a:p>
            <a:pPr algn="ctr"/>
            <a:r>
              <a:rPr lang="ja-JP" altLang="en-US" sz="1100" dirty="0" smtClean="0">
                <a:solidFill>
                  <a:schemeClr val="tx1"/>
                </a:solidFill>
              </a:rPr>
              <a:t>　　　　　　　　　　　　　　　　　　　　　　　　　　　　　　　　　　　　　みずほ情報総研株式会社</a:t>
            </a:r>
            <a:endParaRPr kumimoji="1" lang="ja-JP" altLang="en-US" sz="11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タイトル 1"/>
          <p:cNvSpPr>
            <a:spLocks noGrp="1"/>
          </p:cNvSpPr>
          <p:nvPr>
            <p:ph type="title"/>
          </p:nvPr>
        </p:nvSpPr>
        <p:spPr>
          <a:xfrm>
            <a:off x="395536" y="188640"/>
            <a:ext cx="8748464" cy="990600"/>
          </a:xfrm>
        </p:spPr>
        <p:txBody>
          <a:bodyPr>
            <a:normAutofit/>
          </a:bodyPr>
          <a:lstStyle/>
          <a:p>
            <a:r>
              <a:rPr lang="ja-JP" altLang="en-US" dirty="0" smtClean="0">
                <a:solidFill>
                  <a:schemeClr val="tx1"/>
                </a:solidFill>
                <a:latin typeface="メイリオ" pitchFamily="50" charset="-128"/>
                <a:ea typeface="メイリオ" pitchFamily="50" charset="-128"/>
                <a:cs typeface="メイリオ" pitchFamily="50" charset="-128"/>
              </a:rPr>
              <a:t>２</a:t>
            </a:r>
            <a:r>
              <a:rPr kumimoji="1" lang="ja-JP" altLang="en-US" dirty="0" smtClean="0">
                <a:solidFill>
                  <a:schemeClr val="tx1"/>
                </a:solidFill>
                <a:latin typeface="メイリオ" pitchFamily="50" charset="-128"/>
                <a:ea typeface="メイリオ" pitchFamily="50" charset="-128"/>
                <a:cs typeface="メイリオ" pitchFamily="50" charset="-128"/>
              </a:rPr>
              <a:t>．就労支援の多様なメニュ</a:t>
            </a:r>
            <a:r>
              <a:rPr lang="ja-JP" altLang="en-US" dirty="0" smtClean="0">
                <a:solidFill>
                  <a:schemeClr val="tx1"/>
                </a:solidFill>
                <a:latin typeface="メイリオ" pitchFamily="50" charset="-128"/>
                <a:ea typeface="メイリオ" pitchFamily="50" charset="-128"/>
                <a:cs typeface="メイリオ" pitchFamily="50" charset="-128"/>
              </a:rPr>
              <a:t>ー</a:t>
            </a:r>
            <a:r>
              <a:rPr lang="en-US" altLang="ja-JP" dirty="0" smtClean="0">
                <a:solidFill>
                  <a:schemeClr val="tx1"/>
                </a:solidFill>
                <a:latin typeface="メイリオ" pitchFamily="50" charset="-128"/>
                <a:ea typeface="メイリオ" pitchFamily="50" charset="-128"/>
                <a:cs typeface="メイリオ" pitchFamily="50" charset="-128"/>
              </a:rPr>
              <a:t/>
            </a:r>
            <a:br>
              <a:rPr lang="en-US" altLang="ja-JP" dirty="0" smtClean="0">
                <a:solidFill>
                  <a:schemeClr val="tx1"/>
                </a:solidFill>
                <a:latin typeface="メイリオ" pitchFamily="50" charset="-128"/>
                <a:ea typeface="メイリオ" pitchFamily="50" charset="-128"/>
                <a:cs typeface="メイリオ" pitchFamily="50" charset="-128"/>
              </a:rPr>
            </a:br>
            <a:r>
              <a:rPr lang="ja-JP" altLang="en-US" sz="2700" dirty="0" smtClean="0">
                <a:solidFill>
                  <a:schemeClr val="tx1"/>
                </a:solidFill>
                <a:latin typeface="メイリオ" pitchFamily="50" charset="-128"/>
                <a:ea typeface="メイリオ" pitchFamily="50" charset="-128"/>
                <a:cs typeface="メイリオ" pitchFamily="50" charset="-128"/>
              </a:rPr>
              <a:t>（２）演習</a:t>
            </a:r>
            <a:r>
              <a:rPr lang="ja-JP" altLang="en-US" sz="2200" dirty="0" smtClean="0">
                <a:solidFill>
                  <a:schemeClr val="tx1"/>
                </a:solidFill>
                <a:latin typeface="メイリオ" pitchFamily="50" charset="-128"/>
                <a:ea typeface="メイリオ" pitchFamily="50" charset="-128"/>
                <a:cs typeface="メイリオ" pitchFamily="50" charset="-128"/>
              </a:rPr>
              <a:t>～演習のなかで考えてほしいこと</a:t>
            </a:r>
            <a:endParaRPr kumimoji="1" lang="ja-JP" altLang="en-US" sz="2200" dirty="0">
              <a:solidFill>
                <a:schemeClr val="tx1"/>
              </a:solidFill>
              <a:latin typeface="メイリオ" pitchFamily="50" charset="-128"/>
              <a:ea typeface="メイリオ" pitchFamily="50" charset="-128"/>
              <a:cs typeface="メイリオ" pitchFamily="50" charset="-128"/>
            </a:endParaRPr>
          </a:p>
        </p:txBody>
      </p:sp>
      <p:sp>
        <p:nvSpPr>
          <p:cNvPr id="4" name="スライド番号プレースホルダ 3"/>
          <p:cNvSpPr>
            <a:spLocks noGrp="1"/>
          </p:cNvSpPr>
          <p:nvPr>
            <p:ph type="sldNum" sz="quarter" idx="12"/>
          </p:nvPr>
        </p:nvSpPr>
        <p:spPr/>
        <p:txBody>
          <a:bodyPr/>
          <a:lstStyle/>
          <a:p>
            <a:fld id="{FC256532-382F-4E0F-9004-4DCC7021CD1A}" type="slidenum">
              <a:rPr kumimoji="1" lang="ja-JP" altLang="en-US" smtClean="0"/>
              <a:pPr/>
              <a:t>10</a:t>
            </a:fld>
            <a:endParaRPr kumimoji="1" lang="ja-JP" altLang="en-US" dirty="0"/>
          </a:p>
        </p:txBody>
      </p:sp>
      <p:sp>
        <p:nvSpPr>
          <p:cNvPr id="9" name="フッター プレースホルダ 7"/>
          <p:cNvSpPr>
            <a:spLocks noGrp="1"/>
          </p:cNvSpPr>
          <p:nvPr>
            <p:ph type="ftr" sz="quarter" idx="11"/>
          </p:nvPr>
        </p:nvSpPr>
        <p:spPr>
          <a:xfrm>
            <a:off x="2898648" y="6356350"/>
            <a:ext cx="5822271" cy="365760"/>
          </a:xfrm>
        </p:spPr>
        <p:txBody>
          <a:bodyPr/>
          <a:lstStyle/>
          <a:p>
            <a:r>
              <a:rPr lang="ja-JP" altLang="en-US" sz="800" dirty="0" smtClean="0">
                <a:solidFill>
                  <a:schemeClr val="tx1"/>
                </a:solidFill>
                <a:latin typeface="+mn-ea"/>
              </a:rPr>
              <a:t>生活困窮者自立支援制度における県域研修の普及・促進に向けた調査研究事業</a:t>
            </a:r>
            <a:endParaRPr lang="en-US" altLang="ja-JP" sz="800" dirty="0" smtClean="0">
              <a:solidFill>
                <a:schemeClr val="tx1"/>
              </a:solidFill>
              <a:latin typeface="+mn-ea"/>
            </a:endParaRPr>
          </a:p>
          <a:p>
            <a:r>
              <a:rPr lang="ja-JP" altLang="en-US" sz="800" dirty="0" smtClean="0">
                <a:solidFill>
                  <a:schemeClr val="tx1"/>
                </a:solidFill>
                <a:latin typeface="+mn-ea"/>
              </a:rPr>
              <a:t>みずほ情報総研株式会社</a:t>
            </a:r>
            <a:endParaRPr lang="en-US" altLang="ja-JP" sz="800" dirty="0" smtClean="0">
              <a:solidFill>
                <a:schemeClr val="tx1"/>
              </a:solidFill>
              <a:latin typeface="+mn-ea"/>
            </a:endParaRPr>
          </a:p>
          <a:p>
            <a:r>
              <a:rPr kumimoji="1" lang="en-US" altLang="ja-JP" sz="800" dirty="0" smtClean="0">
                <a:solidFill>
                  <a:schemeClr val="tx1"/>
                </a:solidFill>
                <a:latin typeface="+mn-ea"/>
              </a:rPr>
              <a:t>【</a:t>
            </a:r>
            <a:r>
              <a:rPr kumimoji="1" lang="ja-JP" altLang="en-US" sz="800" dirty="0" smtClean="0">
                <a:solidFill>
                  <a:schemeClr val="tx1"/>
                </a:solidFill>
                <a:latin typeface="+mn-ea"/>
              </a:rPr>
              <a:t>就労</a:t>
            </a:r>
            <a:r>
              <a:rPr kumimoji="1" lang="en-US" altLang="ja-JP" sz="800" dirty="0" smtClean="0">
                <a:solidFill>
                  <a:schemeClr val="tx1"/>
                </a:solidFill>
                <a:latin typeface="+mn-ea"/>
              </a:rPr>
              <a:t>】B</a:t>
            </a:r>
            <a:r>
              <a:rPr kumimoji="1" lang="ja-JP" altLang="en-US" sz="800" dirty="0" err="1" smtClean="0">
                <a:solidFill>
                  <a:schemeClr val="tx1"/>
                </a:solidFill>
                <a:latin typeface="+mn-ea"/>
              </a:rPr>
              <a:t>．</a:t>
            </a:r>
            <a:r>
              <a:rPr kumimoji="1" lang="ja-JP" altLang="en-US" sz="800" dirty="0" smtClean="0">
                <a:solidFill>
                  <a:schemeClr val="tx1"/>
                </a:solidFill>
                <a:latin typeface="+mn-ea"/>
              </a:rPr>
              <a:t>多様なメニューづくり</a:t>
            </a:r>
            <a:endParaRPr kumimoji="1" lang="ja-JP" altLang="en-US" sz="800" dirty="0">
              <a:solidFill>
                <a:schemeClr val="tx1"/>
              </a:solidFill>
              <a:latin typeface="+mn-ea"/>
            </a:endParaRPr>
          </a:p>
        </p:txBody>
      </p:sp>
      <p:sp>
        <p:nvSpPr>
          <p:cNvPr id="18" name="テキスト ボックス 17"/>
          <p:cNvSpPr txBox="1"/>
          <p:nvPr/>
        </p:nvSpPr>
        <p:spPr>
          <a:xfrm>
            <a:off x="899592" y="6381328"/>
            <a:ext cx="4032448" cy="215444"/>
          </a:xfrm>
          <a:prstGeom prst="rect">
            <a:avLst/>
          </a:prstGeom>
          <a:noFill/>
        </p:spPr>
        <p:txBody>
          <a:bodyPr wrap="square" rtlCol="0">
            <a:spAutoFit/>
          </a:bodyPr>
          <a:lstStyle/>
          <a:p>
            <a:r>
              <a:rPr lang="ja-JP" altLang="en-US" sz="800" dirty="0" smtClean="0">
                <a:latin typeface="メイリオ" pitchFamily="50" charset="-128"/>
                <a:ea typeface="メイリオ" pitchFamily="50" charset="-128"/>
                <a:cs typeface="メイリオ" pitchFamily="50" charset="-128"/>
              </a:rPr>
              <a:t>執筆者：山本樹</a:t>
            </a:r>
            <a:endParaRPr lang="en-US" altLang="ja-JP" sz="800" dirty="0" smtClean="0">
              <a:latin typeface="メイリオ" pitchFamily="50" charset="-128"/>
              <a:ea typeface="メイリオ" pitchFamily="50" charset="-128"/>
              <a:cs typeface="メイリオ" pitchFamily="50" charset="-128"/>
            </a:endParaRPr>
          </a:p>
        </p:txBody>
      </p:sp>
      <p:sp>
        <p:nvSpPr>
          <p:cNvPr id="50" name="正方形/長方形 49"/>
          <p:cNvSpPr/>
          <p:nvPr/>
        </p:nvSpPr>
        <p:spPr>
          <a:xfrm>
            <a:off x="611560" y="1476073"/>
            <a:ext cx="8352928" cy="4585871"/>
          </a:xfrm>
          <a:prstGeom prst="rect">
            <a:avLst/>
          </a:prstGeom>
          <a:noFill/>
        </p:spPr>
        <p:txBody>
          <a:bodyPr wrap="square" lIns="91440" tIns="45720" rIns="91440" bIns="45720">
            <a:spAutoFit/>
          </a:bodyPr>
          <a:lstStyle/>
          <a:p>
            <a:r>
              <a:rPr lang="ja-JP" altLang="en-US" sz="2400" dirty="0" smtClean="0">
                <a:ln w="0"/>
                <a:solidFill>
                  <a:schemeClr val="accent3"/>
                </a:solidFill>
              </a:rPr>
              <a:t>㋐</a:t>
            </a:r>
            <a:r>
              <a:rPr lang="ja-JP" altLang="en-US" sz="2400" b="0" cap="none" spc="0" dirty="0" smtClean="0">
                <a:ln w="0"/>
                <a:solidFill>
                  <a:schemeClr val="accent3"/>
                </a:solidFill>
              </a:rPr>
              <a:t>現在</a:t>
            </a:r>
            <a:r>
              <a:rPr lang="ja-JP" altLang="en-US" sz="2400" b="0" cap="none" spc="0" dirty="0">
                <a:ln w="0"/>
                <a:solidFill>
                  <a:schemeClr val="accent3"/>
                </a:solidFill>
              </a:rPr>
              <a:t>の姿・</a:t>
            </a:r>
            <a:r>
              <a:rPr lang="ja-JP" altLang="en-US" sz="2400" b="0" cap="none" spc="0" dirty="0" smtClean="0">
                <a:ln w="0"/>
                <a:solidFill>
                  <a:schemeClr val="accent3"/>
                </a:solidFill>
              </a:rPr>
              <a:t>状態の把握</a:t>
            </a:r>
            <a:endParaRPr lang="en-US" altLang="ja-JP" sz="2400" b="0" cap="none" spc="0" dirty="0" smtClean="0">
              <a:ln w="0"/>
              <a:solidFill>
                <a:schemeClr val="accent3"/>
              </a:solidFill>
            </a:endParaRPr>
          </a:p>
          <a:p>
            <a:pPr lvl="1"/>
            <a:r>
              <a:rPr lang="ja-JP" altLang="en-US" sz="2000" dirty="0" smtClean="0"/>
              <a:t>・生活費の財源は？（緊急介入が必要？）</a:t>
            </a:r>
            <a:endParaRPr lang="en-US" altLang="ja-JP" sz="2000" dirty="0" smtClean="0"/>
          </a:p>
          <a:p>
            <a:pPr lvl="1"/>
            <a:r>
              <a:rPr lang="ja-JP" altLang="en-US" sz="2000" dirty="0" smtClean="0"/>
              <a:t>・本人のストレングスは？</a:t>
            </a:r>
            <a:endParaRPr lang="en-US" altLang="ja-JP" sz="2000" dirty="0" smtClean="0"/>
          </a:p>
          <a:p>
            <a:pPr lvl="1"/>
            <a:r>
              <a:rPr lang="ja-JP" altLang="en-US" sz="2000" dirty="0" smtClean="0"/>
              <a:t>・就業のニーズは？</a:t>
            </a:r>
            <a:endParaRPr lang="en-US" altLang="ja-JP" sz="2000" dirty="0" smtClean="0"/>
          </a:p>
          <a:p>
            <a:pPr lvl="1">
              <a:spcAft>
                <a:spcPts val="1200"/>
              </a:spcAft>
            </a:pPr>
            <a:r>
              <a:rPr lang="ja-JP" altLang="en-US" sz="2000" dirty="0" smtClean="0"/>
              <a:t>・その他背景要因は？</a:t>
            </a:r>
            <a:endParaRPr lang="en-US" altLang="ja-JP" sz="2000" dirty="0" smtClean="0"/>
          </a:p>
          <a:p>
            <a:r>
              <a:rPr lang="ja-JP" altLang="en-US" sz="2400" dirty="0" smtClean="0">
                <a:ln w="0"/>
                <a:solidFill>
                  <a:schemeClr val="accent3"/>
                </a:solidFill>
              </a:rPr>
              <a:t>㋑目指すべき姿・状態（目的）</a:t>
            </a:r>
            <a:endParaRPr lang="en-US" altLang="ja-JP" sz="2400" dirty="0" smtClean="0">
              <a:ln w="0"/>
              <a:solidFill>
                <a:schemeClr val="accent3"/>
              </a:solidFill>
            </a:endParaRPr>
          </a:p>
          <a:p>
            <a:pPr lvl="1"/>
            <a:r>
              <a:rPr lang="ja-JP" altLang="en-US" sz="2000" dirty="0" smtClean="0"/>
              <a:t>・少し先の自分の生活はどうなっていたいのか？</a:t>
            </a:r>
          </a:p>
          <a:p>
            <a:pPr lvl="1"/>
            <a:r>
              <a:rPr lang="ja-JP" altLang="en-US" sz="2000" dirty="0" smtClean="0"/>
              <a:t>・どのように社会に貢献するのか？</a:t>
            </a:r>
          </a:p>
          <a:p>
            <a:pPr lvl="1">
              <a:spcAft>
                <a:spcPts val="1200"/>
              </a:spcAft>
            </a:pPr>
            <a:r>
              <a:rPr lang="ja-JP" altLang="en-US" sz="2000" dirty="0" smtClean="0"/>
              <a:t>・経済的な視点、家族や地域との関係等の視点。</a:t>
            </a:r>
          </a:p>
          <a:p>
            <a:r>
              <a:rPr lang="ja-JP" altLang="en-US" sz="2400" dirty="0" smtClean="0">
                <a:ln w="0"/>
                <a:solidFill>
                  <a:schemeClr val="accent3"/>
                </a:solidFill>
              </a:rPr>
              <a:t>㋒具体的に活用する支援メニュー</a:t>
            </a:r>
            <a:endParaRPr lang="en-US" altLang="ja-JP" sz="2400" dirty="0" smtClean="0">
              <a:ln w="0"/>
              <a:solidFill>
                <a:schemeClr val="accent3"/>
              </a:solidFill>
            </a:endParaRPr>
          </a:p>
          <a:p>
            <a:pPr lvl="1"/>
            <a:r>
              <a:rPr lang="ja-JP" altLang="en-US" sz="2000" dirty="0" smtClean="0"/>
              <a:t>・既存サービスで活用できるものはないか？</a:t>
            </a:r>
          </a:p>
          <a:p>
            <a:pPr lvl="1"/>
            <a:r>
              <a:rPr lang="ja-JP" altLang="en-US" sz="2000" dirty="0" smtClean="0"/>
              <a:t>・新たに創出する必要があるサービスはないか？</a:t>
            </a:r>
          </a:p>
          <a:p>
            <a:pPr lvl="1"/>
            <a:r>
              <a:rPr lang="ja-JP" altLang="en-US" sz="2000" dirty="0" smtClean="0"/>
              <a:t>・既存サービス同士をアレンジすることで補うことはできないか？</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12"/>
          </p:nvPr>
        </p:nvSpPr>
        <p:spPr/>
        <p:txBody>
          <a:bodyPr/>
          <a:lstStyle/>
          <a:p>
            <a:fld id="{FC256532-382F-4E0F-9004-4DCC7021CD1A}" type="slidenum">
              <a:rPr kumimoji="1" lang="ja-JP" altLang="en-US" smtClean="0"/>
              <a:pPr/>
              <a:t>11</a:t>
            </a:fld>
            <a:endParaRPr kumimoji="1" lang="ja-JP" altLang="en-US" dirty="0"/>
          </a:p>
        </p:txBody>
      </p:sp>
      <p:sp>
        <p:nvSpPr>
          <p:cNvPr id="10" name="タイトル 1"/>
          <p:cNvSpPr>
            <a:spLocks noGrp="1"/>
          </p:cNvSpPr>
          <p:nvPr>
            <p:ph type="title"/>
          </p:nvPr>
        </p:nvSpPr>
        <p:spPr>
          <a:xfrm>
            <a:off x="457200" y="152400"/>
            <a:ext cx="8363272" cy="990600"/>
          </a:xfrm>
        </p:spPr>
        <p:txBody>
          <a:bodyPr>
            <a:normAutofit/>
          </a:bodyPr>
          <a:lstStyle/>
          <a:p>
            <a:r>
              <a:rPr lang="ja-JP" altLang="en-US" dirty="0" smtClean="0">
                <a:solidFill>
                  <a:schemeClr val="tx1"/>
                </a:solidFill>
                <a:latin typeface="メイリオ" pitchFamily="50" charset="-128"/>
                <a:ea typeface="メイリオ" pitchFamily="50" charset="-128"/>
                <a:cs typeface="メイリオ" pitchFamily="50" charset="-128"/>
              </a:rPr>
              <a:t>３</a:t>
            </a:r>
            <a:r>
              <a:rPr kumimoji="1" lang="ja-JP" altLang="en-US" dirty="0" smtClean="0">
                <a:solidFill>
                  <a:schemeClr val="tx1"/>
                </a:solidFill>
                <a:latin typeface="メイリオ" pitchFamily="50" charset="-128"/>
                <a:ea typeface="メイリオ" pitchFamily="50" charset="-128"/>
                <a:cs typeface="メイリオ" pitchFamily="50" charset="-128"/>
              </a:rPr>
              <a:t>．就労支援の進め方</a:t>
            </a:r>
            <a:r>
              <a:rPr kumimoji="1" lang="en-US" altLang="ja-JP" dirty="0" smtClean="0">
                <a:solidFill>
                  <a:schemeClr val="tx1"/>
                </a:solidFill>
                <a:latin typeface="メイリオ" pitchFamily="50" charset="-128"/>
                <a:ea typeface="メイリオ" pitchFamily="50" charset="-128"/>
                <a:cs typeface="メイリオ" pitchFamily="50" charset="-128"/>
              </a:rPr>
              <a:t/>
            </a:r>
            <a:br>
              <a:rPr kumimoji="1" lang="en-US" altLang="ja-JP" dirty="0" smtClean="0">
                <a:solidFill>
                  <a:schemeClr val="tx1"/>
                </a:solidFill>
                <a:latin typeface="メイリオ" pitchFamily="50" charset="-128"/>
                <a:ea typeface="メイリオ" pitchFamily="50" charset="-128"/>
                <a:cs typeface="メイリオ" pitchFamily="50" charset="-128"/>
              </a:rPr>
            </a:br>
            <a:r>
              <a:rPr lang="ja-JP" altLang="en-US" sz="2700" dirty="0" smtClean="0">
                <a:solidFill>
                  <a:schemeClr val="tx1"/>
                </a:solidFill>
                <a:latin typeface="メイリオ" pitchFamily="50" charset="-128"/>
                <a:ea typeface="メイリオ" pitchFamily="50" charset="-128"/>
                <a:cs typeface="メイリオ" pitchFamily="50" charset="-128"/>
              </a:rPr>
              <a:t>（１）就労支援の機能</a:t>
            </a:r>
            <a:endParaRPr kumimoji="1" lang="ja-JP" altLang="en-US" sz="2700" dirty="0">
              <a:solidFill>
                <a:schemeClr val="tx1"/>
              </a:solidFill>
              <a:latin typeface="メイリオ" pitchFamily="50" charset="-128"/>
              <a:ea typeface="メイリオ" pitchFamily="50" charset="-128"/>
              <a:cs typeface="メイリオ" pitchFamily="50" charset="-128"/>
            </a:endParaRPr>
          </a:p>
        </p:txBody>
      </p:sp>
      <p:sp>
        <p:nvSpPr>
          <p:cNvPr id="9" name="角丸四角形 8"/>
          <p:cNvSpPr/>
          <p:nvPr/>
        </p:nvSpPr>
        <p:spPr>
          <a:xfrm>
            <a:off x="611560" y="1340768"/>
            <a:ext cx="1800200" cy="432048"/>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p>
            <a:r>
              <a:rPr lang="ja-JP" altLang="en-US" sz="2000" b="1" dirty="0" smtClean="0">
                <a:solidFill>
                  <a:schemeClr val="bg1"/>
                </a:solidFill>
                <a:latin typeface="メイリオ" pitchFamily="50" charset="-128"/>
                <a:ea typeface="メイリオ" pitchFamily="50" charset="-128"/>
                <a:cs typeface="メイリオ" pitchFamily="50" charset="-128"/>
              </a:rPr>
              <a:t>３つの機能</a:t>
            </a:r>
            <a:endParaRPr kumimoji="1" lang="ja-JP" altLang="en-US" sz="2000" b="1" dirty="0">
              <a:solidFill>
                <a:schemeClr val="bg1"/>
              </a:solidFill>
              <a:latin typeface="メイリオ" pitchFamily="50" charset="-128"/>
              <a:ea typeface="メイリオ" pitchFamily="50" charset="-128"/>
              <a:cs typeface="メイリオ" pitchFamily="50" charset="-128"/>
            </a:endParaRPr>
          </a:p>
        </p:txBody>
      </p:sp>
      <p:sp>
        <p:nvSpPr>
          <p:cNvPr id="12" name="テキスト ボックス 11"/>
          <p:cNvSpPr txBox="1"/>
          <p:nvPr/>
        </p:nvSpPr>
        <p:spPr>
          <a:xfrm>
            <a:off x="5017352" y="1988840"/>
            <a:ext cx="3587096" cy="3108543"/>
          </a:xfrm>
          <a:prstGeom prst="rect">
            <a:avLst/>
          </a:prstGeom>
        </p:spPr>
        <p:txBody>
          <a:bodyPr wrap="square" rtlCol="0">
            <a:spAutoFit/>
          </a:bodyPr>
          <a:lstStyle/>
          <a:p>
            <a:r>
              <a:rPr lang="ja-JP" altLang="en-US" sz="2800" b="1" dirty="0" smtClean="0">
                <a:solidFill>
                  <a:srgbClr val="000000"/>
                </a:solidFill>
                <a:effectLst>
                  <a:outerShdw blurRad="38100" dist="38100" dir="2700000" algn="tl">
                    <a:srgbClr val="000000">
                      <a:alpha val="43137"/>
                    </a:srgbClr>
                  </a:outerShdw>
                </a:effectLst>
                <a:latin typeface="+mn-ea"/>
                <a:cs typeface="メイリオ" panose="020B0604030504040204" pitchFamily="50" charset="-128"/>
              </a:rPr>
              <a:t>①</a:t>
            </a:r>
            <a:r>
              <a:rPr lang="ja-JP" altLang="en-US" sz="2800" b="1" u="sng" dirty="0" smtClean="0">
                <a:solidFill>
                  <a:srgbClr val="000000"/>
                </a:solidFill>
                <a:effectLst>
                  <a:outerShdw blurRad="38100" dist="38100" dir="2700000" algn="tl">
                    <a:srgbClr val="000000">
                      <a:alpha val="43137"/>
                    </a:srgbClr>
                  </a:outerShdw>
                </a:effectLst>
                <a:latin typeface="+mn-ea"/>
                <a:cs typeface="メイリオ" panose="020B0604030504040204" pitchFamily="50" charset="-128"/>
              </a:rPr>
              <a:t>キッカケ</a:t>
            </a:r>
            <a:r>
              <a:rPr lang="ja-JP" altLang="en-US" sz="2800" b="1" dirty="0" smtClean="0">
                <a:solidFill>
                  <a:srgbClr val="000000"/>
                </a:solidFill>
                <a:effectLst>
                  <a:outerShdw blurRad="38100" dist="38100" dir="2700000" algn="tl">
                    <a:srgbClr val="000000">
                      <a:alpha val="43137"/>
                    </a:srgbClr>
                  </a:outerShdw>
                </a:effectLst>
                <a:latin typeface="+mn-ea"/>
                <a:cs typeface="メイリオ" panose="020B0604030504040204" pitchFamily="50" charset="-128"/>
              </a:rPr>
              <a:t>機能</a:t>
            </a:r>
            <a:r>
              <a:rPr lang="ja-JP" altLang="en-US" sz="2800" b="1" dirty="0">
                <a:solidFill>
                  <a:srgbClr val="000000"/>
                </a:solidFill>
                <a:effectLst>
                  <a:outerShdw blurRad="38100" dist="38100" dir="2700000" algn="tl">
                    <a:srgbClr val="000000">
                      <a:alpha val="43137"/>
                    </a:srgbClr>
                  </a:outerShdw>
                </a:effectLst>
                <a:latin typeface="+mn-ea"/>
                <a:cs typeface="メイリオ" panose="020B0604030504040204" pitchFamily="50" charset="-128"/>
              </a:rPr>
              <a:t>　</a:t>
            </a:r>
            <a:endParaRPr lang="en-US" altLang="ja-JP" sz="2800" b="1" dirty="0" smtClean="0">
              <a:solidFill>
                <a:srgbClr val="000000"/>
              </a:solidFill>
              <a:effectLst>
                <a:outerShdw blurRad="38100" dist="38100" dir="2700000" algn="tl">
                  <a:srgbClr val="000000">
                    <a:alpha val="43137"/>
                  </a:srgbClr>
                </a:outerShdw>
              </a:effectLst>
              <a:latin typeface="+mn-ea"/>
              <a:cs typeface="メイリオ" panose="020B0604030504040204" pitchFamily="50" charset="-128"/>
            </a:endParaRPr>
          </a:p>
          <a:p>
            <a:endParaRPr lang="en-US" altLang="ja-JP" sz="2800" b="1" dirty="0" smtClean="0">
              <a:solidFill>
                <a:srgbClr val="000000"/>
              </a:solidFill>
              <a:effectLst>
                <a:outerShdw blurRad="38100" dist="38100" dir="2700000" algn="tl">
                  <a:srgbClr val="000000">
                    <a:alpha val="43137"/>
                  </a:srgbClr>
                </a:outerShdw>
              </a:effectLst>
              <a:latin typeface="+mn-ea"/>
              <a:cs typeface="メイリオ" panose="020B0604030504040204" pitchFamily="50" charset="-128"/>
            </a:endParaRPr>
          </a:p>
          <a:p>
            <a:endParaRPr lang="en-US" altLang="ja-JP" sz="2800" b="1" dirty="0">
              <a:solidFill>
                <a:srgbClr val="000000"/>
              </a:solidFill>
              <a:effectLst>
                <a:outerShdw blurRad="38100" dist="38100" dir="2700000" algn="tl">
                  <a:srgbClr val="000000">
                    <a:alpha val="43137"/>
                  </a:srgbClr>
                </a:outerShdw>
              </a:effectLst>
              <a:latin typeface="+mn-ea"/>
              <a:cs typeface="メイリオ" panose="020B0604030504040204" pitchFamily="50" charset="-128"/>
            </a:endParaRPr>
          </a:p>
          <a:p>
            <a:r>
              <a:rPr lang="ja-JP" altLang="en-US" sz="2800" b="1" dirty="0" smtClean="0">
                <a:solidFill>
                  <a:srgbClr val="000000"/>
                </a:solidFill>
                <a:effectLst>
                  <a:outerShdw blurRad="38100" dist="38100" dir="2700000" algn="tl">
                    <a:srgbClr val="000000">
                      <a:alpha val="43137"/>
                    </a:srgbClr>
                  </a:outerShdw>
                </a:effectLst>
                <a:latin typeface="+mn-ea"/>
                <a:cs typeface="メイリオ" panose="020B0604030504040204" pitchFamily="50" charset="-128"/>
              </a:rPr>
              <a:t>②</a:t>
            </a:r>
            <a:r>
              <a:rPr lang="ja-JP" altLang="en-US" sz="2800" b="1" u="sng" dirty="0" smtClean="0">
                <a:solidFill>
                  <a:srgbClr val="000000"/>
                </a:solidFill>
                <a:effectLst>
                  <a:outerShdw blurRad="38100" dist="38100" dir="2700000" algn="tl">
                    <a:srgbClr val="000000">
                      <a:alpha val="43137"/>
                    </a:srgbClr>
                  </a:outerShdw>
                </a:effectLst>
                <a:latin typeface="+mn-ea"/>
                <a:cs typeface="メイリオ" panose="020B0604030504040204" pitchFamily="50" charset="-128"/>
              </a:rPr>
              <a:t>アセスメント</a:t>
            </a:r>
            <a:r>
              <a:rPr lang="ja-JP" altLang="en-US" sz="2800" b="1" dirty="0" smtClean="0">
                <a:solidFill>
                  <a:srgbClr val="000000"/>
                </a:solidFill>
                <a:effectLst>
                  <a:outerShdw blurRad="38100" dist="38100" dir="2700000" algn="tl">
                    <a:srgbClr val="000000">
                      <a:alpha val="43137"/>
                    </a:srgbClr>
                  </a:outerShdw>
                </a:effectLst>
                <a:latin typeface="+mn-ea"/>
                <a:cs typeface="メイリオ" panose="020B0604030504040204" pitchFamily="50" charset="-128"/>
              </a:rPr>
              <a:t>機能</a:t>
            </a:r>
            <a:endParaRPr lang="en-US" altLang="ja-JP" sz="2800" b="1" dirty="0" smtClean="0">
              <a:solidFill>
                <a:srgbClr val="000000"/>
              </a:solidFill>
              <a:effectLst>
                <a:outerShdw blurRad="38100" dist="38100" dir="2700000" algn="tl">
                  <a:srgbClr val="000000">
                    <a:alpha val="43137"/>
                  </a:srgbClr>
                </a:outerShdw>
              </a:effectLst>
              <a:latin typeface="+mn-ea"/>
              <a:cs typeface="メイリオ" panose="020B0604030504040204" pitchFamily="50" charset="-128"/>
            </a:endParaRPr>
          </a:p>
          <a:p>
            <a:r>
              <a:rPr lang="ja-JP" altLang="en-US" sz="2800" b="1" dirty="0">
                <a:solidFill>
                  <a:srgbClr val="000000"/>
                </a:solidFill>
                <a:effectLst>
                  <a:outerShdw blurRad="38100" dist="38100" dir="2700000" algn="tl">
                    <a:srgbClr val="000000">
                      <a:alpha val="43137"/>
                    </a:srgbClr>
                  </a:outerShdw>
                </a:effectLst>
                <a:latin typeface="+mn-ea"/>
                <a:cs typeface="メイリオ" panose="020B0604030504040204" pitchFamily="50" charset="-128"/>
              </a:rPr>
              <a:t>　</a:t>
            </a:r>
            <a:endParaRPr lang="en-US" altLang="ja-JP" sz="2800" b="1" dirty="0" smtClean="0">
              <a:solidFill>
                <a:srgbClr val="000000"/>
              </a:solidFill>
              <a:effectLst>
                <a:outerShdw blurRad="38100" dist="38100" dir="2700000" algn="tl">
                  <a:srgbClr val="000000">
                    <a:alpha val="43137"/>
                  </a:srgbClr>
                </a:outerShdw>
              </a:effectLst>
              <a:latin typeface="+mn-ea"/>
              <a:cs typeface="メイリオ" panose="020B0604030504040204" pitchFamily="50" charset="-128"/>
            </a:endParaRPr>
          </a:p>
          <a:p>
            <a:endParaRPr lang="en-US" altLang="ja-JP" sz="2800" b="1" dirty="0">
              <a:solidFill>
                <a:srgbClr val="000000"/>
              </a:solidFill>
              <a:effectLst>
                <a:outerShdw blurRad="38100" dist="38100" dir="2700000" algn="tl">
                  <a:srgbClr val="000000">
                    <a:alpha val="43137"/>
                  </a:srgbClr>
                </a:outerShdw>
              </a:effectLst>
              <a:latin typeface="+mn-ea"/>
              <a:cs typeface="メイリオ" panose="020B0604030504040204" pitchFamily="50" charset="-128"/>
            </a:endParaRPr>
          </a:p>
          <a:p>
            <a:r>
              <a:rPr lang="ja-JP" altLang="en-US" sz="2800" b="1" dirty="0" smtClean="0">
                <a:solidFill>
                  <a:srgbClr val="000000"/>
                </a:solidFill>
                <a:effectLst>
                  <a:outerShdw blurRad="38100" dist="38100" dir="2700000" algn="tl">
                    <a:srgbClr val="000000">
                      <a:alpha val="43137"/>
                    </a:srgbClr>
                  </a:outerShdw>
                </a:effectLst>
                <a:latin typeface="+mn-ea"/>
                <a:cs typeface="メイリオ" panose="020B0604030504040204" pitchFamily="50" charset="-128"/>
              </a:rPr>
              <a:t>③</a:t>
            </a:r>
            <a:r>
              <a:rPr lang="ja-JP" altLang="en-US" sz="2800" b="1" u="sng" dirty="0" smtClean="0">
                <a:solidFill>
                  <a:srgbClr val="000000"/>
                </a:solidFill>
                <a:effectLst>
                  <a:outerShdw blurRad="38100" dist="38100" dir="2700000" algn="tl">
                    <a:srgbClr val="000000">
                      <a:alpha val="43137"/>
                    </a:srgbClr>
                  </a:outerShdw>
                </a:effectLst>
                <a:latin typeface="+mn-ea"/>
                <a:cs typeface="メイリオ" panose="020B0604030504040204" pitchFamily="50" charset="-128"/>
              </a:rPr>
              <a:t>訓練</a:t>
            </a:r>
            <a:r>
              <a:rPr lang="ja-JP" altLang="en-US" sz="2800" b="1" dirty="0" smtClean="0">
                <a:solidFill>
                  <a:srgbClr val="000000"/>
                </a:solidFill>
                <a:effectLst>
                  <a:outerShdw blurRad="38100" dist="38100" dir="2700000" algn="tl">
                    <a:srgbClr val="000000">
                      <a:alpha val="43137"/>
                    </a:srgbClr>
                  </a:outerShdw>
                </a:effectLst>
                <a:latin typeface="+mn-ea"/>
                <a:cs typeface="メイリオ" panose="020B0604030504040204" pitchFamily="50" charset="-128"/>
              </a:rPr>
              <a:t>機能</a:t>
            </a:r>
            <a:endParaRPr lang="en-US" altLang="ja-JP" sz="2800" b="1" dirty="0" smtClean="0">
              <a:solidFill>
                <a:srgbClr val="000000"/>
              </a:solidFill>
              <a:effectLst>
                <a:outerShdw blurRad="38100" dist="38100" dir="2700000" algn="tl">
                  <a:srgbClr val="000000">
                    <a:alpha val="43137"/>
                  </a:srgbClr>
                </a:outerShdw>
              </a:effectLst>
              <a:latin typeface="+mn-ea"/>
              <a:cs typeface="メイリオ" panose="020B0604030504040204" pitchFamily="50" charset="-128"/>
            </a:endParaRPr>
          </a:p>
        </p:txBody>
      </p:sp>
      <p:sp>
        <p:nvSpPr>
          <p:cNvPr id="15" name="タイトル 1"/>
          <p:cNvSpPr txBox="1">
            <a:spLocks/>
          </p:cNvSpPr>
          <p:nvPr/>
        </p:nvSpPr>
        <p:spPr bwMode="auto">
          <a:xfrm>
            <a:off x="-324544" y="2182564"/>
            <a:ext cx="6216507" cy="34908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Times New Roman" pitchFamily="18" charset="0"/>
                <a:ea typeface="ＭＳ Ｐゴシック" charset="-128"/>
              </a:defRPr>
            </a:lvl2pPr>
            <a:lvl3pPr algn="ctr" rtl="0" fontAlgn="base">
              <a:spcBef>
                <a:spcPct val="0"/>
              </a:spcBef>
              <a:spcAft>
                <a:spcPct val="0"/>
              </a:spcAft>
              <a:defRPr kumimoji="1" sz="4400">
                <a:solidFill>
                  <a:schemeClr val="tx2"/>
                </a:solidFill>
                <a:latin typeface="Times New Roman" pitchFamily="18" charset="0"/>
                <a:ea typeface="ＭＳ Ｐゴシック" charset="-128"/>
              </a:defRPr>
            </a:lvl3pPr>
            <a:lvl4pPr algn="ctr" rtl="0" fontAlgn="base">
              <a:spcBef>
                <a:spcPct val="0"/>
              </a:spcBef>
              <a:spcAft>
                <a:spcPct val="0"/>
              </a:spcAft>
              <a:defRPr kumimoji="1" sz="4400">
                <a:solidFill>
                  <a:schemeClr val="tx2"/>
                </a:solidFill>
                <a:latin typeface="Times New Roman" pitchFamily="18" charset="0"/>
                <a:ea typeface="ＭＳ Ｐゴシック" charset="-128"/>
              </a:defRPr>
            </a:lvl4pPr>
            <a:lvl5pPr algn="ctr" rtl="0" fontAlgn="base">
              <a:spcBef>
                <a:spcPct val="0"/>
              </a:spcBef>
              <a:spcAft>
                <a:spcPct val="0"/>
              </a:spcAft>
              <a:defRPr kumimoji="1" sz="4400">
                <a:solidFill>
                  <a:schemeClr val="tx2"/>
                </a:solidFill>
                <a:latin typeface="Times New Roman" pitchFamily="18" charset="0"/>
                <a:ea typeface="ＭＳ Ｐゴシック"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800" b="1" i="0" u="none" strike="noStrike" kern="0" cap="none" spc="0" normalizeH="0" baseline="0" noProof="0" dirty="0" smtClean="0">
                <a:ln>
                  <a:noFill/>
                </a:ln>
                <a:solidFill>
                  <a:srgbClr val="FF0000"/>
                </a:solidFill>
                <a:effectLst/>
                <a:uLnTx/>
                <a:uFillTx/>
                <a:latin typeface="+mn-ea"/>
                <a:ea typeface="+mn-ea"/>
                <a:cs typeface="+mj-cs"/>
              </a:rPr>
              <a:t>　</a:t>
            </a:r>
            <a:r>
              <a:rPr kumimoji="1" lang="ja-JP" altLang="en-US" sz="2800" b="1" i="0" u="none" strike="noStrike" kern="0" cap="none" spc="0" normalizeH="0" baseline="0" noProof="0" dirty="0" smtClean="0">
                <a:ln>
                  <a:noFill/>
                </a:ln>
                <a:solidFill>
                  <a:srgbClr val="C00000"/>
                </a:solidFill>
                <a:effectLst/>
                <a:uLnTx/>
                <a:uFillTx/>
                <a:latin typeface="+mn-ea"/>
                <a:ea typeface="+mn-ea"/>
                <a:cs typeface="+mj-cs"/>
              </a:rPr>
              <a:t>継続的</a:t>
            </a:r>
            <a:r>
              <a:rPr kumimoji="1" lang="ja-JP" altLang="en-US" sz="2800" b="0" i="0" u="none" strike="noStrike" kern="0" cap="none" spc="0" normalizeH="0" baseline="0" noProof="0" dirty="0" smtClean="0">
                <a:ln>
                  <a:noFill/>
                </a:ln>
                <a:solidFill>
                  <a:srgbClr val="000000"/>
                </a:solidFill>
                <a:effectLst/>
                <a:uLnTx/>
                <a:uFillTx/>
                <a:latin typeface="+mn-ea"/>
                <a:ea typeface="+mn-ea"/>
                <a:cs typeface="+mj-cs"/>
              </a:rPr>
              <a:t>関わり</a:t>
            </a:r>
            <a:r>
              <a:rPr kumimoji="1" lang="en-US" altLang="ja-JP" sz="2800" b="0" i="0" u="none" strike="noStrike" kern="0" cap="none" spc="0" normalizeH="0" baseline="0" noProof="0" dirty="0" smtClean="0">
                <a:ln>
                  <a:noFill/>
                </a:ln>
                <a:solidFill>
                  <a:srgbClr val="000000"/>
                </a:solidFill>
                <a:effectLst/>
                <a:uLnTx/>
                <a:uFillTx/>
                <a:latin typeface="+mn-ea"/>
                <a:ea typeface="+mn-ea"/>
                <a:cs typeface="+mj-cs"/>
              </a:rPr>
              <a:t/>
            </a:r>
            <a:br>
              <a:rPr kumimoji="1" lang="en-US" altLang="ja-JP" sz="2800" b="0" i="0" u="none" strike="noStrike" kern="0" cap="none" spc="0" normalizeH="0" baseline="0" noProof="0" dirty="0" smtClean="0">
                <a:ln>
                  <a:noFill/>
                </a:ln>
                <a:solidFill>
                  <a:srgbClr val="000000"/>
                </a:solidFill>
                <a:effectLst/>
                <a:uLnTx/>
                <a:uFillTx/>
                <a:latin typeface="+mn-ea"/>
                <a:ea typeface="+mn-ea"/>
                <a:cs typeface="+mj-cs"/>
              </a:rPr>
            </a:br>
            <a:r>
              <a:rPr kumimoji="1" lang="ja-JP" altLang="en-US" sz="2800" b="0" i="0" u="none" strike="noStrike" kern="0" cap="none" spc="0" normalizeH="0" baseline="0" noProof="0" dirty="0" smtClean="0">
                <a:ln>
                  <a:noFill/>
                </a:ln>
                <a:solidFill>
                  <a:srgbClr val="000000"/>
                </a:solidFill>
                <a:effectLst/>
                <a:uLnTx/>
                <a:uFillTx/>
                <a:latin typeface="+mn-ea"/>
                <a:ea typeface="+mn-ea"/>
                <a:cs typeface="+mj-cs"/>
              </a:rPr>
              <a:t>↓</a:t>
            </a:r>
            <a:r>
              <a:rPr kumimoji="1" lang="en-US" altLang="ja-JP" sz="2800" b="0" i="0" u="none" strike="noStrike" kern="0" cap="none" spc="0" normalizeH="0" baseline="0" noProof="0" dirty="0" smtClean="0">
                <a:ln>
                  <a:noFill/>
                </a:ln>
                <a:solidFill>
                  <a:srgbClr val="000000"/>
                </a:solidFill>
                <a:effectLst/>
                <a:uLnTx/>
                <a:uFillTx/>
                <a:latin typeface="+mn-ea"/>
                <a:ea typeface="+mn-ea"/>
                <a:cs typeface="+mj-cs"/>
              </a:rPr>
              <a:t/>
            </a:r>
            <a:br>
              <a:rPr kumimoji="1" lang="en-US" altLang="ja-JP" sz="2800" b="0" i="0" u="none" strike="noStrike" kern="0" cap="none" spc="0" normalizeH="0" baseline="0" noProof="0" dirty="0" smtClean="0">
                <a:ln>
                  <a:noFill/>
                </a:ln>
                <a:solidFill>
                  <a:srgbClr val="000000"/>
                </a:solidFill>
                <a:effectLst/>
                <a:uLnTx/>
                <a:uFillTx/>
                <a:latin typeface="+mn-ea"/>
                <a:ea typeface="+mn-ea"/>
                <a:cs typeface="+mj-cs"/>
              </a:rPr>
            </a:br>
            <a:r>
              <a:rPr kumimoji="1" lang="ja-JP" altLang="en-US" sz="2800" b="1" i="0" u="none" strike="noStrike" kern="0" cap="none" spc="0" normalizeH="0" baseline="0" noProof="0" dirty="0" smtClean="0">
                <a:ln>
                  <a:noFill/>
                </a:ln>
                <a:solidFill>
                  <a:srgbClr val="C00000"/>
                </a:solidFill>
                <a:effectLst/>
                <a:uLnTx/>
                <a:uFillTx/>
                <a:latin typeface="+mn-ea"/>
                <a:ea typeface="+mn-ea"/>
                <a:cs typeface="+mj-cs"/>
              </a:rPr>
              <a:t>個性（強み・特性）</a:t>
            </a:r>
            <a:r>
              <a:rPr kumimoji="1" lang="ja-JP" altLang="en-US" sz="2800" b="0" i="0" u="none" strike="noStrike" kern="0" cap="none" spc="0" normalizeH="0" baseline="0" noProof="0" dirty="0" smtClean="0">
                <a:ln>
                  <a:noFill/>
                </a:ln>
                <a:solidFill>
                  <a:srgbClr val="000000"/>
                </a:solidFill>
                <a:effectLst/>
                <a:uLnTx/>
                <a:uFillTx/>
                <a:latin typeface="+mn-ea"/>
                <a:ea typeface="+mn-ea"/>
                <a:cs typeface="+mj-cs"/>
              </a:rPr>
              <a:t>の発見</a:t>
            </a:r>
            <a:r>
              <a:rPr kumimoji="1" lang="en-US" altLang="ja-JP" sz="2800" b="0" i="0" u="none" strike="noStrike" kern="0" cap="none" spc="0" normalizeH="0" baseline="0" noProof="0" dirty="0" smtClean="0">
                <a:ln>
                  <a:noFill/>
                </a:ln>
                <a:solidFill>
                  <a:srgbClr val="000000"/>
                </a:solidFill>
                <a:effectLst/>
                <a:uLnTx/>
                <a:uFillTx/>
                <a:latin typeface="+mn-ea"/>
                <a:ea typeface="+mn-ea"/>
                <a:cs typeface="+mj-cs"/>
              </a:rPr>
              <a:t/>
            </a:r>
            <a:br>
              <a:rPr kumimoji="1" lang="en-US" altLang="ja-JP" sz="2800" b="0" i="0" u="none" strike="noStrike" kern="0" cap="none" spc="0" normalizeH="0" baseline="0" noProof="0" dirty="0" smtClean="0">
                <a:ln>
                  <a:noFill/>
                </a:ln>
                <a:solidFill>
                  <a:srgbClr val="000000"/>
                </a:solidFill>
                <a:effectLst/>
                <a:uLnTx/>
                <a:uFillTx/>
                <a:latin typeface="+mn-ea"/>
                <a:ea typeface="+mn-ea"/>
                <a:cs typeface="+mj-cs"/>
              </a:rPr>
            </a:br>
            <a:r>
              <a:rPr kumimoji="1" lang="ja-JP" altLang="en-US" sz="2800" b="0" i="0" u="none" strike="noStrike" kern="0" cap="none" spc="0" normalizeH="0" baseline="0" noProof="0" dirty="0" smtClean="0">
                <a:ln>
                  <a:noFill/>
                </a:ln>
                <a:solidFill>
                  <a:srgbClr val="000000"/>
                </a:solidFill>
                <a:effectLst/>
                <a:uLnTx/>
                <a:uFillTx/>
                <a:latin typeface="+mn-ea"/>
                <a:ea typeface="+mn-ea"/>
                <a:cs typeface="+mj-cs"/>
              </a:rPr>
              <a:t>↓</a:t>
            </a:r>
            <a:r>
              <a:rPr kumimoji="1" lang="en-US" altLang="ja-JP" sz="2800" b="0" i="0" u="none" strike="noStrike" kern="0" cap="none" spc="0" normalizeH="0" baseline="0" noProof="0" dirty="0" smtClean="0">
                <a:ln>
                  <a:noFill/>
                </a:ln>
                <a:solidFill>
                  <a:srgbClr val="000000"/>
                </a:solidFill>
                <a:effectLst/>
                <a:uLnTx/>
                <a:uFillTx/>
                <a:latin typeface="+mn-ea"/>
                <a:ea typeface="+mn-ea"/>
                <a:cs typeface="+mj-cs"/>
              </a:rPr>
              <a:t/>
            </a:r>
            <a:br>
              <a:rPr kumimoji="1" lang="en-US" altLang="ja-JP" sz="2800" b="0" i="0" u="none" strike="noStrike" kern="0" cap="none" spc="0" normalizeH="0" baseline="0" noProof="0" dirty="0" smtClean="0">
                <a:ln>
                  <a:noFill/>
                </a:ln>
                <a:solidFill>
                  <a:srgbClr val="000000"/>
                </a:solidFill>
                <a:effectLst/>
                <a:uLnTx/>
                <a:uFillTx/>
                <a:latin typeface="+mn-ea"/>
                <a:ea typeface="+mn-ea"/>
                <a:cs typeface="+mj-cs"/>
              </a:rPr>
            </a:br>
            <a:r>
              <a:rPr kumimoji="1" lang="ja-JP" altLang="en-US" sz="2800" b="1" i="0" u="sng" strike="noStrike" kern="0" cap="none" spc="0" normalizeH="0" baseline="0" noProof="0" dirty="0" smtClean="0">
                <a:ln>
                  <a:noFill/>
                </a:ln>
                <a:solidFill>
                  <a:srgbClr val="000000"/>
                </a:solidFill>
                <a:effectLst>
                  <a:outerShdw blurRad="38100" dist="38100" dir="2700000" algn="tl">
                    <a:srgbClr val="000000">
                      <a:alpha val="43137"/>
                    </a:srgbClr>
                  </a:outerShdw>
                </a:effectLst>
                <a:uLnTx/>
                <a:uFillTx/>
                <a:latin typeface="+mn-ea"/>
                <a:ea typeface="+mn-ea"/>
                <a:cs typeface="+mj-cs"/>
              </a:rPr>
              <a:t>それぞれの支援へ</a:t>
            </a:r>
            <a:endParaRPr kumimoji="1" lang="en-US" altLang="ja-JP" sz="2800" b="1" i="0" u="sng" strike="noStrike" kern="0" cap="none" spc="0" normalizeH="0" baseline="0" noProof="0" dirty="0" smtClean="0">
              <a:ln>
                <a:noFill/>
              </a:ln>
              <a:solidFill>
                <a:srgbClr val="000000"/>
              </a:solidFill>
              <a:effectLst>
                <a:outerShdw blurRad="38100" dist="38100" dir="2700000" algn="tl">
                  <a:srgbClr val="000000">
                    <a:alpha val="43137"/>
                  </a:srgbClr>
                </a:outerShdw>
              </a:effectLst>
              <a:uLnTx/>
              <a:uFillTx/>
              <a:latin typeface="+mn-ea"/>
              <a:ea typeface="+mn-ea"/>
              <a:cs typeface="+mj-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2800" kern="0" dirty="0" smtClean="0">
                <a:solidFill>
                  <a:srgbClr val="000000"/>
                </a:solidFill>
                <a:latin typeface="+mn-ea"/>
                <a:ea typeface="+mn-ea"/>
              </a:rPr>
              <a:t>↓</a:t>
            </a:r>
            <a:endParaRPr lang="en-US" altLang="ja-JP" sz="2800" kern="0" dirty="0" smtClean="0">
              <a:solidFill>
                <a:srgbClr val="000000"/>
              </a:solidFill>
              <a:latin typeface="+mn-ea"/>
              <a:ea typeface="+mn-ea"/>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2800" kern="0" dirty="0">
                <a:solidFill>
                  <a:srgbClr val="000000"/>
                </a:solidFill>
                <a:latin typeface="+mn-ea"/>
                <a:ea typeface="+mn-ea"/>
              </a:rPr>
              <a:t>出番</a:t>
            </a:r>
            <a:r>
              <a:rPr lang="ja-JP" altLang="en-US" sz="2800" kern="0" dirty="0" smtClean="0">
                <a:solidFill>
                  <a:srgbClr val="000000"/>
                </a:solidFill>
                <a:latin typeface="+mn-ea"/>
                <a:ea typeface="+mn-ea"/>
              </a:rPr>
              <a:t>をつくる</a:t>
            </a:r>
            <a:endParaRPr lang="en-US" altLang="ja-JP" sz="2800" kern="0" dirty="0" smtClean="0">
              <a:solidFill>
                <a:srgbClr val="000000"/>
              </a:solidFill>
              <a:latin typeface="+mn-ea"/>
              <a:ea typeface="+mn-ea"/>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800" b="0" i="0" u="none" strike="noStrike" kern="0" cap="none" spc="0" normalizeH="0" baseline="0" noProof="0" dirty="0" smtClean="0">
                <a:ln>
                  <a:noFill/>
                </a:ln>
                <a:solidFill>
                  <a:srgbClr val="000000"/>
                </a:solidFill>
                <a:effectLst/>
                <a:uLnTx/>
                <a:uFillTx/>
                <a:latin typeface="+mn-ea"/>
                <a:ea typeface="+mn-ea"/>
                <a:cs typeface="+mj-cs"/>
              </a:rPr>
              <a:t>　</a:t>
            </a:r>
            <a:endParaRPr kumimoji="1" lang="ja-JP" altLang="en-US" sz="6000" b="1" i="0" u="none" strike="noStrike" kern="0" cap="none" spc="0" normalizeH="0" baseline="0" noProof="0" dirty="0">
              <a:ln>
                <a:noFill/>
              </a:ln>
              <a:solidFill>
                <a:srgbClr val="000000"/>
              </a:solidFill>
              <a:effectLst>
                <a:outerShdw blurRad="38100" dist="38100" dir="2700000" algn="tl">
                  <a:srgbClr val="000000">
                    <a:alpha val="43137"/>
                  </a:srgbClr>
                </a:outerShdw>
              </a:effectLst>
              <a:uLnTx/>
              <a:uFillTx/>
              <a:latin typeface="+mn-ea"/>
              <a:ea typeface="+mn-ea"/>
              <a:cs typeface="+mj-cs"/>
            </a:endParaRPr>
          </a:p>
        </p:txBody>
      </p:sp>
      <p:sp>
        <p:nvSpPr>
          <p:cNvPr id="16" name="角丸四角形 15"/>
          <p:cNvSpPr/>
          <p:nvPr/>
        </p:nvSpPr>
        <p:spPr>
          <a:xfrm>
            <a:off x="611560" y="5373216"/>
            <a:ext cx="8064896" cy="720080"/>
          </a:xfrm>
          <a:prstGeom prst="roundRect">
            <a:avLst>
              <a:gd name="adj" fmla="val 8414"/>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2" algn="ctr"/>
            <a:r>
              <a:rPr lang="ja-JP" altLang="en-US" sz="2400" dirty="0" smtClean="0">
                <a:solidFill>
                  <a:schemeClr val="tx1"/>
                </a:solidFill>
                <a:latin typeface="メイリオ" pitchFamily="50" charset="-128"/>
                <a:ea typeface="メイリオ" pitchFamily="50" charset="-128"/>
                <a:cs typeface="メイリオ" pitchFamily="50" charset="-128"/>
              </a:rPr>
              <a:t>さまざまな体験（楽しく）を通して可能性の幅を広げる</a:t>
            </a:r>
            <a:endParaRPr lang="en-US" altLang="ja-JP" sz="2400" dirty="0" smtClean="0">
              <a:solidFill>
                <a:schemeClr val="tx1"/>
              </a:solidFill>
              <a:latin typeface="メイリオ" pitchFamily="50" charset="-128"/>
              <a:ea typeface="メイリオ" pitchFamily="50" charset="-128"/>
              <a:cs typeface="メイリオ" pitchFamily="50" charset="-128"/>
            </a:endParaRPr>
          </a:p>
        </p:txBody>
      </p:sp>
      <p:sp>
        <p:nvSpPr>
          <p:cNvPr id="17" name="テキスト ボックス 16"/>
          <p:cNvSpPr txBox="1"/>
          <p:nvPr/>
        </p:nvSpPr>
        <p:spPr>
          <a:xfrm>
            <a:off x="899592" y="6381328"/>
            <a:ext cx="4032448" cy="215444"/>
          </a:xfrm>
          <a:prstGeom prst="rect">
            <a:avLst/>
          </a:prstGeom>
          <a:noFill/>
        </p:spPr>
        <p:txBody>
          <a:bodyPr wrap="square" rtlCol="0">
            <a:spAutoFit/>
          </a:bodyPr>
          <a:lstStyle/>
          <a:p>
            <a:r>
              <a:rPr lang="ja-JP" altLang="en-US" sz="800" dirty="0" smtClean="0">
                <a:latin typeface="メイリオ" pitchFamily="50" charset="-128"/>
                <a:ea typeface="メイリオ" pitchFamily="50" charset="-128"/>
                <a:cs typeface="メイリオ" pitchFamily="50" charset="-128"/>
              </a:rPr>
              <a:t>資料：岡野みゆき（</a:t>
            </a:r>
            <a:r>
              <a:rPr lang="en-US" altLang="ja-JP" sz="800" dirty="0" smtClean="0">
                <a:latin typeface="メイリオ" pitchFamily="50" charset="-128"/>
                <a:ea typeface="メイリオ" pitchFamily="50" charset="-128"/>
                <a:cs typeface="メイリオ" pitchFamily="50" charset="-128"/>
              </a:rPr>
              <a:t>2016</a:t>
            </a:r>
            <a:r>
              <a:rPr lang="ja-JP" altLang="en-US" sz="800" dirty="0" smtClean="0">
                <a:latin typeface="メイリオ" pitchFamily="50" charset="-128"/>
                <a:ea typeface="メイリオ" pitchFamily="50" charset="-128"/>
                <a:cs typeface="メイリオ" pitchFamily="50" charset="-128"/>
              </a:rPr>
              <a:t>）</a:t>
            </a:r>
            <a:r>
              <a:rPr lang="en-US" altLang="ja-JP" sz="800" dirty="0" smtClean="0">
                <a:latin typeface="メイリオ" pitchFamily="50" charset="-128"/>
                <a:ea typeface="メイリオ" pitchFamily="50" charset="-128"/>
                <a:cs typeface="メイリオ" pitchFamily="50" charset="-128"/>
              </a:rPr>
              <a:t>,p.8.</a:t>
            </a:r>
            <a:r>
              <a:rPr lang="ja-JP" altLang="en-US" sz="800" dirty="0" smtClean="0">
                <a:latin typeface="メイリオ" pitchFamily="50" charset="-128"/>
                <a:ea typeface="メイリオ" pitchFamily="50" charset="-128"/>
                <a:cs typeface="メイリオ" pitchFamily="50" charset="-128"/>
              </a:rPr>
              <a:t>より</a:t>
            </a:r>
            <a:endParaRPr lang="en-US" altLang="ja-JP" sz="800" dirty="0" smtClean="0">
              <a:latin typeface="メイリオ" pitchFamily="50" charset="-128"/>
              <a:ea typeface="メイリオ" pitchFamily="50" charset="-128"/>
              <a:cs typeface="メイリオ" pitchFamily="50" charset="-128"/>
            </a:endParaRPr>
          </a:p>
        </p:txBody>
      </p:sp>
      <p:sp>
        <p:nvSpPr>
          <p:cNvPr id="13" name="フッター プレースホルダ 7"/>
          <p:cNvSpPr>
            <a:spLocks noGrp="1"/>
          </p:cNvSpPr>
          <p:nvPr>
            <p:ph type="ftr" sz="quarter" idx="11"/>
          </p:nvPr>
        </p:nvSpPr>
        <p:spPr>
          <a:xfrm>
            <a:off x="2898648" y="6356350"/>
            <a:ext cx="5822271" cy="365760"/>
          </a:xfrm>
        </p:spPr>
        <p:txBody>
          <a:bodyPr/>
          <a:lstStyle/>
          <a:p>
            <a:r>
              <a:rPr lang="ja-JP" altLang="en-US" sz="800" dirty="0" smtClean="0">
                <a:solidFill>
                  <a:schemeClr val="tx1"/>
                </a:solidFill>
                <a:latin typeface="+mn-ea"/>
              </a:rPr>
              <a:t>生活困窮者自立支援制度における県域研修の普及・促進に向けた調査研究事業</a:t>
            </a:r>
            <a:endParaRPr lang="en-US" altLang="ja-JP" sz="800" dirty="0" smtClean="0">
              <a:solidFill>
                <a:schemeClr val="tx1"/>
              </a:solidFill>
              <a:latin typeface="+mn-ea"/>
            </a:endParaRPr>
          </a:p>
          <a:p>
            <a:r>
              <a:rPr lang="ja-JP" altLang="en-US" sz="800" dirty="0" smtClean="0">
                <a:solidFill>
                  <a:schemeClr val="tx1"/>
                </a:solidFill>
                <a:latin typeface="+mn-ea"/>
              </a:rPr>
              <a:t>みずほ情報総研株式会社</a:t>
            </a:r>
            <a:endParaRPr lang="en-US" altLang="ja-JP" sz="800" dirty="0" smtClean="0">
              <a:solidFill>
                <a:schemeClr val="tx1"/>
              </a:solidFill>
              <a:latin typeface="+mn-ea"/>
            </a:endParaRPr>
          </a:p>
          <a:p>
            <a:r>
              <a:rPr kumimoji="1" lang="en-US" altLang="ja-JP" sz="800" dirty="0" smtClean="0">
                <a:solidFill>
                  <a:schemeClr val="tx1"/>
                </a:solidFill>
                <a:latin typeface="+mn-ea"/>
              </a:rPr>
              <a:t>【</a:t>
            </a:r>
            <a:r>
              <a:rPr kumimoji="1" lang="ja-JP" altLang="en-US" sz="800" dirty="0" smtClean="0">
                <a:solidFill>
                  <a:schemeClr val="tx1"/>
                </a:solidFill>
                <a:latin typeface="+mn-ea"/>
              </a:rPr>
              <a:t>就労</a:t>
            </a:r>
            <a:r>
              <a:rPr kumimoji="1" lang="en-US" altLang="ja-JP" sz="800" dirty="0" smtClean="0">
                <a:solidFill>
                  <a:schemeClr val="tx1"/>
                </a:solidFill>
                <a:latin typeface="+mn-ea"/>
              </a:rPr>
              <a:t>】B</a:t>
            </a:r>
            <a:r>
              <a:rPr kumimoji="1" lang="ja-JP" altLang="en-US" sz="800" dirty="0" err="1" smtClean="0">
                <a:solidFill>
                  <a:schemeClr val="tx1"/>
                </a:solidFill>
                <a:latin typeface="+mn-ea"/>
              </a:rPr>
              <a:t>．</a:t>
            </a:r>
            <a:r>
              <a:rPr kumimoji="1" lang="ja-JP" altLang="en-US" sz="800" dirty="0" smtClean="0">
                <a:solidFill>
                  <a:schemeClr val="tx1"/>
                </a:solidFill>
                <a:latin typeface="+mn-ea"/>
              </a:rPr>
              <a:t>多様なメニューづくり</a:t>
            </a:r>
            <a:endParaRPr kumimoji="1" lang="ja-JP" altLang="en-US" sz="800" dirty="0">
              <a:solidFill>
                <a:schemeClr val="tx1"/>
              </a:solidFill>
              <a:latin typeface="+mn-ea"/>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図表 19"/>
          <p:cNvGraphicFramePr/>
          <p:nvPr/>
        </p:nvGraphicFramePr>
        <p:xfrm>
          <a:off x="1283296" y="2348880"/>
          <a:ext cx="6576392"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スライド番号プレースホルダ 3"/>
          <p:cNvSpPr>
            <a:spLocks noGrp="1"/>
          </p:cNvSpPr>
          <p:nvPr>
            <p:ph type="sldNum" sz="quarter" idx="12"/>
          </p:nvPr>
        </p:nvSpPr>
        <p:spPr/>
        <p:txBody>
          <a:bodyPr/>
          <a:lstStyle/>
          <a:p>
            <a:fld id="{FC256532-382F-4E0F-9004-4DCC7021CD1A}" type="slidenum">
              <a:rPr kumimoji="1" lang="ja-JP" altLang="en-US" smtClean="0"/>
              <a:pPr/>
              <a:t>12</a:t>
            </a:fld>
            <a:endParaRPr kumimoji="1" lang="ja-JP" altLang="en-US" dirty="0"/>
          </a:p>
        </p:txBody>
      </p:sp>
      <p:sp>
        <p:nvSpPr>
          <p:cNvPr id="10" name="タイトル 1"/>
          <p:cNvSpPr>
            <a:spLocks noGrp="1"/>
          </p:cNvSpPr>
          <p:nvPr>
            <p:ph type="title"/>
          </p:nvPr>
        </p:nvSpPr>
        <p:spPr>
          <a:xfrm>
            <a:off x="457200" y="152400"/>
            <a:ext cx="8363272" cy="990600"/>
          </a:xfrm>
        </p:spPr>
        <p:txBody>
          <a:bodyPr>
            <a:normAutofit/>
          </a:bodyPr>
          <a:lstStyle/>
          <a:p>
            <a:r>
              <a:rPr lang="ja-JP" altLang="en-US" dirty="0" smtClean="0">
                <a:solidFill>
                  <a:schemeClr val="tx1"/>
                </a:solidFill>
                <a:latin typeface="メイリオ" pitchFamily="50" charset="-128"/>
                <a:ea typeface="メイリオ" pitchFamily="50" charset="-128"/>
                <a:cs typeface="メイリオ" pitchFamily="50" charset="-128"/>
              </a:rPr>
              <a:t>３</a:t>
            </a:r>
            <a:r>
              <a:rPr kumimoji="1" lang="ja-JP" altLang="en-US" dirty="0" smtClean="0">
                <a:solidFill>
                  <a:schemeClr val="tx1"/>
                </a:solidFill>
                <a:latin typeface="メイリオ" pitchFamily="50" charset="-128"/>
                <a:ea typeface="メイリオ" pitchFamily="50" charset="-128"/>
                <a:cs typeface="メイリオ" pitchFamily="50" charset="-128"/>
              </a:rPr>
              <a:t>．就労支援の進め方</a:t>
            </a:r>
            <a:r>
              <a:rPr kumimoji="1" lang="en-US" altLang="ja-JP" dirty="0" smtClean="0">
                <a:solidFill>
                  <a:schemeClr val="tx1"/>
                </a:solidFill>
                <a:latin typeface="メイリオ" pitchFamily="50" charset="-128"/>
                <a:ea typeface="メイリオ" pitchFamily="50" charset="-128"/>
                <a:cs typeface="メイリオ" pitchFamily="50" charset="-128"/>
              </a:rPr>
              <a:t/>
            </a:r>
            <a:br>
              <a:rPr kumimoji="1" lang="en-US" altLang="ja-JP" dirty="0" smtClean="0">
                <a:solidFill>
                  <a:schemeClr val="tx1"/>
                </a:solidFill>
                <a:latin typeface="メイリオ" pitchFamily="50" charset="-128"/>
                <a:ea typeface="メイリオ" pitchFamily="50" charset="-128"/>
                <a:cs typeface="メイリオ" pitchFamily="50" charset="-128"/>
              </a:rPr>
            </a:br>
            <a:r>
              <a:rPr lang="ja-JP" altLang="en-US" sz="2700" dirty="0" smtClean="0">
                <a:solidFill>
                  <a:schemeClr val="tx1"/>
                </a:solidFill>
                <a:latin typeface="メイリオ" pitchFamily="50" charset="-128"/>
                <a:ea typeface="メイリオ" pitchFamily="50" charset="-128"/>
                <a:cs typeface="メイリオ" pitchFamily="50" charset="-128"/>
              </a:rPr>
              <a:t>（２）就労支援の場に求められること</a:t>
            </a:r>
            <a:endParaRPr kumimoji="1" lang="ja-JP" altLang="en-US" sz="2700" dirty="0">
              <a:solidFill>
                <a:schemeClr val="tx1"/>
              </a:solidFill>
              <a:latin typeface="メイリオ" pitchFamily="50" charset="-128"/>
              <a:ea typeface="メイリオ" pitchFamily="50" charset="-128"/>
              <a:cs typeface="メイリオ" pitchFamily="50" charset="-128"/>
            </a:endParaRPr>
          </a:p>
        </p:txBody>
      </p:sp>
      <p:graphicFrame>
        <p:nvGraphicFramePr>
          <p:cNvPr id="19" name="図表 18"/>
          <p:cNvGraphicFramePr/>
          <p:nvPr/>
        </p:nvGraphicFramePr>
        <p:xfrm>
          <a:off x="1259632" y="1052736"/>
          <a:ext cx="6576392" cy="40640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21" name="角丸四角形 20"/>
          <p:cNvSpPr/>
          <p:nvPr/>
        </p:nvSpPr>
        <p:spPr>
          <a:xfrm>
            <a:off x="899592" y="5445224"/>
            <a:ext cx="7272808" cy="576064"/>
          </a:xfrm>
          <a:prstGeom prst="roundRect">
            <a:avLst>
              <a:gd name="adj" fmla="val 8414"/>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2" algn="ctr"/>
            <a:r>
              <a:rPr lang="ja-JP" altLang="en-US" sz="2000" dirty="0" smtClean="0">
                <a:solidFill>
                  <a:schemeClr val="tx1"/>
                </a:solidFill>
                <a:latin typeface="メイリオ" pitchFamily="50" charset="-128"/>
                <a:ea typeface="メイリオ" pitchFamily="50" charset="-128"/>
                <a:cs typeface="メイリオ" pitchFamily="50" charset="-128"/>
              </a:rPr>
              <a:t>スモールステップで強みを伸ばし、課題を克服する場</a:t>
            </a:r>
            <a:endParaRPr lang="en-US" altLang="ja-JP" sz="2000" dirty="0" smtClean="0">
              <a:solidFill>
                <a:schemeClr val="tx1"/>
              </a:solidFill>
              <a:latin typeface="メイリオ" pitchFamily="50" charset="-128"/>
              <a:ea typeface="メイリオ" pitchFamily="50" charset="-128"/>
              <a:cs typeface="メイリオ" pitchFamily="50" charset="-128"/>
            </a:endParaRPr>
          </a:p>
        </p:txBody>
      </p:sp>
      <p:sp>
        <p:nvSpPr>
          <p:cNvPr id="22" name="正方形/長方形 21"/>
          <p:cNvSpPr/>
          <p:nvPr/>
        </p:nvSpPr>
        <p:spPr>
          <a:xfrm>
            <a:off x="539552" y="1348026"/>
            <a:ext cx="7992888" cy="784830"/>
          </a:xfrm>
          <a:prstGeom prst="rect">
            <a:avLst/>
          </a:prstGeom>
        </p:spPr>
        <p:txBody>
          <a:bodyPr wrap="square">
            <a:spAutoFit/>
          </a:bodyPr>
          <a:lstStyle/>
          <a:p>
            <a:pPr marL="274320" lvl="0" indent="-274320" algn="ctr">
              <a:spcBef>
                <a:spcPts val="600"/>
              </a:spcBef>
              <a:buClr>
                <a:schemeClr val="accent1"/>
              </a:buClr>
              <a:buSzPct val="76000"/>
              <a:buFont typeface="Wingdings 3"/>
              <a:buChar char=""/>
            </a:pPr>
            <a:r>
              <a:rPr lang="ja-JP" altLang="en-US" sz="2000" dirty="0" smtClean="0">
                <a:latin typeface="メイリオ" pitchFamily="50" charset="-128"/>
                <a:ea typeface="メイリオ" pitchFamily="50" charset="-128"/>
                <a:cs typeface="メイリオ" pitchFamily="50" charset="-128"/>
              </a:rPr>
              <a:t>自己理解・挑戦・成功体験・経験しなおし・自己有用感の醸成</a:t>
            </a:r>
            <a:endParaRPr lang="en-US" altLang="ja-JP" sz="2000" dirty="0" smtClean="0">
              <a:latin typeface="メイリオ" pitchFamily="50" charset="-128"/>
              <a:ea typeface="メイリオ" pitchFamily="50" charset="-128"/>
              <a:cs typeface="メイリオ" pitchFamily="50" charset="-128"/>
            </a:endParaRPr>
          </a:p>
          <a:p>
            <a:pPr marL="274320" lvl="0" indent="-274320" algn="ctr">
              <a:spcBef>
                <a:spcPts val="600"/>
              </a:spcBef>
              <a:buClr>
                <a:schemeClr val="accent1"/>
              </a:buClr>
              <a:buSzPct val="76000"/>
            </a:pPr>
            <a:r>
              <a:rPr lang="ja-JP" altLang="en-US" sz="2000" dirty="0" smtClean="0">
                <a:latin typeface="メイリオ" pitchFamily="50" charset="-128"/>
                <a:ea typeface="メイリオ" pitchFamily="50" charset="-128"/>
                <a:cs typeface="メイリオ" pitchFamily="50" charset="-128"/>
              </a:rPr>
              <a:t>⇒自信を取り戻し、就労に向けた基礎能力を育む</a:t>
            </a:r>
          </a:p>
        </p:txBody>
      </p:sp>
      <p:sp>
        <p:nvSpPr>
          <p:cNvPr id="23" name="テキスト ボックス 22"/>
          <p:cNvSpPr txBox="1"/>
          <p:nvPr/>
        </p:nvSpPr>
        <p:spPr>
          <a:xfrm>
            <a:off x="899592" y="6381328"/>
            <a:ext cx="4032448" cy="215444"/>
          </a:xfrm>
          <a:prstGeom prst="rect">
            <a:avLst/>
          </a:prstGeom>
          <a:noFill/>
        </p:spPr>
        <p:txBody>
          <a:bodyPr wrap="square" rtlCol="0">
            <a:spAutoFit/>
          </a:bodyPr>
          <a:lstStyle/>
          <a:p>
            <a:r>
              <a:rPr lang="ja-JP" altLang="en-US" sz="800" dirty="0" smtClean="0">
                <a:latin typeface="メイリオ" pitchFamily="50" charset="-128"/>
                <a:ea typeface="メイリオ" pitchFamily="50" charset="-128"/>
                <a:cs typeface="メイリオ" pitchFamily="50" charset="-128"/>
              </a:rPr>
              <a:t>資料：岡野みゆき（</a:t>
            </a:r>
            <a:r>
              <a:rPr lang="en-US" altLang="ja-JP" sz="800" dirty="0" smtClean="0">
                <a:latin typeface="メイリオ" pitchFamily="50" charset="-128"/>
                <a:ea typeface="メイリオ" pitchFamily="50" charset="-128"/>
                <a:cs typeface="メイリオ" pitchFamily="50" charset="-128"/>
              </a:rPr>
              <a:t>2016</a:t>
            </a:r>
            <a:r>
              <a:rPr lang="ja-JP" altLang="en-US" sz="800" dirty="0" smtClean="0">
                <a:latin typeface="メイリオ" pitchFamily="50" charset="-128"/>
                <a:ea typeface="メイリオ" pitchFamily="50" charset="-128"/>
                <a:cs typeface="メイリオ" pitchFamily="50" charset="-128"/>
              </a:rPr>
              <a:t>）</a:t>
            </a:r>
            <a:r>
              <a:rPr lang="en-US" altLang="ja-JP" sz="800" dirty="0" smtClean="0">
                <a:latin typeface="メイリオ" pitchFamily="50" charset="-128"/>
                <a:ea typeface="メイリオ" pitchFamily="50" charset="-128"/>
                <a:cs typeface="メイリオ" pitchFamily="50" charset="-128"/>
              </a:rPr>
              <a:t>,p.10.</a:t>
            </a:r>
            <a:r>
              <a:rPr lang="ja-JP" altLang="en-US" sz="800" dirty="0" smtClean="0">
                <a:latin typeface="メイリオ" pitchFamily="50" charset="-128"/>
                <a:ea typeface="メイリオ" pitchFamily="50" charset="-128"/>
                <a:cs typeface="メイリオ" pitchFamily="50" charset="-128"/>
              </a:rPr>
              <a:t>より</a:t>
            </a:r>
            <a:endParaRPr lang="en-US" altLang="ja-JP" sz="800" dirty="0" smtClean="0">
              <a:latin typeface="メイリオ" pitchFamily="50" charset="-128"/>
              <a:ea typeface="メイリオ" pitchFamily="50" charset="-128"/>
              <a:cs typeface="メイリオ" pitchFamily="50" charset="-128"/>
            </a:endParaRPr>
          </a:p>
        </p:txBody>
      </p:sp>
      <p:sp>
        <p:nvSpPr>
          <p:cNvPr id="12" name="フッター プレースホルダ 7"/>
          <p:cNvSpPr>
            <a:spLocks noGrp="1"/>
          </p:cNvSpPr>
          <p:nvPr>
            <p:ph type="ftr" sz="quarter" idx="11"/>
          </p:nvPr>
        </p:nvSpPr>
        <p:spPr>
          <a:xfrm>
            <a:off x="2898648" y="6356350"/>
            <a:ext cx="5822271" cy="365760"/>
          </a:xfrm>
        </p:spPr>
        <p:txBody>
          <a:bodyPr/>
          <a:lstStyle/>
          <a:p>
            <a:r>
              <a:rPr lang="ja-JP" altLang="en-US" sz="800" dirty="0" smtClean="0">
                <a:solidFill>
                  <a:schemeClr val="tx1"/>
                </a:solidFill>
                <a:latin typeface="+mn-ea"/>
              </a:rPr>
              <a:t>生活困窮者自立支援制度における県域研修の普及・促進に向けた調査研究事業</a:t>
            </a:r>
            <a:endParaRPr lang="en-US" altLang="ja-JP" sz="800" dirty="0" smtClean="0">
              <a:solidFill>
                <a:schemeClr val="tx1"/>
              </a:solidFill>
              <a:latin typeface="+mn-ea"/>
            </a:endParaRPr>
          </a:p>
          <a:p>
            <a:r>
              <a:rPr lang="ja-JP" altLang="en-US" sz="800" dirty="0" smtClean="0">
                <a:solidFill>
                  <a:schemeClr val="tx1"/>
                </a:solidFill>
                <a:latin typeface="+mn-ea"/>
              </a:rPr>
              <a:t>みずほ情報総研株式会社</a:t>
            </a:r>
            <a:endParaRPr lang="en-US" altLang="ja-JP" sz="800" dirty="0" smtClean="0">
              <a:solidFill>
                <a:schemeClr val="tx1"/>
              </a:solidFill>
              <a:latin typeface="+mn-ea"/>
            </a:endParaRPr>
          </a:p>
          <a:p>
            <a:r>
              <a:rPr kumimoji="1" lang="en-US" altLang="ja-JP" sz="800" dirty="0" smtClean="0">
                <a:solidFill>
                  <a:schemeClr val="tx1"/>
                </a:solidFill>
                <a:latin typeface="+mn-ea"/>
              </a:rPr>
              <a:t>【</a:t>
            </a:r>
            <a:r>
              <a:rPr kumimoji="1" lang="ja-JP" altLang="en-US" sz="800" dirty="0" smtClean="0">
                <a:solidFill>
                  <a:schemeClr val="tx1"/>
                </a:solidFill>
                <a:latin typeface="+mn-ea"/>
              </a:rPr>
              <a:t>就労</a:t>
            </a:r>
            <a:r>
              <a:rPr kumimoji="1" lang="en-US" altLang="ja-JP" sz="800" dirty="0" smtClean="0">
                <a:solidFill>
                  <a:schemeClr val="tx1"/>
                </a:solidFill>
                <a:latin typeface="+mn-ea"/>
              </a:rPr>
              <a:t>】B</a:t>
            </a:r>
            <a:r>
              <a:rPr kumimoji="1" lang="ja-JP" altLang="en-US" sz="800" dirty="0" err="1" smtClean="0">
                <a:solidFill>
                  <a:schemeClr val="tx1"/>
                </a:solidFill>
                <a:latin typeface="+mn-ea"/>
              </a:rPr>
              <a:t>．</a:t>
            </a:r>
            <a:r>
              <a:rPr kumimoji="1" lang="ja-JP" altLang="en-US" sz="800" dirty="0" smtClean="0">
                <a:solidFill>
                  <a:schemeClr val="tx1"/>
                </a:solidFill>
                <a:latin typeface="+mn-ea"/>
              </a:rPr>
              <a:t>多様なメニューづくり</a:t>
            </a:r>
            <a:endParaRPr kumimoji="1" lang="ja-JP" altLang="en-US" sz="800" dirty="0">
              <a:solidFill>
                <a:schemeClr val="tx1"/>
              </a:solidFill>
              <a:latin typeface="+mn-ea"/>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正方形/長方形 21"/>
          <p:cNvSpPr/>
          <p:nvPr/>
        </p:nvSpPr>
        <p:spPr>
          <a:xfrm>
            <a:off x="539552" y="1348026"/>
            <a:ext cx="7992888" cy="3631763"/>
          </a:xfrm>
          <a:prstGeom prst="rect">
            <a:avLst/>
          </a:prstGeom>
        </p:spPr>
        <p:txBody>
          <a:bodyPr wrap="square">
            <a:spAutoFit/>
          </a:bodyPr>
          <a:lstStyle/>
          <a:p>
            <a:pPr marL="274320" lvl="0" indent="-274320">
              <a:spcBef>
                <a:spcPts val="600"/>
              </a:spcBef>
              <a:buClr>
                <a:schemeClr val="accent1"/>
              </a:buClr>
              <a:buSzPct val="76000"/>
              <a:buFont typeface="Wingdings 3"/>
              <a:buChar char=""/>
            </a:pPr>
            <a:r>
              <a:rPr lang="ja-JP" altLang="en-US" sz="2000" dirty="0" smtClean="0">
                <a:latin typeface="メイリオ" pitchFamily="50" charset="-128"/>
                <a:ea typeface="メイリオ" pitchFamily="50" charset="-128"/>
                <a:cs typeface="メイリオ" pitchFamily="50" charset="-128"/>
              </a:rPr>
              <a:t>参加する人数を検討する（少人数制 </a:t>
            </a:r>
            <a:r>
              <a:rPr lang="en-US" altLang="ja-JP" sz="2000" dirty="0" smtClean="0">
                <a:latin typeface="メイリオ" pitchFamily="50" charset="-128"/>
                <a:ea typeface="メイリオ" pitchFamily="50" charset="-128"/>
                <a:cs typeface="メイリオ" pitchFamily="50" charset="-128"/>
              </a:rPr>
              <a:t>or </a:t>
            </a:r>
            <a:r>
              <a:rPr lang="ja-JP" altLang="en-US" sz="2000" dirty="0" smtClean="0">
                <a:latin typeface="メイリオ" pitchFamily="50" charset="-128"/>
                <a:ea typeface="メイリオ" pitchFamily="50" charset="-128"/>
                <a:cs typeface="メイリオ" pitchFamily="50" charset="-128"/>
              </a:rPr>
              <a:t>単独）。</a:t>
            </a:r>
            <a:endParaRPr lang="en-US" altLang="ja-JP" sz="2000" dirty="0" smtClean="0">
              <a:latin typeface="メイリオ" pitchFamily="50" charset="-128"/>
              <a:ea typeface="メイリオ" pitchFamily="50" charset="-128"/>
              <a:cs typeface="メイリオ" pitchFamily="50" charset="-128"/>
            </a:endParaRPr>
          </a:p>
          <a:p>
            <a:pPr marL="731520" lvl="1" indent="-274320">
              <a:spcBef>
                <a:spcPts val="600"/>
              </a:spcBef>
              <a:buClr>
                <a:schemeClr val="accent2"/>
              </a:buClr>
              <a:buSzPct val="76000"/>
              <a:buFont typeface="Wingdings 3"/>
              <a:buChar char=""/>
            </a:pPr>
            <a:r>
              <a:rPr lang="ja-JP" altLang="en-US" sz="1600" dirty="0" smtClean="0">
                <a:latin typeface="メイリオ" pitchFamily="50" charset="-128"/>
                <a:ea typeface="メイリオ" pitchFamily="50" charset="-128"/>
                <a:cs typeface="メイリオ" pitchFamily="50" charset="-128"/>
              </a:rPr>
              <a:t>相談者の特性が多様であることを考慮し、目配り・気配りの体制が必要。</a:t>
            </a:r>
            <a:endParaRPr lang="en-US" altLang="ja-JP" sz="1600" dirty="0" smtClean="0">
              <a:latin typeface="メイリオ" pitchFamily="50" charset="-128"/>
              <a:ea typeface="メイリオ" pitchFamily="50" charset="-128"/>
              <a:cs typeface="メイリオ" pitchFamily="50" charset="-128"/>
            </a:endParaRPr>
          </a:p>
          <a:p>
            <a:pPr marL="274320" indent="-274320">
              <a:spcBef>
                <a:spcPts val="600"/>
              </a:spcBef>
              <a:buClr>
                <a:schemeClr val="accent1"/>
              </a:buClr>
              <a:buSzPct val="76000"/>
              <a:buFont typeface="Wingdings 3"/>
              <a:buChar char=""/>
            </a:pPr>
            <a:r>
              <a:rPr lang="ja-JP" altLang="en-US" sz="2000" dirty="0" smtClean="0">
                <a:latin typeface="メイリオ" pitchFamily="50" charset="-128"/>
                <a:ea typeface="メイリオ" pitchFamily="50" charset="-128"/>
                <a:cs typeface="メイリオ" pitchFamily="50" charset="-128"/>
              </a:rPr>
              <a:t>講習の形式を検討する。</a:t>
            </a:r>
            <a:endParaRPr lang="en-US" altLang="ja-JP" sz="2000" dirty="0" smtClean="0">
              <a:latin typeface="メイリオ" pitchFamily="50" charset="-128"/>
              <a:ea typeface="メイリオ" pitchFamily="50" charset="-128"/>
              <a:cs typeface="メイリオ" pitchFamily="50" charset="-128"/>
            </a:endParaRPr>
          </a:p>
          <a:p>
            <a:pPr marL="731520" lvl="1" indent="-274320">
              <a:spcBef>
                <a:spcPts val="600"/>
              </a:spcBef>
              <a:buClr>
                <a:schemeClr val="accent2"/>
              </a:buClr>
              <a:buSzPct val="76000"/>
              <a:buFont typeface="Wingdings 3"/>
              <a:buChar char=""/>
            </a:pPr>
            <a:r>
              <a:rPr lang="ja-JP" altLang="en-US" sz="1600" dirty="0" smtClean="0">
                <a:latin typeface="メイリオ" pitchFamily="50" charset="-128"/>
                <a:ea typeface="メイリオ" pitchFamily="50" charset="-128"/>
                <a:cs typeface="メイリオ" pitchFamily="50" charset="-128"/>
              </a:rPr>
              <a:t>講義形式よりも、参加型・体験型の方が自己肯定感や自己有用感を高める   ことに役立つ。</a:t>
            </a:r>
            <a:endParaRPr lang="en-US" altLang="ja-JP" sz="1600" dirty="0" smtClean="0">
              <a:latin typeface="メイリオ" pitchFamily="50" charset="-128"/>
              <a:ea typeface="メイリオ" pitchFamily="50" charset="-128"/>
              <a:cs typeface="メイリオ" pitchFamily="50" charset="-128"/>
            </a:endParaRPr>
          </a:p>
          <a:p>
            <a:pPr marL="274320" indent="-274320">
              <a:spcBef>
                <a:spcPts val="600"/>
              </a:spcBef>
              <a:buClr>
                <a:schemeClr val="accent1"/>
              </a:buClr>
              <a:buSzPct val="76000"/>
              <a:buFont typeface="Wingdings 3"/>
              <a:buChar char=""/>
            </a:pPr>
            <a:r>
              <a:rPr lang="ja-JP" altLang="en-US" sz="2000" dirty="0" smtClean="0">
                <a:latin typeface="メイリオ" pitchFamily="50" charset="-128"/>
                <a:ea typeface="メイリオ" pitchFamily="50" charset="-128"/>
                <a:cs typeface="メイリオ" pitchFamily="50" charset="-128"/>
              </a:rPr>
              <a:t>講習の内容を検討する。</a:t>
            </a:r>
            <a:endParaRPr lang="en-US" altLang="ja-JP" sz="2000" dirty="0" smtClean="0">
              <a:latin typeface="メイリオ" pitchFamily="50" charset="-128"/>
              <a:ea typeface="メイリオ" pitchFamily="50" charset="-128"/>
              <a:cs typeface="メイリオ" pitchFamily="50" charset="-128"/>
            </a:endParaRPr>
          </a:p>
          <a:p>
            <a:pPr marL="731520" lvl="1" indent="-274320">
              <a:spcBef>
                <a:spcPts val="600"/>
              </a:spcBef>
              <a:buClr>
                <a:schemeClr val="accent2"/>
              </a:buClr>
              <a:buSzPct val="76000"/>
              <a:buFont typeface="Wingdings 3"/>
              <a:buChar char=""/>
            </a:pPr>
            <a:r>
              <a:rPr lang="ja-JP" altLang="en-US" sz="1600" dirty="0" smtClean="0">
                <a:latin typeface="メイリオ" pitchFamily="50" charset="-128"/>
                <a:ea typeface="メイリオ" pitchFamily="50" charset="-128"/>
                <a:cs typeface="メイリオ" pitchFamily="50" charset="-128"/>
              </a:rPr>
              <a:t>プログラム形式の画一的な内容よりも、個々の目標設定と変化の状況に      あわせて柔軟に対応し、オーダーメイドの講習にすることが効果的。</a:t>
            </a:r>
            <a:endParaRPr lang="en-US" altLang="ja-JP" sz="1600" dirty="0" smtClean="0">
              <a:latin typeface="メイリオ" pitchFamily="50" charset="-128"/>
              <a:ea typeface="メイリオ" pitchFamily="50" charset="-128"/>
              <a:cs typeface="メイリオ" pitchFamily="50" charset="-128"/>
            </a:endParaRPr>
          </a:p>
          <a:p>
            <a:pPr marL="274320" indent="-274320">
              <a:spcBef>
                <a:spcPts val="600"/>
              </a:spcBef>
              <a:buClr>
                <a:schemeClr val="accent1"/>
              </a:buClr>
              <a:buSzPct val="76000"/>
              <a:buFont typeface="Wingdings 3"/>
              <a:buChar char=""/>
            </a:pPr>
            <a:r>
              <a:rPr lang="ja-JP" altLang="en-US" sz="2000" dirty="0" smtClean="0">
                <a:latin typeface="メイリオ" pitchFamily="50" charset="-128"/>
                <a:ea typeface="メイリオ" pitchFamily="50" charset="-128"/>
                <a:cs typeface="メイリオ" pitchFamily="50" charset="-128"/>
              </a:rPr>
              <a:t>できること、興味のあること、不安が少ないことからスタートできるよう、相談者の能力・興味・価値観等それぞれに合わせたメニューをつくる。</a:t>
            </a:r>
          </a:p>
        </p:txBody>
      </p:sp>
      <p:sp>
        <p:nvSpPr>
          <p:cNvPr id="4" name="スライド番号プレースホルダ 3"/>
          <p:cNvSpPr>
            <a:spLocks noGrp="1"/>
          </p:cNvSpPr>
          <p:nvPr>
            <p:ph type="sldNum" sz="quarter" idx="12"/>
          </p:nvPr>
        </p:nvSpPr>
        <p:spPr/>
        <p:txBody>
          <a:bodyPr/>
          <a:lstStyle/>
          <a:p>
            <a:fld id="{FC256532-382F-4E0F-9004-4DCC7021CD1A}" type="slidenum">
              <a:rPr kumimoji="1" lang="ja-JP" altLang="en-US" smtClean="0"/>
              <a:pPr/>
              <a:t>13</a:t>
            </a:fld>
            <a:endParaRPr kumimoji="1" lang="ja-JP" altLang="en-US" dirty="0"/>
          </a:p>
        </p:txBody>
      </p:sp>
      <p:sp>
        <p:nvSpPr>
          <p:cNvPr id="10" name="タイトル 1"/>
          <p:cNvSpPr>
            <a:spLocks noGrp="1"/>
          </p:cNvSpPr>
          <p:nvPr>
            <p:ph type="title"/>
          </p:nvPr>
        </p:nvSpPr>
        <p:spPr>
          <a:xfrm>
            <a:off x="457200" y="152400"/>
            <a:ext cx="8363272" cy="990600"/>
          </a:xfrm>
        </p:spPr>
        <p:txBody>
          <a:bodyPr>
            <a:normAutofit/>
          </a:bodyPr>
          <a:lstStyle/>
          <a:p>
            <a:r>
              <a:rPr lang="ja-JP" altLang="en-US" dirty="0" smtClean="0">
                <a:solidFill>
                  <a:schemeClr val="tx1"/>
                </a:solidFill>
                <a:latin typeface="メイリオ" pitchFamily="50" charset="-128"/>
                <a:ea typeface="メイリオ" pitchFamily="50" charset="-128"/>
                <a:cs typeface="メイリオ" pitchFamily="50" charset="-128"/>
              </a:rPr>
              <a:t>３</a:t>
            </a:r>
            <a:r>
              <a:rPr kumimoji="1" lang="ja-JP" altLang="en-US" dirty="0" smtClean="0">
                <a:solidFill>
                  <a:schemeClr val="tx1"/>
                </a:solidFill>
                <a:latin typeface="メイリオ" pitchFamily="50" charset="-128"/>
                <a:ea typeface="メイリオ" pitchFamily="50" charset="-128"/>
                <a:cs typeface="メイリオ" pitchFamily="50" charset="-128"/>
              </a:rPr>
              <a:t>．就労支援の進め方</a:t>
            </a:r>
            <a:r>
              <a:rPr kumimoji="1" lang="en-US" altLang="ja-JP" dirty="0" smtClean="0">
                <a:solidFill>
                  <a:schemeClr val="tx1"/>
                </a:solidFill>
                <a:latin typeface="メイリオ" pitchFamily="50" charset="-128"/>
                <a:ea typeface="メイリオ" pitchFamily="50" charset="-128"/>
                <a:cs typeface="メイリオ" pitchFamily="50" charset="-128"/>
              </a:rPr>
              <a:t/>
            </a:r>
            <a:br>
              <a:rPr kumimoji="1" lang="en-US" altLang="ja-JP" dirty="0" smtClean="0">
                <a:solidFill>
                  <a:schemeClr val="tx1"/>
                </a:solidFill>
                <a:latin typeface="メイリオ" pitchFamily="50" charset="-128"/>
                <a:ea typeface="メイリオ" pitchFamily="50" charset="-128"/>
                <a:cs typeface="メイリオ" pitchFamily="50" charset="-128"/>
              </a:rPr>
            </a:br>
            <a:r>
              <a:rPr lang="ja-JP" altLang="en-US" sz="2700" dirty="0" smtClean="0">
                <a:solidFill>
                  <a:schemeClr val="tx1"/>
                </a:solidFill>
                <a:latin typeface="メイリオ" pitchFamily="50" charset="-128"/>
                <a:ea typeface="メイリオ" pitchFamily="50" charset="-128"/>
                <a:cs typeface="メイリオ" pitchFamily="50" charset="-128"/>
              </a:rPr>
              <a:t>（３）就労支援講習の場の設定</a:t>
            </a:r>
            <a:endParaRPr kumimoji="1" lang="ja-JP" altLang="en-US" sz="2700" dirty="0">
              <a:solidFill>
                <a:schemeClr val="tx1"/>
              </a:solidFill>
              <a:latin typeface="メイリオ" pitchFamily="50" charset="-128"/>
              <a:ea typeface="メイリオ" pitchFamily="50" charset="-128"/>
              <a:cs typeface="メイリオ" pitchFamily="50" charset="-128"/>
            </a:endParaRPr>
          </a:p>
        </p:txBody>
      </p:sp>
      <p:sp>
        <p:nvSpPr>
          <p:cNvPr id="21" name="角丸四角形 20"/>
          <p:cNvSpPr/>
          <p:nvPr/>
        </p:nvSpPr>
        <p:spPr>
          <a:xfrm>
            <a:off x="1259632" y="5085184"/>
            <a:ext cx="7272808" cy="1080120"/>
          </a:xfrm>
          <a:prstGeom prst="roundRect">
            <a:avLst>
              <a:gd name="adj" fmla="val 8414"/>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2"/>
            <a:r>
              <a:rPr lang="ja-JP" altLang="en-US" sz="2000" dirty="0" smtClean="0">
                <a:solidFill>
                  <a:schemeClr val="tx1"/>
                </a:solidFill>
                <a:latin typeface="メイリオ" pitchFamily="50" charset="-128"/>
                <a:ea typeface="メイリオ" pitchFamily="50" charset="-128"/>
                <a:cs typeface="メイリオ" pitchFamily="50" charset="-128"/>
              </a:rPr>
              <a:t>「できたこと、できるようになったこと」を具体的にフィードバックし、「ありがとう」と伝える場面を繰り返す</a:t>
            </a:r>
            <a:endParaRPr lang="en-US" altLang="ja-JP" sz="2000" dirty="0" smtClean="0">
              <a:solidFill>
                <a:schemeClr val="tx1"/>
              </a:solidFill>
              <a:latin typeface="メイリオ" pitchFamily="50" charset="-128"/>
              <a:ea typeface="メイリオ" pitchFamily="50" charset="-128"/>
              <a:cs typeface="メイリオ" pitchFamily="50" charset="-128"/>
            </a:endParaRPr>
          </a:p>
        </p:txBody>
      </p:sp>
      <p:sp>
        <p:nvSpPr>
          <p:cNvPr id="23" name="テキスト ボックス 22"/>
          <p:cNvSpPr txBox="1"/>
          <p:nvPr/>
        </p:nvSpPr>
        <p:spPr>
          <a:xfrm>
            <a:off x="899592" y="6381328"/>
            <a:ext cx="4032448" cy="215444"/>
          </a:xfrm>
          <a:prstGeom prst="rect">
            <a:avLst/>
          </a:prstGeom>
          <a:noFill/>
        </p:spPr>
        <p:txBody>
          <a:bodyPr wrap="square" rtlCol="0">
            <a:spAutoFit/>
          </a:bodyPr>
          <a:lstStyle/>
          <a:p>
            <a:r>
              <a:rPr lang="ja-JP" altLang="en-US" sz="800" dirty="0" smtClean="0">
                <a:latin typeface="メイリオ" pitchFamily="50" charset="-128"/>
                <a:ea typeface="メイリオ" pitchFamily="50" charset="-128"/>
                <a:cs typeface="メイリオ" pitchFamily="50" charset="-128"/>
              </a:rPr>
              <a:t>資料：岡野みゆき（</a:t>
            </a:r>
            <a:r>
              <a:rPr lang="en-US" altLang="ja-JP" sz="800" dirty="0" smtClean="0">
                <a:latin typeface="メイリオ" pitchFamily="50" charset="-128"/>
                <a:ea typeface="メイリオ" pitchFamily="50" charset="-128"/>
                <a:cs typeface="メイリオ" pitchFamily="50" charset="-128"/>
              </a:rPr>
              <a:t>2016</a:t>
            </a:r>
            <a:r>
              <a:rPr lang="ja-JP" altLang="en-US" sz="800" dirty="0" smtClean="0">
                <a:latin typeface="メイリオ" pitchFamily="50" charset="-128"/>
                <a:ea typeface="メイリオ" pitchFamily="50" charset="-128"/>
                <a:cs typeface="メイリオ" pitchFamily="50" charset="-128"/>
              </a:rPr>
              <a:t>）</a:t>
            </a:r>
            <a:r>
              <a:rPr lang="en-US" altLang="ja-JP" sz="800" dirty="0" smtClean="0">
                <a:latin typeface="メイリオ" pitchFamily="50" charset="-128"/>
                <a:ea typeface="メイリオ" pitchFamily="50" charset="-128"/>
                <a:cs typeface="メイリオ" pitchFamily="50" charset="-128"/>
              </a:rPr>
              <a:t>,p.13.</a:t>
            </a:r>
            <a:r>
              <a:rPr lang="ja-JP" altLang="en-US" sz="800" dirty="0" smtClean="0">
                <a:latin typeface="メイリオ" pitchFamily="50" charset="-128"/>
                <a:ea typeface="メイリオ" pitchFamily="50" charset="-128"/>
                <a:cs typeface="メイリオ" pitchFamily="50" charset="-128"/>
              </a:rPr>
              <a:t>より</a:t>
            </a:r>
            <a:endParaRPr lang="en-US" altLang="ja-JP" sz="800" dirty="0" smtClean="0">
              <a:latin typeface="メイリオ" pitchFamily="50" charset="-128"/>
              <a:ea typeface="メイリオ" pitchFamily="50" charset="-128"/>
              <a:cs typeface="メイリオ" pitchFamily="50" charset="-128"/>
            </a:endParaRPr>
          </a:p>
        </p:txBody>
      </p:sp>
      <p:sp>
        <p:nvSpPr>
          <p:cNvPr id="12" name="右矢印 11"/>
          <p:cNvSpPr/>
          <p:nvPr/>
        </p:nvSpPr>
        <p:spPr>
          <a:xfrm>
            <a:off x="539552" y="5445224"/>
            <a:ext cx="648072" cy="360040"/>
          </a:xfrm>
          <a:prstGeom prst="right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フッター プレースホルダ 7"/>
          <p:cNvSpPr>
            <a:spLocks noGrp="1"/>
          </p:cNvSpPr>
          <p:nvPr>
            <p:ph type="ftr" sz="quarter" idx="11"/>
          </p:nvPr>
        </p:nvSpPr>
        <p:spPr>
          <a:xfrm>
            <a:off x="2898648" y="6356350"/>
            <a:ext cx="5822271" cy="365760"/>
          </a:xfrm>
        </p:spPr>
        <p:txBody>
          <a:bodyPr/>
          <a:lstStyle/>
          <a:p>
            <a:r>
              <a:rPr lang="ja-JP" altLang="en-US" sz="800" dirty="0" smtClean="0">
                <a:solidFill>
                  <a:schemeClr val="tx1"/>
                </a:solidFill>
                <a:latin typeface="+mn-ea"/>
              </a:rPr>
              <a:t>生活困窮者自立支援制度における県域研修の普及・促進に向けた調査研究事業</a:t>
            </a:r>
            <a:endParaRPr lang="en-US" altLang="ja-JP" sz="800" dirty="0" smtClean="0">
              <a:solidFill>
                <a:schemeClr val="tx1"/>
              </a:solidFill>
              <a:latin typeface="+mn-ea"/>
            </a:endParaRPr>
          </a:p>
          <a:p>
            <a:r>
              <a:rPr lang="ja-JP" altLang="en-US" sz="800" dirty="0" smtClean="0">
                <a:solidFill>
                  <a:schemeClr val="tx1"/>
                </a:solidFill>
                <a:latin typeface="+mn-ea"/>
              </a:rPr>
              <a:t>みずほ情報総研株式会社</a:t>
            </a:r>
            <a:endParaRPr lang="en-US" altLang="ja-JP" sz="800" dirty="0" smtClean="0">
              <a:solidFill>
                <a:schemeClr val="tx1"/>
              </a:solidFill>
              <a:latin typeface="+mn-ea"/>
            </a:endParaRPr>
          </a:p>
          <a:p>
            <a:r>
              <a:rPr kumimoji="1" lang="en-US" altLang="ja-JP" sz="800" dirty="0" smtClean="0">
                <a:solidFill>
                  <a:schemeClr val="tx1"/>
                </a:solidFill>
                <a:latin typeface="+mn-ea"/>
              </a:rPr>
              <a:t>【</a:t>
            </a:r>
            <a:r>
              <a:rPr kumimoji="1" lang="ja-JP" altLang="en-US" sz="800" dirty="0" smtClean="0">
                <a:solidFill>
                  <a:schemeClr val="tx1"/>
                </a:solidFill>
                <a:latin typeface="+mn-ea"/>
              </a:rPr>
              <a:t>就労</a:t>
            </a:r>
            <a:r>
              <a:rPr kumimoji="1" lang="en-US" altLang="ja-JP" sz="800" dirty="0" smtClean="0">
                <a:solidFill>
                  <a:schemeClr val="tx1"/>
                </a:solidFill>
                <a:latin typeface="+mn-ea"/>
              </a:rPr>
              <a:t>】B</a:t>
            </a:r>
            <a:r>
              <a:rPr kumimoji="1" lang="ja-JP" altLang="en-US" sz="800" dirty="0" err="1" smtClean="0">
                <a:solidFill>
                  <a:schemeClr val="tx1"/>
                </a:solidFill>
                <a:latin typeface="+mn-ea"/>
              </a:rPr>
              <a:t>．</a:t>
            </a:r>
            <a:r>
              <a:rPr kumimoji="1" lang="ja-JP" altLang="en-US" sz="800" dirty="0" smtClean="0">
                <a:solidFill>
                  <a:schemeClr val="tx1"/>
                </a:solidFill>
                <a:latin typeface="+mn-ea"/>
              </a:rPr>
              <a:t>多様なメニューづくり</a:t>
            </a:r>
            <a:endParaRPr kumimoji="1" lang="ja-JP" altLang="en-US" sz="800" dirty="0">
              <a:solidFill>
                <a:schemeClr val="tx1"/>
              </a:solidFill>
              <a:latin typeface="+mn-ea"/>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12"/>
          </p:nvPr>
        </p:nvSpPr>
        <p:spPr/>
        <p:txBody>
          <a:bodyPr/>
          <a:lstStyle/>
          <a:p>
            <a:fld id="{FC256532-382F-4E0F-9004-4DCC7021CD1A}" type="slidenum">
              <a:rPr kumimoji="1" lang="ja-JP" altLang="en-US" smtClean="0"/>
              <a:pPr/>
              <a:t>14</a:t>
            </a:fld>
            <a:endParaRPr kumimoji="1" lang="ja-JP" altLang="en-US" dirty="0"/>
          </a:p>
        </p:txBody>
      </p:sp>
      <p:sp>
        <p:nvSpPr>
          <p:cNvPr id="10" name="タイトル 1"/>
          <p:cNvSpPr>
            <a:spLocks noGrp="1"/>
          </p:cNvSpPr>
          <p:nvPr>
            <p:ph type="title"/>
          </p:nvPr>
        </p:nvSpPr>
        <p:spPr>
          <a:xfrm>
            <a:off x="457200" y="152400"/>
            <a:ext cx="8363272" cy="990600"/>
          </a:xfrm>
        </p:spPr>
        <p:txBody>
          <a:bodyPr>
            <a:normAutofit/>
          </a:bodyPr>
          <a:lstStyle/>
          <a:p>
            <a:r>
              <a:rPr lang="ja-JP" altLang="en-US" dirty="0" smtClean="0">
                <a:solidFill>
                  <a:schemeClr val="tx1"/>
                </a:solidFill>
                <a:latin typeface="メイリオ" pitchFamily="50" charset="-128"/>
                <a:ea typeface="メイリオ" pitchFamily="50" charset="-128"/>
                <a:cs typeface="メイリオ" pitchFamily="50" charset="-128"/>
              </a:rPr>
              <a:t>３</a:t>
            </a:r>
            <a:r>
              <a:rPr kumimoji="1" lang="ja-JP" altLang="en-US" dirty="0" smtClean="0">
                <a:solidFill>
                  <a:schemeClr val="tx1"/>
                </a:solidFill>
                <a:latin typeface="メイリオ" pitchFamily="50" charset="-128"/>
                <a:ea typeface="メイリオ" pitchFamily="50" charset="-128"/>
                <a:cs typeface="メイリオ" pitchFamily="50" charset="-128"/>
              </a:rPr>
              <a:t>．就労支援の進め方</a:t>
            </a:r>
            <a:r>
              <a:rPr kumimoji="1" lang="en-US" altLang="ja-JP" dirty="0" smtClean="0">
                <a:solidFill>
                  <a:schemeClr val="tx1"/>
                </a:solidFill>
                <a:latin typeface="メイリオ" pitchFamily="50" charset="-128"/>
                <a:ea typeface="メイリオ" pitchFamily="50" charset="-128"/>
                <a:cs typeface="メイリオ" pitchFamily="50" charset="-128"/>
              </a:rPr>
              <a:t/>
            </a:r>
            <a:br>
              <a:rPr kumimoji="1" lang="en-US" altLang="ja-JP" dirty="0" smtClean="0">
                <a:solidFill>
                  <a:schemeClr val="tx1"/>
                </a:solidFill>
                <a:latin typeface="メイリオ" pitchFamily="50" charset="-128"/>
                <a:ea typeface="メイリオ" pitchFamily="50" charset="-128"/>
                <a:cs typeface="メイリオ" pitchFamily="50" charset="-128"/>
              </a:rPr>
            </a:br>
            <a:r>
              <a:rPr lang="ja-JP" altLang="en-US" sz="2700" dirty="0" smtClean="0">
                <a:solidFill>
                  <a:schemeClr val="tx1"/>
                </a:solidFill>
                <a:latin typeface="メイリオ" pitchFamily="50" charset="-128"/>
                <a:ea typeface="メイリオ" pitchFamily="50" charset="-128"/>
                <a:cs typeface="メイリオ" pitchFamily="50" charset="-128"/>
              </a:rPr>
              <a:t>（４）就労支援メニュー～３つの「自立」の視点</a:t>
            </a:r>
            <a:endParaRPr kumimoji="1" lang="ja-JP" altLang="en-US" sz="2700" dirty="0">
              <a:solidFill>
                <a:schemeClr val="tx1"/>
              </a:solidFill>
              <a:latin typeface="メイリオ" pitchFamily="50" charset="-128"/>
              <a:ea typeface="メイリオ" pitchFamily="50" charset="-128"/>
              <a:cs typeface="メイリオ" pitchFamily="50" charset="-128"/>
            </a:endParaRPr>
          </a:p>
        </p:txBody>
      </p:sp>
      <p:sp>
        <p:nvSpPr>
          <p:cNvPr id="23" name="テキスト ボックス 22"/>
          <p:cNvSpPr txBox="1"/>
          <p:nvPr/>
        </p:nvSpPr>
        <p:spPr>
          <a:xfrm>
            <a:off x="899592" y="6381328"/>
            <a:ext cx="4032448" cy="215444"/>
          </a:xfrm>
          <a:prstGeom prst="rect">
            <a:avLst/>
          </a:prstGeom>
          <a:noFill/>
        </p:spPr>
        <p:txBody>
          <a:bodyPr wrap="square" rtlCol="0">
            <a:spAutoFit/>
          </a:bodyPr>
          <a:lstStyle/>
          <a:p>
            <a:r>
              <a:rPr lang="ja-JP" altLang="en-US" sz="800" dirty="0" smtClean="0">
                <a:latin typeface="メイリオ" pitchFamily="50" charset="-128"/>
                <a:ea typeface="メイリオ" pitchFamily="50" charset="-128"/>
                <a:cs typeface="メイリオ" pitchFamily="50" charset="-128"/>
              </a:rPr>
              <a:t>資料：岡野みゆき（</a:t>
            </a:r>
            <a:r>
              <a:rPr lang="en-US" altLang="ja-JP" sz="800" dirty="0" smtClean="0">
                <a:latin typeface="メイリオ" pitchFamily="50" charset="-128"/>
                <a:ea typeface="メイリオ" pitchFamily="50" charset="-128"/>
                <a:cs typeface="メイリオ" pitchFamily="50" charset="-128"/>
              </a:rPr>
              <a:t>2016</a:t>
            </a:r>
            <a:r>
              <a:rPr lang="ja-JP" altLang="en-US" sz="800" dirty="0" smtClean="0">
                <a:latin typeface="メイリオ" pitchFamily="50" charset="-128"/>
                <a:ea typeface="メイリオ" pitchFamily="50" charset="-128"/>
                <a:cs typeface="メイリオ" pitchFamily="50" charset="-128"/>
              </a:rPr>
              <a:t>）</a:t>
            </a:r>
            <a:r>
              <a:rPr lang="en-US" altLang="ja-JP" sz="800" dirty="0" smtClean="0">
                <a:latin typeface="メイリオ" pitchFamily="50" charset="-128"/>
                <a:ea typeface="メイリオ" pitchFamily="50" charset="-128"/>
                <a:cs typeface="メイリオ" pitchFamily="50" charset="-128"/>
              </a:rPr>
              <a:t>,p.16.</a:t>
            </a:r>
            <a:r>
              <a:rPr lang="ja-JP" altLang="en-US" sz="800" dirty="0" smtClean="0">
                <a:latin typeface="メイリオ" pitchFamily="50" charset="-128"/>
                <a:ea typeface="メイリオ" pitchFamily="50" charset="-128"/>
                <a:cs typeface="メイリオ" pitchFamily="50" charset="-128"/>
              </a:rPr>
              <a:t>より</a:t>
            </a:r>
            <a:endParaRPr lang="en-US" altLang="ja-JP" sz="800" dirty="0" smtClean="0">
              <a:latin typeface="メイリオ" pitchFamily="50" charset="-128"/>
              <a:ea typeface="メイリオ" pitchFamily="50" charset="-128"/>
              <a:cs typeface="メイリオ" pitchFamily="50" charset="-128"/>
            </a:endParaRPr>
          </a:p>
        </p:txBody>
      </p:sp>
      <p:sp>
        <p:nvSpPr>
          <p:cNvPr id="15" name="角丸四角形 14"/>
          <p:cNvSpPr/>
          <p:nvPr/>
        </p:nvSpPr>
        <p:spPr>
          <a:xfrm>
            <a:off x="611560" y="1283856"/>
            <a:ext cx="2088232" cy="432048"/>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p>
            <a:r>
              <a:rPr lang="ja-JP" altLang="en-US" sz="2000" b="1" dirty="0" smtClean="0">
                <a:solidFill>
                  <a:schemeClr val="bg1"/>
                </a:solidFill>
                <a:latin typeface="メイリオ" pitchFamily="50" charset="-128"/>
                <a:ea typeface="メイリオ" pitchFamily="50" charset="-128"/>
                <a:cs typeface="メイリオ" pitchFamily="50" charset="-128"/>
              </a:rPr>
              <a:t>日常生活自立</a:t>
            </a:r>
            <a:endParaRPr kumimoji="1" lang="ja-JP" altLang="en-US" sz="2000" b="1" dirty="0">
              <a:solidFill>
                <a:schemeClr val="bg1"/>
              </a:solidFill>
              <a:latin typeface="メイリオ" pitchFamily="50" charset="-128"/>
              <a:ea typeface="メイリオ" pitchFamily="50" charset="-128"/>
              <a:cs typeface="メイリオ" pitchFamily="50" charset="-128"/>
            </a:endParaRPr>
          </a:p>
        </p:txBody>
      </p:sp>
      <p:sp>
        <p:nvSpPr>
          <p:cNvPr id="22" name="正方形/長方形 21"/>
          <p:cNvSpPr/>
          <p:nvPr/>
        </p:nvSpPr>
        <p:spPr>
          <a:xfrm>
            <a:off x="-684584" y="5517232"/>
            <a:ext cx="4572000" cy="369332"/>
          </a:xfrm>
          <a:prstGeom prst="rect">
            <a:avLst/>
          </a:prstGeom>
        </p:spPr>
        <p:txBody>
          <a:bodyPr>
            <a:spAutoFit/>
          </a:bodyPr>
          <a:lstStyle/>
          <a:p>
            <a:r>
              <a:rPr lang="ja-JP" altLang="en-US"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正方形/長方形 23"/>
          <p:cNvSpPr/>
          <p:nvPr/>
        </p:nvSpPr>
        <p:spPr>
          <a:xfrm>
            <a:off x="611560" y="1787912"/>
            <a:ext cx="7992888" cy="1431161"/>
          </a:xfrm>
          <a:prstGeom prst="rect">
            <a:avLst/>
          </a:prstGeom>
        </p:spPr>
        <p:txBody>
          <a:bodyPr wrap="square">
            <a:spAutoFit/>
          </a:bodyPr>
          <a:lstStyle/>
          <a:p>
            <a:pPr marL="274320" lvl="0" indent="-274320">
              <a:spcBef>
                <a:spcPts val="600"/>
              </a:spcBef>
              <a:buClr>
                <a:schemeClr val="accent1"/>
              </a:buClr>
              <a:buSzPct val="76000"/>
              <a:buFont typeface="Wingdings 3"/>
              <a:buChar char=""/>
            </a:pPr>
            <a:r>
              <a:rPr lang="ja-JP" altLang="en-US" dirty="0" smtClean="0">
                <a:latin typeface="メイリオ" pitchFamily="50" charset="-128"/>
                <a:ea typeface="メイリオ" pitchFamily="50" charset="-128"/>
                <a:cs typeface="メイリオ" pitchFamily="50" charset="-128"/>
              </a:rPr>
              <a:t>毎日定時開始による日常生活習慣づくり。</a:t>
            </a:r>
          </a:p>
          <a:p>
            <a:pPr marL="274320" lvl="0" indent="-274320">
              <a:spcBef>
                <a:spcPts val="600"/>
              </a:spcBef>
              <a:buClr>
                <a:schemeClr val="accent1"/>
              </a:buClr>
              <a:buSzPct val="76000"/>
              <a:buFont typeface="Wingdings 3"/>
              <a:buChar char=""/>
            </a:pPr>
            <a:r>
              <a:rPr lang="ja-JP" altLang="en-US" dirty="0" smtClean="0">
                <a:latin typeface="メイリオ" pitchFamily="50" charset="-128"/>
                <a:ea typeface="メイリオ" pitchFamily="50" charset="-128"/>
                <a:cs typeface="メイリオ" pitchFamily="50" charset="-128"/>
              </a:rPr>
              <a:t>体ならし、体力づくり、フィールド作業、美化作業。</a:t>
            </a:r>
          </a:p>
          <a:p>
            <a:pPr marL="274320" lvl="0" indent="-274320">
              <a:spcBef>
                <a:spcPts val="600"/>
              </a:spcBef>
              <a:buClr>
                <a:schemeClr val="accent1"/>
              </a:buClr>
              <a:buSzPct val="76000"/>
              <a:buFont typeface="Wingdings 3"/>
              <a:buChar char=""/>
            </a:pPr>
            <a:r>
              <a:rPr lang="ja-JP" altLang="en-US" dirty="0" smtClean="0">
                <a:latin typeface="メイリオ" pitchFamily="50" charset="-128"/>
                <a:ea typeface="メイリオ" pitchFamily="50" charset="-128"/>
                <a:cs typeface="メイリオ" pitchFamily="50" charset="-128"/>
              </a:rPr>
              <a:t>読み書き、家計管理等基礎的なワーク。</a:t>
            </a:r>
          </a:p>
          <a:p>
            <a:pPr marL="274320" indent="-274320">
              <a:spcBef>
                <a:spcPts val="600"/>
              </a:spcBef>
              <a:buClr>
                <a:schemeClr val="accent1"/>
              </a:buClr>
              <a:buSzPct val="76000"/>
              <a:buFont typeface="Wingdings 3"/>
              <a:buChar char=""/>
            </a:pPr>
            <a:endParaRPr lang="ja-JP" altLang="en-US" dirty="0" smtClean="0">
              <a:latin typeface="メイリオ" pitchFamily="50" charset="-128"/>
              <a:ea typeface="メイリオ" pitchFamily="50" charset="-128"/>
              <a:cs typeface="メイリオ" pitchFamily="50" charset="-128"/>
            </a:endParaRPr>
          </a:p>
        </p:txBody>
      </p:sp>
      <p:sp>
        <p:nvSpPr>
          <p:cNvPr id="28" name="角丸四角形 27"/>
          <p:cNvSpPr/>
          <p:nvPr/>
        </p:nvSpPr>
        <p:spPr>
          <a:xfrm>
            <a:off x="611560" y="2940040"/>
            <a:ext cx="2088232" cy="432048"/>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p>
            <a:r>
              <a:rPr kumimoji="1" lang="ja-JP" altLang="en-US" sz="2000" b="1" dirty="0" smtClean="0">
                <a:solidFill>
                  <a:schemeClr val="bg1"/>
                </a:solidFill>
                <a:latin typeface="メイリオ" pitchFamily="50" charset="-128"/>
                <a:ea typeface="メイリオ" pitchFamily="50" charset="-128"/>
                <a:cs typeface="メイリオ" pitchFamily="50" charset="-128"/>
              </a:rPr>
              <a:t>社会生活自立</a:t>
            </a:r>
            <a:endParaRPr kumimoji="1" lang="ja-JP" altLang="en-US" sz="2000" b="1" dirty="0">
              <a:solidFill>
                <a:schemeClr val="bg1"/>
              </a:solidFill>
              <a:latin typeface="メイリオ" pitchFamily="50" charset="-128"/>
              <a:ea typeface="メイリオ" pitchFamily="50" charset="-128"/>
              <a:cs typeface="メイリオ" pitchFamily="50" charset="-128"/>
            </a:endParaRPr>
          </a:p>
        </p:txBody>
      </p:sp>
      <p:sp>
        <p:nvSpPr>
          <p:cNvPr id="30" name="正方形/長方形 29"/>
          <p:cNvSpPr/>
          <p:nvPr/>
        </p:nvSpPr>
        <p:spPr>
          <a:xfrm>
            <a:off x="611560" y="3444096"/>
            <a:ext cx="7992888" cy="1785104"/>
          </a:xfrm>
          <a:prstGeom prst="rect">
            <a:avLst/>
          </a:prstGeom>
        </p:spPr>
        <p:txBody>
          <a:bodyPr wrap="square">
            <a:spAutoFit/>
          </a:bodyPr>
          <a:lstStyle/>
          <a:p>
            <a:pPr marL="274320" lvl="0" indent="-274320">
              <a:spcBef>
                <a:spcPts val="600"/>
              </a:spcBef>
              <a:buClr>
                <a:schemeClr val="accent1"/>
              </a:buClr>
              <a:buSzPct val="76000"/>
              <a:buFont typeface="Wingdings 3"/>
              <a:buChar char=""/>
            </a:pPr>
            <a:r>
              <a:rPr lang="ja-JP" altLang="en-US" dirty="0" smtClean="0">
                <a:latin typeface="メイリオ" pitchFamily="50" charset="-128"/>
                <a:ea typeface="メイリオ" pitchFamily="50" charset="-128"/>
                <a:cs typeface="メイリオ" pitchFamily="50" charset="-128"/>
              </a:rPr>
              <a:t>対人・集団コミュニケーションスキルに関するワーク。</a:t>
            </a:r>
          </a:p>
          <a:p>
            <a:pPr marL="731520" lvl="1" indent="-274320">
              <a:spcBef>
                <a:spcPts val="600"/>
              </a:spcBef>
              <a:buClr>
                <a:schemeClr val="accent2"/>
              </a:buClr>
              <a:buSzPct val="76000"/>
              <a:buFont typeface="Wingdings 3"/>
              <a:buChar char=""/>
            </a:pPr>
            <a:r>
              <a:rPr lang="ja-JP" altLang="en-US" sz="1600" dirty="0" smtClean="0">
                <a:latin typeface="メイリオ" pitchFamily="50" charset="-128"/>
                <a:ea typeface="メイリオ" pitchFamily="50" charset="-128"/>
                <a:cs typeface="メイリオ" pitchFamily="50" charset="-128"/>
              </a:rPr>
              <a:t>認知、</a:t>
            </a:r>
            <a:r>
              <a:rPr lang="en-US" altLang="ja-JP" sz="1600" dirty="0" smtClean="0">
                <a:latin typeface="メイリオ" pitchFamily="50" charset="-128"/>
                <a:ea typeface="メイリオ" pitchFamily="50" charset="-128"/>
                <a:cs typeface="メイリオ" pitchFamily="50" charset="-128"/>
              </a:rPr>
              <a:t>SST</a:t>
            </a:r>
            <a:r>
              <a:rPr lang="ja-JP" altLang="en-US" sz="1600" dirty="0" err="1" smtClean="0">
                <a:latin typeface="メイリオ" pitchFamily="50" charset="-128"/>
                <a:ea typeface="メイリオ" pitchFamily="50" charset="-128"/>
                <a:cs typeface="メイリオ" pitchFamily="50" charset="-128"/>
              </a:rPr>
              <a:t>、</a:t>
            </a:r>
            <a:r>
              <a:rPr lang="ja-JP" altLang="en-US" sz="1600" dirty="0" smtClean="0">
                <a:latin typeface="メイリオ" pitchFamily="50" charset="-128"/>
                <a:ea typeface="メイリオ" pitchFamily="50" charset="-128"/>
                <a:cs typeface="メイリオ" pitchFamily="50" charset="-128"/>
              </a:rPr>
              <a:t>カードスピーチ、伝達ゲーム、協働ゲーム、調理実習。</a:t>
            </a:r>
          </a:p>
          <a:p>
            <a:pPr marL="274320" lvl="0" indent="-274320">
              <a:spcBef>
                <a:spcPts val="600"/>
              </a:spcBef>
              <a:buClr>
                <a:schemeClr val="accent1"/>
              </a:buClr>
              <a:buSzPct val="76000"/>
              <a:buFont typeface="Wingdings 3"/>
              <a:buChar char=""/>
            </a:pPr>
            <a:r>
              <a:rPr lang="ja-JP" altLang="en-US" dirty="0" smtClean="0">
                <a:latin typeface="メイリオ" pitchFamily="50" charset="-128"/>
                <a:ea typeface="メイリオ" pitchFamily="50" charset="-128"/>
                <a:cs typeface="メイリオ" pitchFamily="50" charset="-128"/>
              </a:rPr>
              <a:t>ボランティア等社会と関わるきっかけづくり。</a:t>
            </a:r>
          </a:p>
          <a:p>
            <a:pPr marL="274320" lvl="0" indent="-274320">
              <a:spcBef>
                <a:spcPts val="600"/>
              </a:spcBef>
              <a:buClr>
                <a:schemeClr val="accent1"/>
              </a:buClr>
              <a:buSzPct val="76000"/>
              <a:buFont typeface="Wingdings 3"/>
              <a:buChar char=""/>
            </a:pPr>
            <a:endParaRPr lang="ja-JP" altLang="en-US" dirty="0" smtClean="0">
              <a:latin typeface="メイリオ" pitchFamily="50" charset="-128"/>
              <a:ea typeface="メイリオ" pitchFamily="50" charset="-128"/>
              <a:cs typeface="メイリオ" pitchFamily="50" charset="-128"/>
            </a:endParaRPr>
          </a:p>
          <a:p>
            <a:pPr marL="274320" indent="-274320">
              <a:spcBef>
                <a:spcPts val="600"/>
              </a:spcBef>
              <a:buClr>
                <a:schemeClr val="accent1"/>
              </a:buClr>
              <a:buSzPct val="76000"/>
              <a:buFont typeface="Wingdings 3"/>
              <a:buChar char=""/>
            </a:pPr>
            <a:endParaRPr lang="ja-JP" altLang="en-US" dirty="0" smtClean="0">
              <a:latin typeface="メイリオ" pitchFamily="50" charset="-128"/>
              <a:ea typeface="メイリオ" pitchFamily="50" charset="-128"/>
              <a:cs typeface="メイリオ" pitchFamily="50" charset="-128"/>
            </a:endParaRPr>
          </a:p>
        </p:txBody>
      </p:sp>
      <p:sp>
        <p:nvSpPr>
          <p:cNvPr id="31" name="角丸四角形 30"/>
          <p:cNvSpPr/>
          <p:nvPr/>
        </p:nvSpPr>
        <p:spPr>
          <a:xfrm>
            <a:off x="611560" y="4596224"/>
            <a:ext cx="2088232" cy="432048"/>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p>
            <a:r>
              <a:rPr lang="ja-JP" altLang="en-US" sz="2000" b="1" dirty="0" smtClean="0">
                <a:solidFill>
                  <a:schemeClr val="bg1"/>
                </a:solidFill>
                <a:latin typeface="メイリオ" pitchFamily="50" charset="-128"/>
                <a:ea typeface="メイリオ" pitchFamily="50" charset="-128"/>
                <a:cs typeface="メイリオ" pitchFamily="50" charset="-128"/>
              </a:rPr>
              <a:t>経済的</a:t>
            </a:r>
            <a:r>
              <a:rPr kumimoji="1" lang="ja-JP" altLang="en-US" sz="2000" b="1" dirty="0" smtClean="0">
                <a:solidFill>
                  <a:schemeClr val="bg1"/>
                </a:solidFill>
                <a:latin typeface="メイリオ" pitchFamily="50" charset="-128"/>
                <a:ea typeface="メイリオ" pitchFamily="50" charset="-128"/>
                <a:cs typeface="メイリオ" pitchFamily="50" charset="-128"/>
              </a:rPr>
              <a:t>自立</a:t>
            </a:r>
            <a:endParaRPr kumimoji="1" lang="ja-JP" altLang="en-US" sz="2000" b="1" dirty="0">
              <a:solidFill>
                <a:schemeClr val="bg1"/>
              </a:solidFill>
              <a:latin typeface="メイリオ" pitchFamily="50" charset="-128"/>
              <a:ea typeface="メイリオ" pitchFamily="50" charset="-128"/>
              <a:cs typeface="メイリオ" pitchFamily="50" charset="-128"/>
            </a:endParaRPr>
          </a:p>
        </p:txBody>
      </p:sp>
      <p:sp>
        <p:nvSpPr>
          <p:cNvPr id="32" name="正方形/長方形 31"/>
          <p:cNvSpPr/>
          <p:nvPr/>
        </p:nvSpPr>
        <p:spPr>
          <a:xfrm>
            <a:off x="611560" y="5100280"/>
            <a:ext cx="7992888" cy="1077218"/>
          </a:xfrm>
          <a:prstGeom prst="rect">
            <a:avLst/>
          </a:prstGeom>
        </p:spPr>
        <p:txBody>
          <a:bodyPr wrap="square">
            <a:spAutoFit/>
          </a:bodyPr>
          <a:lstStyle/>
          <a:p>
            <a:pPr marL="274320" lvl="0" indent="-274320">
              <a:spcBef>
                <a:spcPts val="600"/>
              </a:spcBef>
              <a:buClr>
                <a:schemeClr val="accent1"/>
              </a:buClr>
              <a:buSzPct val="76000"/>
              <a:buFont typeface="Wingdings 3"/>
              <a:buChar char=""/>
            </a:pPr>
            <a:r>
              <a:rPr lang="ja-JP" altLang="en-US" dirty="0" smtClean="0">
                <a:latin typeface="メイリオ" pitchFamily="50" charset="-128"/>
                <a:ea typeface="メイリオ" pitchFamily="50" charset="-128"/>
                <a:cs typeface="メイリオ" pitchFamily="50" charset="-128"/>
              </a:rPr>
              <a:t>今後の自立を計画するワーク。</a:t>
            </a:r>
          </a:p>
          <a:p>
            <a:pPr marL="274320" lvl="0" indent="-274320">
              <a:spcBef>
                <a:spcPts val="600"/>
              </a:spcBef>
              <a:buClr>
                <a:schemeClr val="accent1"/>
              </a:buClr>
              <a:buSzPct val="76000"/>
              <a:buFont typeface="Wingdings 3"/>
              <a:buChar char=""/>
            </a:pPr>
            <a:r>
              <a:rPr lang="ja-JP" altLang="en-US" dirty="0" smtClean="0">
                <a:latin typeface="メイリオ" pitchFamily="50" charset="-128"/>
                <a:ea typeface="メイリオ" pitchFamily="50" charset="-128"/>
                <a:cs typeface="メイリオ" pitchFamily="50" charset="-128"/>
              </a:rPr>
              <a:t>職業訓練ガイダンス。</a:t>
            </a:r>
          </a:p>
          <a:p>
            <a:pPr marL="274320" lvl="0" indent="-274320">
              <a:spcBef>
                <a:spcPts val="600"/>
              </a:spcBef>
              <a:buClr>
                <a:schemeClr val="accent1"/>
              </a:buClr>
              <a:buSzPct val="76000"/>
              <a:buFont typeface="Wingdings 3"/>
              <a:buChar char=""/>
            </a:pPr>
            <a:r>
              <a:rPr lang="ja-JP" altLang="en-US" dirty="0" smtClean="0">
                <a:latin typeface="メイリオ" pitchFamily="50" charset="-128"/>
                <a:ea typeface="メイリオ" pitchFamily="50" charset="-128"/>
                <a:cs typeface="メイリオ" pitchFamily="50" charset="-128"/>
              </a:rPr>
              <a:t>企業見学、就労体験。</a:t>
            </a:r>
          </a:p>
        </p:txBody>
      </p:sp>
      <p:sp>
        <p:nvSpPr>
          <p:cNvPr id="16" name="フッター プレースホルダ 7"/>
          <p:cNvSpPr>
            <a:spLocks noGrp="1"/>
          </p:cNvSpPr>
          <p:nvPr>
            <p:ph type="ftr" sz="quarter" idx="11"/>
          </p:nvPr>
        </p:nvSpPr>
        <p:spPr>
          <a:xfrm>
            <a:off x="2898648" y="6356350"/>
            <a:ext cx="5822271" cy="365760"/>
          </a:xfrm>
        </p:spPr>
        <p:txBody>
          <a:bodyPr/>
          <a:lstStyle/>
          <a:p>
            <a:r>
              <a:rPr lang="ja-JP" altLang="en-US" sz="800" dirty="0" smtClean="0">
                <a:solidFill>
                  <a:schemeClr val="tx1"/>
                </a:solidFill>
                <a:latin typeface="+mn-ea"/>
              </a:rPr>
              <a:t>生活困窮者自立支援制度における県域研修の普及・促進に向けた調査研究事業</a:t>
            </a:r>
            <a:endParaRPr lang="en-US" altLang="ja-JP" sz="800" dirty="0" smtClean="0">
              <a:solidFill>
                <a:schemeClr val="tx1"/>
              </a:solidFill>
              <a:latin typeface="+mn-ea"/>
            </a:endParaRPr>
          </a:p>
          <a:p>
            <a:r>
              <a:rPr lang="ja-JP" altLang="en-US" sz="800" dirty="0" smtClean="0">
                <a:solidFill>
                  <a:schemeClr val="tx1"/>
                </a:solidFill>
                <a:latin typeface="+mn-ea"/>
              </a:rPr>
              <a:t>みずほ情報総研株式会社</a:t>
            </a:r>
            <a:endParaRPr lang="en-US" altLang="ja-JP" sz="800" dirty="0" smtClean="0">
              <a:solidFill>
                <a:schemeClr val="tx1"/>
              </a:solidFill>
              <a:latin typeface="+mn-ea"/>
            </a:endParaRPr>
          </a:p>
          <a:p>
            <a:r>
              <a:rPr kumimoji="1" lang="en-US" altLang="ja-JP" sz="800" dirty="0" smtClean="0">
                <a:solidFill>
                  <a:schemeClr val="tx1"/>
                </a:solidFill>
                <a:latin typeface="+mn-ea"/>
              </a:rPr>
              <a:t>【</a:t>
            </a:r>
            <a:r>
              <a:rPr kumimoji="1" lang="ja-JP" altLang="en-US" sz="800" dirty="0" smtClean="0">
                <a:solidFill>
                  <a:schemeClr val="tx1"/>
                </a:solidFill>
                <a:latin typeface="+mn-ea"/>
              </a:rPr>
              <a:t>就労</a:t>
            </a:r>
            <a:r>
              <a:rPr kumimoji="1" lang="en-US" altLang="ja-JP" sz="800" dirty="0" smtClean="0">
                <a:solidFill>
                  <a:schemeClr val="tx1"/>
                </a:solidFill>
                <a:latin typeface="+mn-ea"/>
              </a:rPr>
              <a:t>】B</a:t>
            </a:r>
            <a:r>
              <a:rPr kumimoji="1" lang="ja-JP" altLang="en-US" sz="800" dirty="0" err="1" smtClean="0">
                <a:solidFill>
                  <a:schemeClr val="tx1"/>
                </a:solidFill>
                <a:latin typeface="+mn-ea"/>
              </a:rPr>
              <a:t>．</a:t>
            </a:r>
            <a:r>
              <a:rPr kumimoji="1" lang="ja-JP" altLang="en-US" sz="800" dirty="0" smtClean="0">
                <a:solidFill>
                  <a:schemeClr val="tx1"/>
                </a:solidFill>
                <a:latin typeface="+mn-ea"/>
              </a:rPr>
              <a:t>多様なメニューづくり</a:t>
            </a:r>
            <a:endParaRPr kumimoji="1" lang="ja-JP" altLang="en-US" sz="800" dirty="0">
              <a:solidFill>
                <a:schemeClr val="tx1"/>
              </a:solidFill>
              <a:latin typeface="+mn-ea"/>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12"/>
          </p:nvPr>
        </p:nvSpPr>
        <p:spPr/>
        <p:txBody>
          <a:bodyPr/>
          <a:lstStyle/>
          <a:p>
            <a:fld id="{FC256532-382F-4E0F-9004-4DCC7021CD1A}" type="slidenum">
              <a:rPr kumimoji="1" lang="ja-JP" altLang="en-US" smtClean="0"/>
              <a:pPr/>
              <a:t>15</a:t>
            </a:fld>
            <a:endParaRPr kumimoji="1" lang="ja-JP" altLang="en-US" dirty="0"/>
          </a:p>
        </p:txBody>
      </p:sp>
      <p:sp>
        <p:nvSpPr>
          <p:cNvPr id="10" name="タイトル 1"/>
          <p:cNvSpPr>
            <a:spLocks noGrp="1"/>
          </p:cNvSpPr>
          <p:nvPr>
            <p:ph type="title"/>
          </p:nvPr>
        </p:nvSpPr>
        <p:spPr>
          <a:xfrm>
            <a:off x="457200" y="152400"/>
            <a:ext cx="8363272" cy="990600"/>
          </a:xfrm>
        </p:spPr>
        <p:txBody>
          <a:bodyPr>
            <a:normAutofit/>
          </a:bodyPr>
          <a:lstStyle/>
          <a:p>
            <a:r>
              <a:rPr lang="ja-JP" altLang="en-US" dirty="0" smtClean="0">
                <a:solidFill>
                  <a:schemeClr val="tx1"/>
                </a:solidFill>
                <a:latin typeface="メイリオ" pitchFamily="50" charset="-128"/>
                <a:ea typeface="メイリオ" pitchFamily="50" charset="-128"/>
                <a:cs typeface="メイリオ" pitchFamily="50" charset="-128"/>
              </a:rPr>
              <a:t>３</a:t>
            </a:r>
            <a:r>
              <a:rPr kumimoji="1" lang="ja-JP" altLang="en-US" dirty="0" smtClean="0">
                <a:solidFill>
                  <a:schemeClr val="tx1"/>
                </a:solidFill>
                <a:latin typeface="メイリオ" pitchFamily="50" charset="-128"/>
                <a:ea typeface="メイリオ" pitchFamily="50" charset="-128"/>
                <a:cs typeface="メイリオ" pitchFamily="50" charset="-128"/>
              </a:rPr>
              <a:t>．就労支援の進め方</a:t>
            </a:r>
            <a:r>
              <a:rPr kumimoji="1" lang="en-US" altLang="ja-JP" dirty="0" smtClean="0">
                <a:solidFill>
                  <a:schemeClr val="tx1"/>
                </a:solidFill>
                <a:latin typeface="メイリオ" pitchFamily="50" charset="-128"/>
                <a:ea typeface="メイリオ" pitchFamily="50" charset="-128"/>
                <a:cs typeface="メイリオ" pitchFamily="50" charset="-128"/>
              </a:rPr>
              <a:t/>
            </a:r>
            <a:br>
              <a:rPr kumimoji="1" lang="en-US" altLang="ja-JP" dirty="0" smtClean="0">
                <a:solidFill>
                  <a:schemeClr val="tx1"/>
                </a:solidFill>
                <a:latin typeface="メイリオ" pitchFamily="50" charset="-128"/>
                <a:ea typeface="メイリオ" pitchFamily="50" charset="-128"/>
                <a:cs typeface="メイリオ" pitchFamily="50" charset="-128"/>
              </a:rPr>
            </a:br>
            <a:r>
              <a:rPr lang="ja-JP" altLang="en-US" sz="2700" dirty="0" smtClean="0">
                <a:solidFill>
                  <a:schemeClr val="tx1"/>
                </a:solidFill>
                <a:latin typeface="メイリオ" pitchFamily="50" charset="-128"/>
                <a:ea typeface="メイリオ" pitchFamily="50" charset="-128"/>
                <a:cs typeface="メイリオ" pitchFamily="50" charset="-128"/>
              </a:rPr>
              <a:t>（４）就労支援メニュー～目的と活用法</a:t>
            </a:r>
            <a:endParaRPr kumimoji="1" lang="ja-JP" altLang="en-US" sz="2700" dirty="0">
              <a:solidFill>
                <a:schemeClr val="tx1"/>
              </a:solidFill>
              <a:latin typeface="メイリオ" pitchFamily="50" charset="-128"/>
              <a:ea typeface="メイリオ" pitchFamily="50" charset="-128"/>
              <a:cs typeface="メイリオ" pitchFamily="50" charset="-128"/>
            </a:endParaRPr>
          </a:p>
        </p:txBody>
      </p:sp>
      <p:sp>
        <p:nvSpPr>
          <p:cNvPr id="23" name="テキスト ボックス 22"/>
          <p:cNvSpPr txBox="1"/>
          <p:nvPr/>
        </p:nvSpPr>
        <p:spPr>
          <a:xfrm>
            <a:off x="899592" y="6381328"/>
            <a:ext cx="4032448" cy="215444"/>
          </a:xfrm>
          <a:prstGeom prst="rect">
            <a:avLst/>
          </a:prstGeom>
          <a:noFill/>
        </p:spPr>
        <p:txBody>
          <a:bodyPr wrap="square" rtlCol="0">
            <a:spAutoFit/>
          </a:bodyPr>
          <a:lstStyle/>
          <a:p>
            <a:r>
              <a:rPr lang="ja-JP" altLang="en-US" sz="800" dirty="0" smtClean="0">
                <a:latin typeface="メイリオ" pitchFamily="50" charset="-128"/>
                <a:ea typeface="メイリオ" pitchFamily="50" charset="-128"/>
                <a:cs typeface="メイリオ" pitchFamily="50" charset="-128"/>
              </a:rPr>
              <a:t>資料：岡野みゆき（</a:t>
            </a:r>
            <a:r>
              <a:rPr lang="en-US" altLang="ja-JP" sz="800" dirty="0" smtClean="0">
                <a:latin typeface="メイリオ" pitchFamily="50" charset="-128"/>
                <a:ea typeface="メイリオ" pitchFamily="50" charset="-128"/>
                <a:cs typeface="メイリオ" pitchFamily="50" charset="-128"/>
              </a:rPr>
              <a:t>2016</a:t>
            </a:r>
            <a:r>
              <a:rPr lang="ja-JP" altLang="en-US" sz="800" dirty="0" smtClean="0">
                <a:latin typeface="メイリオ" pitchFamily="50" charset="-128"/>
                <a:ea typeface="メイリオ" pitchFamily="50" charset="-128"/>
                <a:cs typeface="メイリオ" pitchFamily="50" charset="-128"/>
              </a:rPr>
              <a:t>）</a:t>
            </a:r>
            <a:r>
              <a:rPr lang="en-US" altLang="ja-JP" sz="800" dirty="0" smtClean="0">
                <a:latin typeface="メイリオ" pitchFamily="50" charset="-128"/>
                <a:ea typeface="メイリオ" pitchFamily="50" charset="-128"/>
                <a:cs typeface="メイリオ" pitchFamily="50" charset="-128"/>
              </a:rPr>
              <a:t>,p.39.</a:t>
            </a:r>
            <a:r>
              <a:rPr lang="ja-JP" altLang="en-US" sz="800" dirty="0" smtClean="0">
                <a:latin typeface="メイリオ" pitchFamily="50" charset="-128"/>
                <a:ea typeface="メイリオ" pitchFamily="50" charset="-128"/>
                <a:cs typeface="メイリオ" pitchFamily="50" charset="-128"/>
              </a:rPr>
              <a:t>を一部改変</a:t>
            </a:r>
            <a:endParaRPr lang="en-US" altLang="ja-JP" sz="800" dirty="0" smtClean="0">
              <a:latin typeface="メイリオ" pitchFamily="50" charset="-128"/>
              <a:ea typeface="メイリオ" pitchFamily="50" charset="-128"/>
              <a:cs typeface="メイリオ" pitchFamily="50" charset="-128"/>
            </a:endParaRPr>
          </a:p>
        </p:txBody>
      </p:sp>
      <p:sp>
        <p:nvSpPr>
          <p:cNvPr id="50" name="角丸四角形 49"/>
          <p:cNvSpPr/>
          <p:nvPr/>
        </p:nvSpPr>
        <p:spPr>
          <a:xfrm>
            <a:off x="683568" y="1412776"/>
            <a:ext cx="7848872" cy="1512168"/>
          </a:xfrm>
          <a:prstGeom prst="roundRect">
            <a:avLst>
              <a:gd name="adj" fmla="val 8414"/>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55600" lvl="2" indent="-355600">
              <a:spcAft>
                <a:spcPts val="600"/>
              </a:spcAft>
              <a:buFont typeface="Wingdings" pitchFamily="2" charset="2"/>
              <a:buChar char="ü"/>
            </a:pPr>
            <a:r>
              <a:rPr lang="ja-JP" altLang="en-US" sz="2400" dirty="0" smtClean="0">
                <a:solidFill>
                  <a:schemeClr val="tx1"/>
                </a:solidFill>
                <a:latin typeface="メイリオ" pitchFamily="50" charset="-128"/>
                <a:ea typeface="メイリオ" pitchFamily="50" charset="-128"/>
                <a:cs typeface="メイリオ" pitchFamily="50" charset="-128"/>
              </a:rPr>
              <a:t>一人ひとりに合わせて、スタッフ（自立相談支援機関の相談支援員も）と一緒に講習期間の目標設定</a:t>
            </a:r>
            <a:endParaRPr lang="en-US" altLang="ja-JP" sz="2400" dirty="0" smtClean="0">
              <a:solidFill>
                <a:schemeClr val="tx1"/>
              </a:solidFill>
              <a:latin typeface="メイリオ" pitchFamily="50" charset="-128"/>
              <a:ea typeface="メイリオ" pitchFamily="50" charset="-128"/>
              <a:cs typeface="メイリオ" pitchFamily="50" charset="-128"/>
            </a:endParaRPr>
          </a:p>
          <a:p>
            <a:pPr marL="355600" lvl="2" indent="-355600">
              <a:buFont typeface="Wingdings" pitchFamily="2" charset="2"/>
              <a:buChar char="ü"/>
            </a:pPr>
            <a:r>
              <a:rPr lang="ja-JP" altLang="en-US" sz="2400" dirty="0" smtClean="0">
                <a:solidFill>
                  <a:schemeClr val="tx1"/>
                </a:solidFill>
                <a:latin typeface="メイリオ" pitchFamily="50" charset="-128"/>
                <a:ea typeface="メイリオ" pitchFamily="50" charset="-128"/>
                <a:cs typeface="メイリオ" pitchFamily="50" charset="-128"/>
              </a:rPr>
              <a:t>毎日の目標設定は、各自で立てる</a:t>
            </a:r>
            <a:endParaRPr lang="en-US" altLang="ja-JP" sz="2400" dirty="0" smtClean="0">
              <a:solidFill>
                <a:schemeClr val="tx1"/>
              </a:solidFill>
              <a:latin typeface="メイリオ" pitchFamily="50" charset="-128"/>
              <a:ea typeface="メイリオ" pitchFamily="50" charset="-128"/>
              <a:cs typeface="メイリオ" pitchFamily="50" charset="-128"/>
            </a:endParaRPr>
          </a:p>
        </p:txBody>
      </p:sp>
      <p:sp>
        <p:nvSpPr>
          <p:cNvPr id="12" name="正方形/長方形 11"/>
          <p:cNvSpPr/>
          <p:nvPr/>
        </p:nvSpPr>
        <p:spPr>
          <a:xfrm>
            <a:off x="683568" y="3239685"/>
            <a:ext cx="7992888" cy="2616101"/>
          </a:xfrm>
          <a:prstGeom prst="rect">
            <a:avLst/>
          </a:prstGeom>
        </p:spPr>
        <p:txBody>
          <a:bodyPr wrap="square">
            <a:spAutoFit/>
          </a:bodyPr>
          <a:lstStyle/>
          <a:p>
            <a:pPr marL="274320" lvl="0" indent="-274320">
              <a:spcBef>
                <a:spcPts val="600"/>
              </a:spcBef>
              <a:buClr>
                <a:schemeClr val="accent1"/>
              </a:buClr>
              <a:buSzPct val="76000"/>
              <a:buFont typeface="Wingdings 3"/>
              <a:buChar char=""/>
            </a:pPr>
            <a:r>
              <a:rPr lang="ja-JP" altLang="en-US" sz="2200" dirty="0" smtClean="0">
                <a:latin typeface="メイリオ" pitchFamily="50" charset="-128"/>
                <a:ea typeface="メイリオ" pitchFamily="50" charset="-128"/>
                <a:cs typeface="メイリオ" pitchFamily="50" charset="-128"/>
              </a:rPr>
              <a:t>個別アプローチを小集団での活動の場で行い、スモールステップで挑戦していく。承認される経験を通じて、社会性を身に着ける。</a:t>
            </a:r>
            <a:endParaRPr lang="en-US" altLang="ja-JP" sz="2200" dirty="0" smtClean="0">
              <a:latin typeface="メイリオ" pitchFamily="50" charset="-128"/>
              <a:ea typeface="メイリオ" pitchFamily="50" charset="-128"/>
              <a:cs typeface="メイリオ" pitchFamily="50" charset="-128"/>
            </a:endParaRPr>
          </a:p>
          <a:p>
            <a:pPr marL="274320" indent="-274320">
              <a:spcBef>
                <a:spcPts val="600"/>
              </a:spcBef>
              <a:buClr>
                <a:schemeClr val="accent1"/>
              </a:buClr>
              <a:buSzPct val="76000"/>
              <a:buFont typeface="Wingdings 3"/>
              <a:buChar char=""/>
            </a:pPr>
            <a:r>
              <a:rPr lang="ja-JP" altLang="en-US" sz="2200" dirty="0" smtClean="0">
                <a:latin typeface="メイリオ" pitchFamily="50" charset="-128"/>
                <a:ea typeface="メイリオ" pitchFamily="50" charset="-128"/>
                <a:cs typeface="メイリオ" pitchFamily="50" charset="-128"/>
              </a:rPr>
              <a:t>コミュニケーション力はあるので、集団活動の中で活かすことで意欲喚起につなげたい。</a:t>
            </a:r>
            <a:endParaRPr lang="en-US" altLang="ja-JP" sz="2200" dirty="0" smtClean="0">
              <a:latin typeface="メイリオ" pitchFamily="50" charset="-128"/>
              <a:ea typeface="メイリオ" pitchFamily="50" charset="-128"/>
              <a:cs typeface="メイリオ" pitchFamily="50" charset="-128"/>
            </a:endParaRPr>
          </a:p>
          <a:p>
            <a:pPr marL="274320" indent="-274320">
              <a:spcBef>
                <a:spcPts val="600"/>
              </a:spcBef>
              <a:buClr>
                <a:schemeClr val="accent1"/>
              </a:buClr>
              <a:buSzPct val="76000"/>
              <a:buFont typeface="Wingdings 3"/>
              <a:buChar char=""/>
            </a:pPr>
            <a:r>
              <a:rPr lang="ja-JP" altLang="en-US" sz="2200" dirty="0" smtClean="0">
                <a:latin typeface="メイリオ" pitchFamily="50" charset="-128"/>
                <a:ea typeface="メイリオ" pitchFamily="50" charset="-128"/>
                <a:cs typeface="メイリオ" pitchFamily="50" charset="-128"/>
              </a:rPr>
              <a:t>一人で社会参加する前に、企業実習へつなげられる状況か、社会性、体力等を確認したい。</a:t>
            </a:r>
          </a:p>
        </p:txBody>
      </p:sp>
      <p:sp>
        <p:nvSpPr>
          <p:cNvPr id="9" name="フッター プレースホルダ 7"/>
          <p:cNvSpPr>
            <a:spLocks noGrp="1"/>
          </p:cNvSpPr>
          <p:nvPr>
            <p:ph type="ftr" sz="quarter" idx="11"/>
          </p:nvPr>
        </p:nvSpPr>
        <p:spPr>
          <a:xfrm>
            <a:off x="2898648" y="6356350"/>
            <a:ext cx="5822271" cy="365760"/>
          </a:xfrm>
        </p:spPr>
        <p:txBody>
          <a:bodyPr/>
          <a:lstStyle/>
          <a:p>
            <a:r>
              <a:rPr lang="ja-JP" altLang="en-US" sz="800" dirty="0" smtClean="0">
                <a:solidFill>
                  <a:schemeClr val="tx1"/>
                </a:solidFill>
                <a:latin typeface="+mn-ea"/>
              </a:rPr>
              <a:t>生活困窮者自立支援制度における県域研修の普及・促進に向けた調査研究事業</a:t>
            </a:r>
            <a:endParaRPr lang="en-US" altLang="ja-JP" sz="800" dirty="0" smtClean="0">
              <a:solidFill>
                <a:schemeClr val="tx1"/>
              </a:solidFill>
              <a:latin typeface="+mn-ea"/>
            </a:endParaRPr>
          </a:p>
          <a:p>
            <a:r>
              <a:rPr lang="ja-JP" altLang="en-US" sz="800" dirty="0" smtClean="0">
                <a:solidFill>
                  <a:schemeClr val="tx1"/>
                </a:solidFill>
                <a:latin typeface="+mn-ea"/>
              </a:rPr>
              <a:t>みずほ情報総研株式会社</a:t>
            </a:r>
            <a:endParaRPr lang="en-US" altLang="ja-JP" sz="800" dirty="0" smtClean="0">
              <a:solidFill>
                <a:schemeClr val="tx1"/>
              </a:solidFill>
              <a:latin typeface="+mn-ea"/>
            </a:endParaRPr>
          </a:p>
          <a:p>
            <a:r>
              <a:rPr kumimoji="1" lang="en-US" altLang="ja-JP" sz="800" dirty="0" smtClean="0">
                <a:solidFill>
                  <a:schemeClr val="tx1"/>
                </a:solidFill>
                <a:latin typeface="+mn-ea"/>
              </a:rPr>
              <a:t>【</a:t>
            </a:r>
            <a:r>
              <a:rPr kumimoji="1" lang="ja-JP" altLang="en-US" sz="800" dirty="0" smtClean="0">
                <a:solidFill>
                  <a:schemeClr val="tx1"/>
                </a:solidFill>
                <a:latin typeface="+mn-ea"/>
              </a:rPr>
              <a:t>就労</a:t>
            </a:r>
            <a:r>
              <a:rPr kumimoji="1" lang="en-US" altLang="ja-JP" sz="800" dirty="0" smtClean="0">
                <a:solidFill>
                  <a:schemeClr val="tx1"/>
                </a:solidFill>
                <a:latin typeface="+mn-ea"/>
              </a:rPr>
              <a:t>】B</a:t>
            </a:r>
            <a:r>
              <a:rPr kumimoji="1" lang="ja-JP" altLang="en-US" sz="800" dirty="0" err="1" smtClean="0">
                <a:solidFill>
                  <a:schemeClr val="tx1"/>
                </a:solidFill>
                <a:latin typeface="+mn-ea"/>
              </a:rPr>
              <a:t>．</a:t>
            </a:r>
            <a:r>
              <a:rPr kumimoji="1" lang="ja-JP" altLang="en-US" sz="800" dirty="0" smtClean="0">
                <a:solidFill>
                  <a:schemeClr val="tx1"/>
                </a:solidFill>
                <a:latin typeface="+mn-ea"/>
              </a:rPr>
              <a:t>多様なメニューづくり</a:t>
            </a:r>
            <a:endParaRPr kumimoji="1" lang="ja-JP" altLang="en-US" sz="800" dirty="0">
              <a:solidFill>
                <a:schemeClr val="tx1"/>
              </a:solidFill>
              <a:latin typeface="+mn-ea"/>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12"/>
          </p:nvPr>
        </p:nvSpPr>
        <p:spPr>
          <a:xfrm>
            <a:off x="612648" y="6356350"/>
            <a:ext cx="2807224" cy="365760"/>
          </a:xfrm>
        </p:spPr>
        <p:txBody>
          <a:bodyPr/>
          <a:lstStyle/>
          <a:p>
            <a:fld id="{FC256532-382F-4E0F-9004-4DCC7021CD1A}" type="slidenum">
              <a:rPr kumimoji="1" lang="ja-JP" altLang="en-US" smtClean="0"/>
              <a:pPr/>
              <a:t>16</a:t>
            </a:fld>
            <a:endParaRPr kumimoji="1" lang="ja-JP" altLang="en-US" dirty="0"/>
          </a:p>
        </p:txBody>
      </p:sp>
      <p:sp>
        <p:nvSpPr>
          <p:cNvPr id="10" name="タイトル 1"/>
          <p:cNvSpPr>
            <a:spLocks noGrp="1"/>
          </p:cNvSpPr>
          <p:nvPr>
            <p:ph type="title"/>
          </p:nvPr>
        </p:nvSpPr>
        <p:spPr>
          <a:xfrm>
            <a:off x="457200" y="152400"/>
            <a:ext cx="8363272" cy="990600"/>
          </a:xfrm>
        </p:spPr>
        <p:txBody>
          <a:bodyPr>
            <a:normAutofit/>
          </a:bodyPr>
          <a:lstStyle/>
          <a:p>
            <a:r>
              <a:rPr lang="ja-JP" altLang="en-US" dirty="0" smtClean="0">
                <a:solidFill>
                  <a:schemeClr val="tx1"/>
                </a:solidFill>
                <a:latin typeface="メイリオ" pitchFamily="50" charset="-128"/>
                <a:ea typeface="メイリオ" pitchFamily="50" charset="-128"/>
                <a:cs typeface="メイリオ" pitchFamily="50" charset="-128"/>
              </a:rPr>
              <a:t>３</a:t>
            </a:r>
            <a:r>
              <a:rPr kumimoji="1" lang="ja-JP" altLang="en-US" dirty="0" smtClean="0">
                <a:solidFill>
                  <a:schemeClr val="tx1"/>
                </a:solidFill>
                <a:latin typeface="メイリオ" pitchFamily="50" charset="-128"/>
                <a:ea typeface="メイリオ" pitchFamily="50" charset="-128"/>
                <a:cs typeface="メイリオ" pitchFamily="50" charset="-128"/>
              </a:rPr>
              <a:t>．就労支援の進め方</a:t>
            </a:r>
            <a:r>
              <a:rPr kumimoji="1" lang="en-US" altLang="ja-JP" dirty="0" smtClean="0">
                <a:solidFill>
                  <a:schemeClr val="tx1"/>
                </a:solidFill>
                <a:latin typeface="メイリオ" pitchFamily="50" charset="-128"/>
                <a:ea typeface="メイリオ" pitchFamily="50" charset="-128"/>
                <a:cs typeface="メイリオ" pitchFamily="50" charset="-128"/>
              </a:rPr>
              <a:t/>
            </a:r>
            <a:br>
              <a:rPr kumimoji="1" lang="en-US" altLang="ja-JP" dirty="0" smtClean="0">
                <a:solidFill>
                  <a:schemeClr val="tx1"/>
                </a:solidFill>
                <a:latin typeface="メイリオ" pitchFamily="50" charset="-128"/>
                <a:ea typeface="メイリオ" pitchFamily="50" charset="-128"/>
                <a:cs typeface="メイリオ" pitchFamily="50" charset="-128"/>
              </a:rPr>
            </a:br>
            <a:r>
              <a:rPr lang="ja-JP" altLang="en-US" sz="2700" dirty="0" smtClean="0">
                <a:solidFill>
                  <a:schemeClr val="tx1"/>
                </a:solidFill>
                <a:latin typeface="メイリオ" pitchFamily="50" charset="-128"/>
                <a:ea typeface="メイリオ" pitchFamily="50" charset="-128"/>
                <a:cs typeface="メイリオ" pitchFamily="50" charset="-128"/>
              </a:rPr>
              <a:t>（５）講習のしかけ</a:t>
            </a:r>
            <a:endParaRPr kumimoji="1" lang="ja-JP" altLang="en-US" sz="2700" dirty="0">
              <a:solidFill>
                <a:schemeClr val="tx1"/>
              </a:solidFill>
              <a:latin typeface="メイリオ" pitchFamily="50" charset="-128"/>
              <a:ea typeface="メイリオ" pitchFamily="50" charset="-128"/>
              <a:cs typeface="メイリオ" pitchFamily="50" charset="-128"/>
            </a:endParaRPr>
          </a:p>
        </p:txBody>
      </p:sp>
      <p:sp>
        <p:nvSpPr>
          <p:cNvPr id="23" name="テキスト ボックス 22"/>
          <p:cNvSpPr txBox="1"/>
          <p:nvPr/>
        </p:nvSpPr>
        <p:spPr>
          <a:xfrm>
            <a:off x="899592" y="6381328"/>
            <a:ext cx="4032448" cy="215444"/>
          </a:xfrm>
          <a:prstGeom prst="rect">
            <a:avLst/>
          </a:prstGeom>
          <a:noFill/>
        </p:spPr>
        <p:txBody>
          <a:bodyPr wrap="square" rtlCol="0">
            <a:spAutoFit/>
          </a:bodyPr>
          <a:lstStyle/>
          <a:p>
            <a:r>
              <a:rPr lang="ja-JP" altLang="en-US" sz="800" dirty="0" smtClean="0">
                <a:latin typeface="メイリオ" pitchFamily="50" charset="-128"/>
                <a:ea typeface="メイリオ" pitchFamily="50" charset="-128"/>
                <a:cs typeface="メイリオ" pitchFamily="50" charset="-128"/>
              </a:rPr>
              <a:t>資料：岡野みゆき（</a:t>
            </a:r>
            <a:r>
              <a:rPr lang="en-US" altLang="ja-JP" sz="800" dirty="0" smtClean="0">
                <a:latin typeface="メイリオ" pitchFamily="50" charset="-128"/>
                <a:ea typeface="メイリオ" pitchFamily="50" charset="-128"/>
                <a:cs typeface="メイリオ" pitchFamily="50" charset="-128"/>
              </a:rPr>
              <a:t>2016</a:t>
            </a:r>
            <a:r>
              <a:rPr lang="ja-JP" altLang="en-US" sz="800" dirty="0" smtClean="0">
                <a:latin typeface="メイリオ" pitchFamily="50" charset="-128"/>
                <a:ea typeface="メイリオ" pitchFamily="50" charset="-128"/>
                <a:cs typeface="メイリオ" pitchFamily="50" charset="-128"/>
              </a:rPr>
              <a:t>）</a:t>
            </a:r>
            <a:r>
              <a:rPr lang="en-US" altLang="ja-JP" sz="800" dirty="0" smtClean="0">
                <a:latin typeface="メイリオ" pitchFamily="50" charset="-128"/>
                <a:ea typeface="メイリオ" pitchFamily="50" charset="-128"/>
                <a:cs typeface="メイリオ" pitchFamily="50" charset="-128"/>
              </a:rPr>
              <a:t>,p.17.</a:t>
            </a:r>
            <a:r>
              <a:rPr lang="ja-JP" altLang="en-US" sz="800" dirty="0" smtClean="0">
                <a:latin typeface="メイリオ" pitchFamily="50" charset="-128"/>
                <a:ea typeface="メイリオ" pitchFamily="50" charset="-128"/>
                <a:cs typeface="メイリオ" pitchFamily="50" charset="-128"/>
              </a:rPr>
              <a:t>を一部改変</a:t>
            </a:r>
            <a:endParaRPr lang="en-US" altLang="ja-JP" sz="800" dirty="0" smtClean="0">
              <a:latin typeface="メイリオ" pitchFamily="50" charset="-128"/>
              <a:ea typeface="メイリオ" pitchFamily="50" charset="-128"/>
              <a:cs typeface="メイリオ" pitchFamily="50" charset="-128"/>
            </a:endParaRPr>
          </a:p>
        </p:txBody>
      </p:sp>
      <p:sp>
        <p:nvSpPr>
          <p:cNvPr id="35" name="正方形/長方形 34"/>
          <p:cNvSpPr/>
          <p:nvPr/>
        </p:nvSpPr>
        <p:spPr>
          <a:xfrm>
            <a:off x="539552" y="1268760"/>
            <a:ext cx="7992888" cy="5016758"/>
          </a:xfrm>
          <a:prstGeom prst="rect">
            <a:avLst/>
          </a:prstGeom>
        </p:spPr>
        <p:txBody>
          <a:bodyPr wrap="square">
            <a:spAutoFit/>
          </a:bodyPr>
          <a:lstStyle/>
          <a:p>
            <a:pPr marL="274320" lvl="0" indent="-274320">
              <a:spcBef>
                <a:spcPts val="600"/>
              </a:spcBef>
              <a:buClr>
                <a:schemeClr val="accent1"/>
              </a:buClr>
              <a:buSzPct val="76000"/>
              <a:buFont typeface="Wingdings 3"/>
              <a:buChar char=""/>
            </a:pPr>
            <a:r>
              <a:rPr lang="ja-JP" altLang="en-US" sz="2000" dirty="0" smtClean="0">
                <a:latin typeface="メイリオ" pitchFamily="50" charset="-128"/>
                <a:ea typeface="メイリオ" pitchFamily="50" charset="-128"/>
                <a:cs typeface="メイリオ" pitchFamily="50" charset="-128"/>
              </a:rPr>
              <a:t>毎日同じ時間にはじめる。</a:t>
            </a:r>
            <a:endParaRPr lang="en-US" altLang="ja-JP" sz="2000" dirty="0" smtClean="0">
              <a:latin typeface="メイリオ" pitchFamily="50" charset="-128"/>
              <a:ea typeface="メイリオ" pitchFamily="50" charset="-128"/>
              <a:cs typeface="メイリオ" pitchFamily="50" charset="-128"/>
            </a:endParaRPr>
          </a:p>
          <a:p>
            <a:pPr marL="274320" indent="-274320">
              <a:spcBef>
                <a:spcPts val="600"/>
              </a:spcBef>
              <a:buClr>
                <a:schemeClr val="accent1"/>
              </a:buClr>
              <a:buSzPct val="76000"/>
              <a:buFont typeface="Wingdings 3"/>
              <a:buChar char=""/>
            </a:pPr>
            <a:r>
              <a:rPr lang="ja-JP" altLang="en-US" sz="2000" dirty="0" smtClean="0">
                <a:latin typeface="メイリオ" pitchFamily="50" charset="-128"/>
                <a:ea typeface="メイリオ" pitchFamily="50" charset="-128"/>
                <a:cs typeface="メイリオ" pitchFamily="50" charset="-128"/>
              </a:rPr>
              <a:t>毎日日誌を書く。</a:t>
            </a:r>
            <a:endParaRPr lang="en-US" altLang="ja-JP" sz="2000" dirty="0" smtClean="0">
              <a:latin typeface="メイリオ" pitchFamily="50" charset="-128"/>
              <a:ea typeface="メイリオ" pitchFamily="50" charset="-128"/>
              <a:cs typeface="メイリオ" pitchFamily="50" charset="-128"/>
            </a:endParaRPr>
          </a:p>
          <a:p>
            <a:pPr marL="274320" indent="-274320">
              <a:spcBef>
                <a:spcPts val="600"/>
              </a:spcBef>
              <a:buClr>
                <a:schemeClr val="accent1"/>
              </a:buClr>
              <a:buSzPct val="76000"/>
              <a:buFont typeface="Wingdings 3"/>
              <a:buChar char=""/>
            </a:pPr>
            <a:r>
              <a:rPr lang="ja-JP" altLang="en-US" sz="2000" dirty="0" smtClean="0">
                <a:latin typeface="メイリオ" pitchFamily="50" charset="-128"/>
                <a:ea typeface="メイリオ" pitchFamily="50" charset="-128"/>
                <a:cs typeface="メイリオ" pitchFamily="50" charset="-128"/>
              </a:rPr>
              <a:t>日誌は毎日スタッフコメントをつけて返す。</a:t>
            </a:r>
            <a:endParaRPr lang="en-US" altLang="ja-JP" sz="2000" dirty="0" smtClean="0">
              <a:latin typeface="メイリオ" pitchFamily="50" charset="-128"/>
              <a:ea typeface="メイリオ" pitchFamily="50" charset="-128"/>
              <a:cs typeface="メイリオ" pitchFamily="50" charset="-128"/>
            </a:endParaRPr>
          </a:p>
          <a:p>
            <a:pPr marL="274320" indent="-274320">
              <a:spcBef>
                <a:spcPts val="600"/>
              </a:spcBef>
              <a:buClr>
                <a:schemeClr val="accent1"/>
              </a:buClr>
              <a:buSzPct val="76000"/>
              <a:buFont typeface="Wingdings 3"/>
              <a:buChar char=""/>
            </a:pPr>
            <a:r>
              <a:rPr lang="ja-JP" altLang="en-US" sz="2000" dirty="0" smtClean="0">
                <a:latin typeface="メイリオ" pitchFamily="50" charset="-128"/>
                <a:ea typeface="メイリオ" pitchFamily="50" charset="-128"/>
                <a:cs typeface="メイリオ" pitchFamily="50" charset="-128"/>
              </a:rPr>
              <a:t>毎日スタッフ間で振り返りを行う。</a:t>
            </a:r>
            <a:endParaRPr lang="en-US" altLang="ja-JP" sz="2000" dirty="0" smtClean="0">
              <a:latin typeface="メイリオ" pitchFamily="50" charset="-128"/>
              <a:ea typeface="メイリオ" pitchFamily="50" charset="-128"/>
              <a:cs typeface="メイリオ" pitchFamily="50" charset="-128"/>
            </a:endParaRPr>
          </a:p>
          <a:p>
            <a:pPr marL="274320" indent="-274320">
              <a:spcBef>
                <a:spcPts val="600"/>
              </a:spcBef>
              <a:buClr>
                <a:schemeClr val="accent1"/>
              </a:buClr>
              <a:buSzPct val="76000"/>
              <a:buFont typeface="Wingdings 3"/>
              <a:buChar char=""/>
            </a:pPr>
            <a:endParaRPr lang="en-US" altLang="ja-JP" sz="2000" dirty="0" smtClean="0">
              <a:latin typeface="メイリオ" pitchFamily="50" charset="-128"/>
              <a:ea typeface="メイリオ" pitchFamily="50" charset="-128"/>
              <a:cs typeface="メイリオ" pitchFamily="50" charset="-128"/>
            </a:endParaRPr>
          </a:p>
          <a:p>
            <a:pPr marL="274320" indent="-274320">
              <a:spcBef>
                <a:spcPts val="600"/>
              </a:spcBef>
              <a:buClr>
                <a:schemeClr val="accent1"/>
              </a:buClr>
              <a:buSzPct val="76000"/>
              <a:buFont typeface="Wingdings 3"/>
              <a:buChar char=""/>
            </a:pPr>
            <a:r>
              <a:rPr lang="ja-JP" altLang="en-US" sz="2000" dirty="0" smtClean="0">
                <a:latin typeface="メイリオ" pitchFamily="50" charset="-128"/>
                <a:ea typeface="メイリオ" pitchFamily="50" charset="-128"/>
                <a:cs typeface="メイリオ" pitchFamily="50" charset="-128"/>
              </a:rPr>
              <a:t>一緒に昼食をとる。</a:t>
            </a:r>
            <a:endParaRPr lang="en-US" altLang="ja-JP" sz="2000" dirty="0" smtClean="0">
              <a:latin typeface="メイリオ" pitchFamily="50" charset="-128"/>
              <a:ea typeface="メイリオ" pitchFamily="50" charset="-128"/>
              <a:cs typeface="メイリオ" pitchFamily="50" charset="-128"/>
            </a:endParaRPr>
          </a:p>
          <a:p>
            <a:pPr marL="274320" indent="-274320">
              <a:spcBef>
                <a:spcPts val="600"/>
              </a:spcBef>
              <a:buClr>
                <a:schemeClr val="accent1"/>
              </a:buClr>
              <a:buSzPct val="76000"/>
              <a:buFont typeface="Wingdings 3"/>
              <a:buChar char=""/>
            </a:pPr>
            <a:r>
              <a:rPr lang="ja-JP" altLang="en-US" sz="2000" dirty="0" smtClean="0">
                <a:latin typeface="メイリオ" pitchFamily="50" charset="-128"/>
                <a:ea typeface="メイリオ" pitchFamily="50" charset="-128"/>
                <a:cs typeface="メイリオ" pitchFamily="50" charset="-128"/>
              </a:rPr>
              <a:t>必要に応じて送迎する。</a:t>
            </a:r>
            <a:endParaRPr lang="en-US" altLang="ja-JP" sz="2000" dirty="0" smtClean="0">
              <a:latin typeface="メイリオ" pitchFamily="50" charset="-128"/>
              <a:ea typeface="メイリオ" pitchFamily="50" charset="-128"/>
              <a:cs typeface="メイリオ" pitchFamily="50" charset="-128"/>
            </a:endParaRPr>
          </a:p>
          <a:p>
            <a:pPr marL="274320" indent="-274320">
              <a:spcBef>
                <a:spcPts val="600"/>
              </a:spcBef>
              <a:buClr>
                <a:schemeClr val="accent1"/>
              </a:buClr>
              <a:buSzPct val="76000"/>
              <a:buFont typeface="Wingdings 3"/>
              <a:buChar char=""/>
            </a:pPr>
            <a:r>
              <a:rPr lang="ja-JP" altLang="en-US" sz="2000" dirty="0" smtClean="0">
                <a:latin typeface="メイリオ" pitchFamily="50" charset="-128"/>
                <a:ea typeface="メイリオ" pitchFamily="50" charset="-128"/>
                <a:cs typeface="メイリオ" pitchFamily="50" charset="-128"/>
              </a:rPr>
              <a:t>場合によっては訪問する。</a:t>
            </a:r>
            <a:endParaRPr lang="en-US" altLang="ja-JP" sz="2000" dirty="0" smtClean="0">
              <a:latin typeface="メイリオ" pitchFamily="50" charset="-128"/>
              <a:ea typeface="メイリオ" pitchFamily="50" charset="-128"/>
              <a:cs typeface="メイリオ" pitchFamily="50" charset="-128"/>
            </a:endParaRPr>
          </a:p>
          <a:p>
            <a:pPr marL="274320" indent="-274320">
              <a:buClr>
                <a:schemeClr val="accent1"/>
              </a:buClr>
              <a:buSzPct val="76000"/>
            </a:pPr>
            <a:r>
              <a:rPr lang="ja-JP" altLang="en-US" sz="2000" dirty="0" smtClean="0">
                <a:latin typeface="メイリオ" pitchFamily="50" charset="-128"/>
                <a:ea typeface="メイリオ" pitchFamily="50" charset="-128"/>
                <a:cs typeface="メイリオ" pitchFamily="50" charset="-128"/>
              </a:rPr>
              <a:t>　（アウトリーチ）</a:t>
            </a:r>
            <a:endParaRPr lang="en-US" altLang="ja-JP" sz="2000" dirty="0" smtClean="0">
              <a:latin typeface="メイリオ" pitchFamily="50" charset="-128"/>
              <a:ea typeface="メイリオ" pitchFamily="50" charset="-128"/>
              <a:cs typeface="メイリオ" pitchFamily="50" charset="-128"/>
            </a:endParaRPr>
          </a:p>
          <a:p>
            <a:pPr marL="274320" indent="-274320">
              <a:spcBef>
                <a:spcPts val="600"/>
              </a:spcBef>
              <a:buClr>
                <a:schemeClr val="accent1"/>
              </a:buClr>
              <a:buSzPct val="76000"/>
            </a:pPr>
            <a:endParaRPr lang="en-US" altLang="ja-JP" sz="2000" dirty="0" smtClean="0">
              <a:latin typeface="メイリオ" pitchFamily="50" charset="-128"/>
              <a:ea typeface="メイリオ" pitchFamily="50" charset="-128"/>
              <a:cs typeface="メイリオ" pitchFamily="50" charset="-128"/>
            </a:endParaRPr>
          </a:p>
          <a:p>
            <a:pPr marL="274320" indent="-274320">
              <a:spcBef>
                <a:spcPts val="600"/>
              </a:spcBef>
              <a:buClr>
                <a:schemeClr val="accent1"/>
              </a:buClr>
              <a:buSzPct val="76000"/>
              <a:buFont typeface="Wingdings 3"/>
              <a:buChar char=""/>
            </a:pPr>
            <a:r>
              <a:rPr lang="ja-JP" altLang="en-US" sz="2000" dirty="0" smtClean="0">
                <a:latin typeface="メイリオ" pitchFamily="50" charset="-128"/>
                <a:ea typeface="メイリオ" pitchFamily="50" charset="-128"/>
                <a:cs typeface="メイリオ" pitchFamily="50" charset="-128"/>
              </a:rPr>
              <a:t>参加者の状況に合わせてプログラムを組みかえる。</a:t>
            </a:r>
            <a:endParaRPr lang="en-US" altLang="ja-JP" sz="2000" dirty="0" smtClean="0">
              <a:latin typeface="メイリオ" pitchFamily="50" charset="-128"/>
              <a:ea typeface="メイリオ" pitchFamily="50" charset="-128"/>
              <a:cs typeface="メイリオ" pitchFamily="50" charset="-128"/>
            </a:endParaRPr>
          </a:p>
          <a:p>
            <a:pPr marL="274320" indent="-274320">
              <a:spcBef>
                <a:spcPts val="600"/>
              </a:spcBef>
              <a:buClr>
                <a:schemeClr val="accent1"/>
              </a:buClr>
              <a:buSzPct val="76000"/>
              <a:buFont typeface="Wingdings 3"/>
              <a:buChar char=""/>
            </a:pPr>
            <a:r>
              <a:rPr lang="ja-JP" altLang="en-US" sz="2000" dirty="0" smtClean="0">
                <a:latin typeface="メイリオ" pitchFamily="50" charset="-128"/>
                <a:ea typeface="メイリオ" pitchFamily="50" charset="-128"/>
                <a:cs typeface="メイリオ" pitchFamily="50" charset="-128"/>
              </a:rPr>
              <a:t>必要に応じて個別プログラムを追加する。</a:t>
            </a:r>
            <a:endParaRPr lang="en-US" altLang="ja-JP" sz="2000" dirty="0" smtClean="0">
              <a:latin typeface="メイリオ" pitchFamily="50" charset="-128"/>
              <a:ea typeface="メイリオ" pitchFamily="50" charset="-128"/>
              <a:cs typeface="メイリオ" pitchFamily="50" charset="-128"/>
            </a:endParaRPr>
          </a:p>
          <a:p>
            <a:pPr marL="274320" indent="-274320">
              <a:spcBef>
                <a:spcPts val="600"/>
              </a:spcBef>
              <a:buClr>
                <a:schemeClr val="accent1"/>
              </a:buClr>
              <a:buSzPct val="76000"/>
              <a:buFont typeface="Wingdings 3"/>
              <a:buChar char=""/>
            </a:pPr>
            <a:r>
              <a:rPr lang="ja-JP" altLang="en-US" sz="2000" dirty="0" smtClean="0">
                <a:latin typeface="メイリオ" pitchFamily="50" charset="-128"/>
                <a:ea typeface="メイリオ" pitchFamily="50" charset="-128"/>
                <a:cs typeface="メイリオ" pitchFamily="50" charset="-128"/>
              </a:rPr>
              <a:t>面接、アセスメントを繰り返す。</a:t>
            </a:r>
          </a:p>
        </p:txBody>
      </p:sp>
      <p:sp>
        <p:nvSpPr>
          <p:cNvPr id="50" name="角丸四角形 49"/>
          <p:cNvSpPr/>
          <p:nvPr/>
        </p:nvSpPr>
        <p:spPr>
          <a:xfrm>
            <a:off x="5076056" y="2420888"/>
            <a:ext cx="3528392" cy="2376264"/>
          </a:xfrm>
          <a:prstGeom prst="roundRect">
            <a:avLst>
              <a:gd name="adj" fmla="val 8414"/>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2"/>
            <a:r>
              <a:rPr lang="ja-JP" altLang="en-US" sz="2000" dirty="0" smtClean="0">
                <a:solidFill>
                  <a:schemeClr val="tx1"/>
                </a:solidFill>
                <a:latin typeface="メイリオ" pitchFamily="50" charset="-128"/>
                <a:ea typeface="メイリオ" pitchFamily="50" charset="-128"/>
                <a:cs typeface="メイリオ" pitchFamily="50" charset="-128"/>
              </a:rPr>
              <a:t>「講習」は社会体験の場</a:t>
            </a:r>
            <a:endParaRPr lang="en-US" altLang="ja-JP" sz="2000" dirty="0" smtClean="0">
              <a:solidFill>
                <a:schemeClr val="tx1"/>
              </a:solidFill>
              <a:latin typeface="メイリオ" pitchFamily="50" charset="-128"/>
              <a:ea typeface="メイリオ" pitchFamily="50" charset="-128"/>
              <a:cs typeface="メイリオ" pitchFamily="50" charset="-128"/>
            </a:endParaRPr>
          </a:p>
          <a:p>
            <a:pPr marL="0" lvl="2">
              <a:spcAft>
                <a:spcPts val="1200"/>
              </a:spcAft>
            </a:pPr>
            <a:r>
              <a:rPr lang="ja-JP" altLang="en-US" sz="2000" dirty="0" smtClean="0">
                <a:solidFill>
                  <a:schemeClr val="tx1"/>
                </a:solidFill>
                <a:latin typeface="メイリオ" pitchFamily="50" charset="-128"/>
                <a:ea typeface="メイリオ" pitchFamily="50" charset="-128"/>
                <a:cs typeface="メイリオ" pitchFamily="50" charset="-128"/>
              </a:rPr>
              <a:t>「講習」は目的ではない</a:t>
            </a:r>
            <a:endParaRPr lang="en-US" altLang="ja-JP" sz="2000" dirty="0" smtClean="0">
              <a:solidFill>
                <a:schemeClr val="tx1"/>
              </a:solidFill>
              <a:latin typeface="メイリオ" pitchFamily="50" charset="-128"/>
              <a:ea typeface="メイリオ" pitchFamily="50" charset="-128"/>
              <a:cs typeface="メイリオ" pitchFamily="50" charset="-128"/>
            </a:endParaRPr>
          </a:p>
          <a:p>
            <a:pPr marL="0" lvl="2"/>
            <a:r>
              <a:rPr lang="ja-JP" altLang="en-US" sz="2000" dirty="0" smtClean="0">
                <a:solidFill>
                  <a:schemeClr val="tx1"/>
                </a:solidFill>
                <a:latin typeface="メイリオ" pitchFamily="50" charset="-128"/>
                <a:ea typeface="メイリオ" pitchFamily="50" charset="-128"/>
                <a:cs typeface="メイリオ" pitchFamily="50" charset="-128"/>
              </a:rPr>
              <a:t>すべては参加者の　　　「次の可能性」のために！</a:t>
            </a:r>
            <a:endParaRPr lang="en-US" altLang="ja-JP" sz="2000" dirty="0" smtClean="0">
              <a:solidFill>
                <a:schemeClr val="tx1"/>
              </a:solidFill>
              <a:latin typeface="メイリオ" pitchFamily="50" charset="-128"/>
              <a:ea typeface="メイリオ" pitchFamily="50" charset="-128"/>
              <a:cs typeface="メイリオ" pitchFamily="50" charset="-128"/>
            </a:endParaRPr>
          </a:p>
        </p:txBody>
      </p:sp>
      <p:sp>
        <p:nvSpPr>
          <p:cNvPr id="9" name="フッター プレースホルダ 7"/>
          <p:cNvSpPr>
            <a:spLocks noGrp="1"/>
          </p:cNvSpPr>
          <p:nvPr>
            <p:ph type="ftr" sz="quarter" idx="11"/>
          </p:nvPr>
        </p:nvSpPr>
        <p:spPr>
          <a:xfrm>
            <a:off x="2898648" y="6356350"/>
            <a:ext cx="5822271" cy="365760"/>
          </a:xfrm>
        </p:spPr>
        <p:txBody>
          <a:bodyPr/>
          <a:lstStyle/>
          <a:p>
            <a:r>
              <a:rPr lang="ja-JP" altLang="en-US" sz="800" dirty="0" smtClean="0">
                <a:solidFill>
                  <a:schemeClr val="tx1"/>
                </a:solidFill>
                <a:latin typeface="+mn-ea"/>
              </a:rPr>
              <a:t>生活困窮者自立支援制度における県域研修の普及・促進に向けた調査研究事業</a:t>
            </a:r>
            <a:endParaRPr lang="en-US" altLang="ja-JP" sz="800" dirty="0" smtClean="0">
              <a:solidFill>
                <a:schemeClr val="tx1"/>
              </a:solidFill>
              <a:latin typeface="+mn-ea"/>
            </a:endParaRPr>
          </a:p>
          <a:p>
            <a:r>
              <a:rPr lang="ja-JP" altLang="en-US" sz="800" dirty="0" smtClean="0">
                <a:solidFill>
                  <a:schemeClr val="tx1"/>
                </a:solidFill>
                <a:latin typeface="+mn-ea"/>
              </a:rPr>
              <a:t>みずほ情報総研株式会社</a:t>
            </a:r>
            <a:endParaRPr lang="en-US" altLang="ja-JP" sz="800" dirty="0" smtClean="0">
              <a:solidFill>
                <a:schemeClr val="tx1"/>
              </a:solidFill>
              <a:latin typeface="+mn-ea"/>
            </a:endParaRPr>
          </a:p>
          <a:p>
            <a:r>
              <a:rPr kumimoji="1" lang="en-US" altLang="ja-JP" sz="800" dirty="0" smtClean="0">
                <a:solidFill>
                  <a:schemeClr val="tx1"/>
                </a:solidFill>
                <a:latin typeface="+mn-ea"/>
              </a:rPr>
              <a:t>【</a:t>
            </a:r>
            <a:r>
              <a:rPr kumimoji="1" lang="ja-JP" altLang="en-US" sz="800" dirty="0" smtClean="0">
                <a:solidFill>
                  <a:schemeClr val="tx1"/>
                </a:solidFill>
                <a:latin typeface="+mn-ea"/>
              </a:rPr>
              <a:t>就労</a:t>
            </a:r>
            <a:r>
              <a:rPr kumimoji="1" lang="en-US" altLang="ja-JP" sz="800" dirty="0" smtClean="0">
                <a:solidFill>
                  <a:schemeClr val="tx1"/>
                </a:solidFill>
                <a:latin typeface="+mn-ea"/>
              </a:rPr>
              <a:t>】B</a:t>
            </a:r>
            <a:r>
              <a:rPr kumimoji="1" lang="ja-JP" altLang="en-US" sz="800" dirty="0" err="1" smtClean="0">
                <a:solidFill>
                  <a:schemeClr val="tx1"/>
                </a:solidFill>
                <a:latin typeface="+mn-ea"/>
              </a:rPr>
              <a:t>．</a:t>
            </a:r>
            <a:r>
              <a:rPr kumimoji="1" lang="ja-JP" altLang="en-US" sz="800" dirty="0" smtClean="0">
                <a:solidFill>
                  <a:schemeClr val="tx1"/>
                </a:solidFill>
                <a:latin typeface="+mn-ea"/>
              </a:rPr>
              <a:t>多様なメニューづくり</a:t>
            </a:r>
            <a:endParaRPr kumimoji="1" lang="ja-JP" altLang="en-US" sz="800" dirty="0">
              <a:solidFill>
                <a:schemeClr val="tx1"/>
              </a:solidFill>
              <a:latin typeface="+mn-ea"/>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12"/>
          </p:nvPr>
        </p:nvSpPr>
        <p:spPr/>
        <p:txBody>
          <a:bodyPr/>
          <a:lstStyle/>
          <a:p>
            <a:fld id="{FC256532-382F-4E0F-9004-4DCC7021CD1A}" type="slidenum">
              <a:rPr kumimoji="1" lang="ja-JP" altLang="en-US" smtClean="0"/>
              <a:pPr/>
              <a:t>17</a:t>
            </a:fld>
            <a:endParaRPr kumimoji="1" lang="ja-JP" altLang="en-US" dirty="0"/>
          </a:p>
        </p:txBody>
      </p:sp>
      <p:sp>
        <p:nvSpPr>
          <p:cNvPr id="10" name="タイトル 1"/>
          <p:cNvSpPr>
            <a:spLocks noGrp="1"/>
          </p:cNvSpPr>
          <p:nvPr>
            <p:ph type="title"/>
          </p:nvPr>
        </p:nvSpPr>
        <p:spPr>
          <a:xfrm>
            <a:off x="457200" y="152400"/>
            <a:ext cx="8363272" cy="990600"/>
          </a:xfrm>
        </p:spPr>
        <p:txBody>
          <a:bodyPr>
            <a:normAutofit/>
          </a:bodyPr>
          <a:lstStyle/>
          <a:p>
            <a:r>
              <a:rPr lang="ja-JP" altLang="en-US" dirty="0" smtClean="0">
                <a:solidFill>
                  <a:schemeClr val="tx1"/>
                </a:solidFill>
                <a:latin typeface="メイリオ" pitchFamily="50" charset="-128"/>
                <a:ea typeface="メイリオ" pitchFamily="50" charset="-128"/>
                <a:cs typeface="メイリオ" pitchFamily="50" charset="-128"/>
              </a:rPr>
              <a:t>３</a:t>
            </a:r>
            <a:r>
              <a:rPr kumimoji="1" lang="ja-JP" altLang="en-US" dirty="0" smtClean="0">
                <a:solidFill>
                  <a:schemeClr val="tx1"/>
                </a:solidFill>
                <a:latin typeface="メイリオ" pitchFamily="50" charset="-128"/>
                <a:ea typeface="メイリオ" pitchFamily="50" charset="-128"/>
                <a:cs typeface="メイリオ" pitchFamily="50" charset="-128"/>
              </a:rPr>
              <a:t>．就労支援の進め方</a:t>
            </a:r>
            <a:r>
              <a:rPr kumimoji="1" lang="en-US" altLang="ja-JP" dirty="0" smtClean="0">
                <a:solidFill>
                  <a:schemeClr val="tx1"/>
                </a:solidFill>
                <a:latin typeface="メイリオ" pitchFamily="50" charset="-128"/>
                <a:ea typeface="メイリオ" pitchFamily="50" charset="-128"/>
                <a:cs typeface="メイリオ" pitchFamily="50" charset="-128"/>
              </a:rPr>
              <a:t/>
            </a:r>
            <a:br>
              <a:rPr kumimoji="1" lang="en-US" altLang="ja-JP" dirty="0" smtClean="0">
                <a:solidFill>
                  <a:schemeClr val="tx1"/>
                </a:solidFill>
                <a:latin typeface="メイリオ" pitchFamily="50" charset="-128"/>
                <a:ea typeface="メイリオ" pitchFamily="50" charset="-128"/>
                <a:cs typeface="メイリオ" pitchFamily="50" charset="-128"/>
              </a:rPr>
            </a:br>
            <a:r>
              <a:rPr lang="ja-JP" altLang="en-US" sz="2700" dirty="0" smtClean="0">
                <a:solidFill>
                  <a:schemeClr val="tx1"/>
                </a:solidFill>
                <a:latin typeface="メイリオ" pitchFamily="50" charset="-128"/>
                <a:ea typeface="メイリオ" pitchFamily="50" charset="-128"/>
                <a:cs typeface="メイリオ" pitchFamily="50" charset="-128"/>
              </a:rPr>
              <a:t>（６）就労支援の効果－１</a:t>
            </a:r>
            <a:endParaRPr kumimoji="1" lang="ja-JP" altLang="en-US" sz="2700" dirty="0">
              <a:solidFill>
                <a:schemeClr val="tx1"/>
              </a:solidFill>
              <a:latin typeface="メイリオ" pitchFamily="50" charset="-128"/>
              <a:ea typeface="メイリオ" pitchFamily="50" charset="-128"/>
              <a:cs typeface="メイリオ" pitchFamily="50" charset="-128"/>
            </a:endParaRPr>
          </a:p>
        </p:txBody>
      </p:sp>
      <p:sp>
        <p:nvSpPr>
          <p:cNvPr id="23" name="テキスト ボックス 22"/>
          <p:cNvSpPr txBox="1"/>
          <p:nvPr/>
        </p:nvSpPr>
        <p:spPr>
          <a:xfrm>
            <a:off x="899592" y="6381328"/>
            <a:ext cx="4032448" cy="215444"/>
          </a:xfrm>
          <a:prstGeom prst="rect">
            <a:avLst/>
          </a:prstGeom>
          <a:noFill/>
        </p:spPr>
        <p:txBody>
          <a:bodyPr wrap="square" rtlCol="0">
            <a:spAutoFit/>
          </a:bodyPr>
          <a:lstStyle/>
          <a:p>
            <a:r>
              <a:rPr lang="ja-JP" altLang="en-US" sz="800" dirty="0" smtClean="0">
                <a:latin typeface="メイリオ" pitchFamily="50" charset="-128"/>
                <a:ea typeface="メイリオ" pitchFamily="50" charset="-128"/>
                <a:cs typeface="メイリオ" pitchFamily="50" charset="-128"/>
              </a:rPr>
              <a:t>資料：岡野みゆき（</a:t>
            </a:r>
            <a:r>
              <a:rPr lang="en-US" altLang="ja-JP" sz="800" dirty="0" smtClean="0">
                <a:latin typeface="メイリオ" pitchFamily="50" charset="-128"/>
                <a:ea typeface="メイリオ" pitchFamily="50" charset="-128"/>
                <a:cs typeface="メイリオ" pitchFamily="50" charset="-128"/>
              </a:rPr>
              <a:t>2016</a:t>
            </a:r>
            <a:r>
              <a:rPr lang="ja-JP" altLang="en-US" sz="800" dirty="0" smtClean="0">
                <a:latin typeface="メイリオ" pitchFamily="50" charset="-128"/>
                <a:ea typeface="メイリオ" pitchFamily="50" charset="-128"/>
                <a:cs typeface="メイリオ" pitchFamily="50" charset="-128"/>
              </a:rPr>
              <a:t>）</a:t>
            </a:r>
            <a:r>
              <a:rPr lang="en-US" altLang="ja-JP" sz="800" dirty="0" smtClean="0">
                <a:latin typeface="メイリオ" pitchFamily="50" charset="-128"/>
                <a:ea typeface="メイリオ" pitchFamily="50" charset="-128"/>
                <a:cs typeface="メイリオ" pitchFamily="50" charset="-128"/>
              </a:rPr>
              <a:t>,p.26.</a:t>
            </a:r>
            <a:r>
              <a:rPr lang="ja-JP" altLang="en-US" sz="800" dirty="0" smtClean="0">
                <a:latin typeface="メイリオ" pitchFamily="50" charset="-128"/>
                <a:ea typeface="メイリオ" pitchFamily="50" charset="-128"/>
                <a:cs typeface="メイリオ" pitchFamily="50" charset="-128"/>
              </a:rPr>
              <a:t>より</a:t>
            </a:r>
            <a:endParaRPr lang="en-US" altLang="ja-JP" sz="800" dirty="0" smtClean="0">
              <a:latin typeface="メイリオ" pitchFamily="50" charset="-128"/>
              <a:ea typeface="メイリオ" pitchFamily="50" charset="-128"/>
              <a:cs typeface="メイリオ" pitchFamily="50" charset="-128"/>
            </a:endParaRPr>
          </a:p>
        </p:txBody>
      </p:sp>
      <p:sp>
        <p:nvSpPr>
          <p:cNvPr id="35" name="正方形/長方形 34"/>
          <p:cNvSpPr/>
          <p:nvPr/>
        </p:nvSpPr>
        <p:spPr>
          <a:xfrm>
            <a:off x="611560" y="2080587"/>
            <a:ext cx="7992888" cy="1892826"/>
          </a:xfrm>
          <a:prstGeom prst="rect">
            <a:avLst/>
          </a:prstGeom>
        </p:spPr>
        <p:txBody>
          <a:bodyPr wrap="square">
            <a:spAutoFit/>
          </a:bodyPr>
          <a:lstStyle/>
          <a:p>
            <a:pPr marL="274320" indent="-274320">
              <a:spcBef>
                <a:spcPts val="600"/>
              </a:spcBef>
              <a:buClr>
                <a:schemeClr val="accent1"/>
              </a:buClr>
              <a:buSzPct val="76000"/>
              <a:buFont typeface="Wingdings 3"/>
              <a:buChar char=""/>
            </a:pPr>
            <a:r>
              <a:rPr lang="ja-JP" altLang="en-US" sz="3200" dirty="0" smtClean="0">
                <a:latin typeface="メイリオ" pitchFamily="50" charset="-128"/>
                <a:ea typeface="メイリオ" pitchFamily="50" charset="-128"/>
                <a:cs typeface="メイリオ" pitchFamily="50" charset="-128"/>
              </a:rPr>
              <a:t>初めての体験が</a:t>
            </a:r>
            <a:r>
              <a:rPr lang="ja-JP" altLang="en-US" sz="3200" u="sng" dirty="0" smtClean="0">
                <a:solidFill>
                  <a:srgbClr val="C00000"/>
                </a:solidFill>
                <a:latin typeface="メイリオ" pitchFamily="50" charset="-128"/>
                <a:ea typeface="メイリオ" pitchFamily="50" charset="-128"/>
                <a:cs typeface="メイリオ" pitchFamily="50" charset="-128"/>
              </a:rPr>
              <a:t>気づきの大きなきっかけ</a:t>
            </a:r>
            <a:r>
              <a:rPr lang="ja-JP" altLang="en-US" sz="3200" dirty="0" smtClean="0">
                <a:latin typeface="メイリオ" pitchFamily="50" charset="-128"/>
                <a:ea typeface="メイリオ" pitchFamily="50" charset="-128"/>
                <a:cs typeface="メイリオ" pitchFamily="50" charset="-128"/>
              </a:rPr>
              <a:t>になることもある。</a:t>
            </a:r>
            <a:endParaRPr lang="en-US" altLang="ja-JP" sz="3200" dirty="0" smtClean="0">
              <a:latin typeface="メイリオ" pitchFamily="50" charset="-128"/>
              <a:ea typeface="メイリオ" pitchFamily="50" charset="-128"/>
              <a:cs typeface="メイリオ" pitchFamily="50" charset="-128"/>
            </a:endParaRPr>
          </a:p>
          <a:p>
            <a:pPr marL="731520" lvl="1" indent="-274320">
              <a:spcBef>
                <a:spcPts val="600"/>
              </a:spcBef>
              <a:buClr>
                <a:schemeClr val="accent2"/>
              </a:buClr>
              <a:buSzPct val="76000"/>
              <a:buFont typeface="Wingdings 3"/>
              <a:buChar char=""/>
            </a:pPr>
            <a:r>
              <a:rPr lang="ja-JP" altLang="en-US" sz="2400" dirty="0" smtClean="0">
                <a:latin typeface="メイリオ" pitchFamily="50" charset="-128"/>
                <a:ea typeface="メイリオ" pitchFamily="50" charset="-128"/>
                <a:cs typeface="メイリオ" pitchFamily="50" charset="-128"/>
              </a:rPr>
              <a:t>苦手だと思っていた、避けていた。だけど挑戦してみたことが大きな変化につながることも多い。</a:t>
            </a:r>
          </a:p>
        </p:txBody>
      </p:sp>
      <p:sp>
        <p:nvSpPr>
          <p:cNvPr id="12" name="角丸四角形 11"/>
          <p:cNvSpPr/>
          <p:nvPr/>
        </p:nvSpPr>
        <p:spPr>
          <a:xfrm>
            <a:off x="323528" y="1412776"/>
            <a:ext cx="4104456" cy="432048"/>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p>
            <a:r>
              <a:rPr lang="ja-JP" altLang="en-US" sz="2000" b="1" dirty="0" smtClean="0">
                <a:solidFill>
                  <a:schemeClr val="bg1"/>
                </a:solidFill>
                <a:latin typeface="メイリオ" pitchFamily="50" charset="-128"/>
                <a:ea typeface="メイリオ" pitchFamily="50" charset="-128"/>
                <a:cs typeface="メイリオ" pitchFamily="50" charset="-128"/>
              </a:rPr>
              <a:t>多様なメニューの効果</a:t>
            </a:r>
            <a:endParaRPr kumimoji="1" lang="ja-JP" altLang="en-US" sz="2000" b="1" dirty="0">
              <a:solidFill>
                <a:schemeClr val="bg1"/>
              </a:solidFill>
              <a:latin typeface="メイリオ" pitchFamily="50" charset="-128"/>
              <a:ea typeface="メイリオ" pitchFamily="50" charset="-128"/>
              <a:cs typeface="メイリオ" pitchFamily="50" charset="-128"/>
            </a:endParaRPr>
          </a:p>
        </p:txBody>
      </p:sp>
      <p:sp>
        <p:nvSpPr>
          <p:cNvPr id="9" name="フッター プレースホルダ 7"/>
          <p:cNvSpPr>
            <a:spLocks noGrp="1"/>
          </p:cNvSpPr>
          <p:nvPr>
            <p:ph type="ftr" sz="quarter" idx="11"/>
          </p:nvPr>
        </p:nvSpPr>
        <p:spPr>
          <a:xfrm>
            <a:off x="2898648" y="6356350"/>
            <a:ext cx="5822271" cy="365760"/>
          </a:xfrm>
        </p:spPr>
        <p:txBody>
          <a:bodyPr/>
          <a:lstStyle/>
          <a:p>
            <a:r>
              <a:rPr lang="ja-JP" altLang="en-US" sz="800" dirty="0" smtClean="0">
                <a:solidFill>
                  <a:schemeClr val="tx1"/>
                </a:solidFill>
                <a:latin typeface="+mn-ea"/>
              </a:rPr>
              <a:t>生活困窮者自立支援制度における県域研修の普及・促進に向けた調査研究事業</a:t>
            </a:r>
            <a:endParaRPr lang="en-US" altLang="ja-JP" sz="800" dirty="0" smtClean="0">
              <a:solidFill>
                <a:schemeClr val="tx1"/>
              </a:solidFill>
              <a:latin typeface="+mn-ea"/>
            </a:endParaRPr>
          </a:p>
          <a:p>
            <a:r>
              <a:rPr lang="ja-JP" altLang="en-US" sz="800" dirty="0" smtClean="0">
                <a:solidFill>
                  <a:schemeClr val="tx1"/>
                </a:solidFill>
                <a:latin typeface="+mn-ea"/>
              </a:rPr>
              <a:t>みずほ情報総研株式会社</a:t>
            </a:r>
            <a:endParaRPr lang="en-US" altLang="ja-JP" sz="800" dirty="0" smtClean="0">
              <a:solidFill>
                <a:schemeClr val="tx1"/>
              </a:solidFill>
              <a:latin typeface="+mn-ea"/>
            </a:endParaRPr>
          </a:p>
          <a:p>
            <a:r>
              <a:rPr kumimoji="1" lang="en-US" altLang="ja-JP" sz="800" dirty="0" smtClean="0">
                <a:solidFill>
                  <a:schemeClr val="tx1"/>
                </a:solidFill>
                <a:latin typeface="+mn-ea"/>
              </a:rPr>
              <a:t>【</a:t>
            </a:r>
            <a:r>
              <a:rPr kumimoji="1" lang="ja-JP" altLang="en-US" sz="800" dirty="0" smtClean="0">
                <a:solidFill>
                  <a:schemeClr val="tx1"/>
                </a:solidFill>
                <a:latin typeface="+mn-ea"/>
              </a:rPr>
              <a:t>就労</a:t>
            </a:r>
            <a:r>
              <a:rPr kumimoji="1" lang="en-US" altLang="ja-JP" sz="800" dirty="0" smtClean="0">
                <a:solidFill>
                  <a:schemeClr val="tx1"/>
                </a:solidFill>
                <a:latin typeface="+mn-ea"/>
              </a:rPr>
              <a:t>】B</a:t>
            </a:r>
            <a:r>
              <a:rPr kumimoji="1" lang="ja-JP" altLang="en-US" sz="800" dirty="0" err="1" smtClean="0">
                <a:solidFill>
                  <a:schemeClr val="tx1"/>
                </a:solidFill>
                <a:latin typeface="+mn-ea"/>
              </a:rPr>
              <a:t>．</a:t>
            </a:r>
            <a:r>
              <a:rPr kumimoji="1" lang="ja-JP" altLang="en-US" sz="800" dirty="0" smtClean="0">
                <a:solidFill>
                  <a:schemeClr val="tx1"/>
                </a:solidFill>
                <a:latin typeface="+mn-ea"/>
              </a:rPr>
              <a:t>多様なメニューづくり</a:t>
            </a:r>
            <a:endParaRPr kumimoji="1" lang="ja-JP" altLang="en-US" sz="800" dirty="0">
              <a:solidFill>
                <a:schemeClr val="tx1"/>
              </a:solidFill>
              <a:latin typeface="+mn-ea"/>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12"/>
          </p:nvPr>
        </p:nvSpPr>
        <p:spPr/>
        <p:txBody>
          <a:bodyPr/>
          <a:lstStyle/>
          <a:p>
            <a:fld id="{FC256532-382F-4E0F-9004-4DCC7021CD1A}" type="slidenum">
              <a:rPr kumimoji="1" lang="ja-JP" altLang="en-US" smtClean="0"/>
              <a:pPr/>
              <a:t>18</a:t>
            </a:fld>
            <a:endParaRPr kumimoji="1" lang="ja-JP" altLang="en-US" dirty="0"/>
          </a:p>
        </p:txBody>
      </p:sp>
      <p:sp>
        <p:nvSpPr>
          <p:cNvPr id="10" name="タイトル 1"/>
          <p:cNvSpPr>
            <a:spLocks noGrp="1"/>
          </p:cNvSpPr>
          <p:nvPr>
            <p:ph type="title"/>
          </p:nvPr>
        </p:nvSpPr>
        <p:spPr>
          <a:xfrm>
            <a:off x="457200" y="152400"/>
            <a:ext cx="8363272" cy="990600"/>
          </a:xfrm>
        </p:spPr>
        <p:txBody>
          <a:bodyPr>
            <a:normAutofit/>
          </a:bodyPr>
          <a:lstStyle/>
          <a:p>
            <a:r>
              <a:rPr lang="ja-JP" altLang="en-US" dirty="0" smtClean="0">
                <a:solidFill>
                  <a:schemeClr val="tx1"/>
                </a:solidFill>
                <a:latin typeface="メイリオ" pitchFamily="50" charset="-128"/>
                <a:ea typeface="メイリオ" pitchFamily="50" charset="-128"/>
                <a:cs typeface="メイリオ" pitchFamily="50" charset="-128"/>
              </a:rPr>
              <a:t>３</a:t>
            </a:r>
            <a:r>
              <a:rPr kumimoji="1" lang="ja-JP" altLang="en-US" dirty="0" smtClean="0">
                <a:solidFill>
                  <a:schemeClr val="tx1"/>
                </a:solidFill>
                <a:latin typeface="メイリオ" pitchFamily="50" charset="-128"/>
                <a:ea typeface="メイリオ" pitchFamily="50" charset="-128"/>
                <a:cs typeface="メイリオ" pitchFamily="50" charset="-128"/>
              </a:rPr>
              <a:t>．就労支援の進め方</a:t>
            </a:r>
            <a:r>
              <a:rPr kumimoji="1" lang="en-US" altLang="ja-JP" dirty="0" smtClean="0">
                <a:solidFill>
                  <a:schemeClr val="tx1"/>
                </a:solidFill>
                <a:latin typeface="メイリオ" pitchFamily="50" charset="-128"/>
                <a:ea typeface="メイリオ" pitchFamily="50" charset="-128"/>
                <a:cs typeface="メイリオ" pitchFamily="50" charset="-128"/>
              </a:rPr>
              <a:t/>
            </a:r>
            <a:br>
              <a:rPr kumimoji="1" lang="en-US" altLang="ja-JP" dirty="0" smtClean="0">
                <a:solidFill>
                  <a:schemeClr val="tx1"/>
                </a:solidFill>
                <a:latin typeface="メイリオ" pitchFamily="50" charset="-128"/>
                <a:ea typeface="メイリオ" pitchFamily="50" charset="-128"/>
                <a:cs typeface="メイリオ" pitchFamily="50" charset="-128"/>
              </a:rPr>
            </a:br>
            <a:r>
              <a:rPr lang="ja-JP" altLang="en-US" sz="2700" dirty="0" smtClean="0">
                <a:solidFill>
                  <a:schemeClr val="tx1"/>
                </a:solidFill>
                <a:latin typeface="メイリオ" pitchFamily="50" charset="-128"/>
                <a:ea typeface="メイリオ" pitchFamily="50" charset="-128"/>
                <a:cs typeface="メイリオ" pitchFamily="50" charset="-128"/>
              </a:rPr>
              <a:t>（６）就労支援の効果－２</a:t>
            </a:r>
            <a:endParaRPr kumimoji="1" lang="ja-JP" altLang="en-US" sz="2700" dirty="0">
              <a:solidFill>
                <a:schemeClr val="tx1"/>
              </a:solidFill>
              <a:latin typeface="メイリオ" pitchFamily="50" charset="-128"/>
              <a:ea typeface="メイリオ" pitchFamily="50" charset="-128"/>
              <a:cs typeface="メイリオ" pitchFamily="50" charset="-128"/>
            </a:endParaRPr>
          </a:p>
        </p:txBody>
      </p:sp>
      <p:sp>
        <p:nvSpPr>
          <p:cNvPr id="23" name="テキスト ボックス 22"/>
          <p:cNvSpPr txBox="1"/>
          <p:nvPr/>
        </p:nvSpPr>
        <p:spPr>
          <a:xfrm>
            <a:off x="899592" y="6381328"/>
            <a:ext cx="4032448" cy="215444"/>
          </a:xfrm>
          <a:prstGeom prst="rect">
            <a:avLst/>
          </a:prstGeom>
          <a:noFill/>
        </p:spPr>
        <p:txBody>
          <a:bodyPr wrap="square" rtlCol="0">
            <a:spAutoFit/>
          </a:bodyPr>
          <a:lstStyle/>
          <a:p>
            <a:r>
              <a:rPr lang="ja-JP" altLang="en-US" sz="800" dirty="0" smtClean="0">
                <a:latin typeface="メイリオ" pitchFamily="50" charset="-128"/>
                <a:ea typeface="メイリオ" pitchFamily="50" charset="-128"/>
                <a:cs typeface="メイリオ" pitchFamily="50" charset="-128"/>
              </a:rPr>
              <a:t>資料：岡野みゆき（</a:t>
            </a:r>
            <a:r>
              <a:rPr lang="en-US" altLang="ja-JP" sz="800" dirty="0" smtClean="0">
                <a:latin typeface="メイリオ" pitchFamily="50" charset="-128"/>
                <a:ea typeface="メイリオ" pitchFamily="50" charset="-128"/>
                <a:cs typeface="メイリオ" pitchFamily="50" charset="-128"/>
              </a:rPr>
              <a:t>2016</a:t>
            </a:r>
            <a:r>
              <a:rPr lang="ja-JP" altLang="en-US" sz="800" dirty="0" smtClean="0">
                <a:latin typeface="メイリオ" pitchFamily="50" charset="-128"/>
                <a:ea typeface="メイリオ" pitchFamily="50" charset="-128"/>
                <a:cs typeface="メイリオ" pitchFamily="50" charset="-128"/>
              </a:rPr>
              <a:t>）</a:t>
            </a:r>
            <a:r>
              <a:rPr lang="en-US" altLang="ja-JP" sz="800" dirty="0" smtClean="0">
                <a:latin typeface="メイリオ" pitchFamily="50" charset="-128"/>
                <a:ea typeface="メイリオ" pitchFamily="50" charset="-128"/>
                <a:cs typeface="メイリオ" pitchFamily="50" charset="-128"/>
              </a:rPr>
              <a:t>,p.26.</a:t>
            </a:r>
            <a:r>
              <a:rPr lang="ja-JP" altLang="en-US" sz="800" dirty="0" smtClean="0">
                <a:latin typeface="メイリオ" pitchFamily="50" charset="-128"/>
                <a:ea typeface="メイリオ" pitchFamily="50" charset="-128"/>
                <a:cs typeface="メイリオ" pitchFamily="50" charset="-128"/>
              </a:rPr>
              <a:t>を一部改変</a:t>
            </a:r>
            <a:endParaRPr lang="en-US" altLang="ja-JP" sz="800" dirty="0" smtClean="0">
              <a:latin typeface="メイリオ" pitchFamily="50" charset="-128"/>
              <a:ea typeface="メイリオ" pitchFamily="50" charset="-128"/>
              <a:cs typeface="メイリオ" pitchFamily="50" charset="-128"/>
            </a:endParaRPr>
          </a:p>
        </p:txBody>
      </p:sp>
      <p:sp>
        <p:nvSpPr>
          <p:cNvPr id="35" name="正方形/長方形 34"/>
          <p:cNvSpPr/>
          <p:nvPr/>
        </p:nvSpPr>
        <p:spPr>
          <a:xfrm>
            <a:off x="611560" y="2080587"/>
            <a:ext cx="7992888" cy="3508653"/>
          </a:xfrm>
          <a:prstGeom prst="rect">
            <a:avLst/>
          </a:prstGeom>
        </p:spPr>
        <p:txBody>
          <a:bodyPr wrap="square">
            <a:spAutoFit/>
          </a:bodyPr>
          <a:lstStyle/>
          <a:p>
            <a:pPr marL="274320" indent="-274320">
              <a:spcBef>
                <a:spcPts val="600"/>
              </a:spcBef>
              <a:buClr>
                <a:schemeClr val="accent1"/>
              </a:buClr>
              <a:buSzPct val="76000"/>
              <a:buFont typeface="Wingdings 3"/>
              <a:buChar char=""/>
            </a:pPr>
            <a:r>
              <a:rPr lang="ja-JP" altLang="en-US" sz="2400" dirty="0" smtClean="0">
                <a:latin typeface="メイリオ" pitchFamily="50" charset="-128"/>
                <a:ea typeface="メイリオ" pitchFamily="50" charset="-128"/>
                <a:cs typeface="メイリオ" pitchFamily="50" charset="-128"/>
              </a:rPr>
              <a:t>信頼関係の構築。</a:t>
            </a:r>
          </a:p>
          <a:p>
            <a:pPr marL="274320" indent="-274320">
              <a:spcBef>
                <a:spcPts val="600"/>
              </a:spcBef>
              <a:buClr>
                <a:schemeClr val="accent1"/>
              </a:buClr>
              <a:buSzPct val="76000"/>
              <a:buFont typeface="Wingdings 3"/>
              <a:buChar char=""/>
            </a:pPr>
            <a:r>
              <a:rPr lang="ja-JP" altLang="en-US" sz="2400" dirty="0" smtClean="0">
                <a:latin typeface="メイリオ" pitchFamily="50" charset="-128"/>
                <a:ea typeface="メイリオ" pitchFamily="50" charset="-128"/>
                <a:cs typeface="メイリオ" pitchFamily="50" charset="-128"/>
              </a:rPr>
              <a:t>居場所ができる（仲間ができる）。</a:t>
            </a:r>
          </a:p>
          <a:p>
            <a:pPr marL="274320" indent="-274320">
              <a:spcBef>
                <a:spcPts val="600"/>
              </a:spcBef>
              <a:buClr>
                <a:schemeClr val="accent1"/>
              </a:buClr>
              <a:buSzPct val="76000"/>
              <a:buFont typeface="Wingdings 3"/>
              <a:buChar char=""/>
            </a:pPr>
            <a:r>
              <a:rPr lang="ja-JP" altLang="en-US" sz="2400" dirty="0" smtClean="0">
                <a:latin typeface="メイリオ" pitchFamily="50" charset="-128"/>
                <a:ea typeface="メイリオ" pitchFamily="50" charset="-128"/>
                <a:cs typeface="メイリオ" pitchFamily="50" charset="-128"/>
              </a:rPr>
              <a:t>本人も自らの現状を様々な角度から確かめることが　できる。</a:t>
            </a:r>
          </a:p>
          <a:p>
            <a:pPr marL="274320" indent="-274320">
              <a:spcBef>
                <a:spcPts val="600"/>
              </a:spcBef>
              <a:buClr>
                <a:schemeClr val="accent1"/>
              </a:buClr>
              <a:buSzPct val="76000"/>
              <a:buFont typeface="Wingdings 3"/>
              <a:buChar char=""/>
            </a:pPr>
            <a:r>
              <a:rPr lang="ja-JP" altLang="en-US" sz="2400" dirty="0" smtClean="0">
                <a:latin typeface="メイリオ" pitchFamily="50" charset="-128"/>
                <a:ea typeface="メイリオ" pitchFamily="50" charset="-128"/>
                <a:cs typeface="メイリオ" pitchFamily="50" charset="-128"/>
              </a:rPr>
              <a:t>毎日のステップを見る、付き合うことができる。</a:t>
            </a:r>
          </a:p>
          <a:p>
            <a:pPr marL="274320" indent="-274320">
              <a:spcBef>
                <a:spcPts val="600"/>
              </a:spcBef>
              <a:buClr>
                <a:schemeClr val="accent1"/>
              </a:buClr>
              <a:buSzPct val="76000"/>
              <a:buFont typeface="Wingdings 3"/>
              <a:buChar char=""/>
            </a:pPr>
            <a:r>
              <a:rPr lang="ja-JP" altLang="en-US" sz="2400" dirty="0" smtClean="0">
                <a:latin typeface="メイリオ" pitchFamily="50" charset="-128"/>
                <a:ea typeface="メイリオ" pitchFamily="50" charset="-128"/>
                <a:cs typeface="メイリオ" pitchFamily="50" charset="-128"/>
              </a:rPr>
              <a:t>変化・進捗・習熟が実感できる。</a:t>
            </a:r>
          </a:p>
          <a:p>
            <a:pPr marL="274320" indent="-274320">
              <a:spcBef>
                <a:spcPts val="600"/>
              </a:spcBef>
              <a:buClr>
                <a:schemeClr val="accent1"/>
              </a:buClr>
              <a:buSzPct val="76000"/>
              <a:buFont typeface="Wingdings 3"/>
              <a:buChar char=""/>
            </a:pPr>
            <a:r>
              <a:rPr lang="ja-JP" altLang="en-US" sz="2400" dirty="0" smtClean="0">
                <a:latin typeface="メイリオ" pitchFamily="50" charset="-128"/>
                <a:ea typeface="メイリオ" pitchFamily="50" charset="-128"/>
                <a:cs typeface="メイリオ" pitchFamily="50" charset="-128"/>
              </a:rPr>
              <a:t>支援員にとって、本人状況のアセスメントができる。</a:t>
            </a:r>
          </a:p>
          <a:p>
            <a:pPr marL="274320" indent="-274320">
              <a:spcBef>
                <a:spcPts val="600"/>
              </a:spcBef>
              <a:buClr>
                <a:schemeClr val="accent1"/>
              </a:buClr>
              <a:buSzPct val="76000"/>
              <a:buFont typeface="Wingdings 3"/>
              <a:buChar char=""/>
            </a:pPr>
            <a:r>
              <a:rPr lang="ja-JP" altLang="en-US" sz="2400" dirty="0" smtClean="0">
                <a:latin typeface="メイリオ" pitchFamily="50" charset="-128"/>
                <a:ea typeface="メイリオ" pitchFamily="50" charset="-128"/>
                <a:cs typeface="メイリオ" pitchFamily="50" charset="-128"/>
              </a:rPr>
              <a:t>次の段階へ向けた緻密なスクリーニングができる。</a:t>
            </a:r>
          </a:p>
        </p:txBody>
      </p:sp>
      <p:sp>
        <p:nvSpPr>
          <p:cNvPr id="9" name="円形吹き出し 8"/>
          <p:cNvSpPr/>
          <p:nvPr/>
        </p:nvSpPr>
        <p:spPr>
          <a:xfrm>
            <a:off x="6372200" y="1628800"/>
            <a:ext cx="1800200" cy="1008112"/>
          </a:xfrm>
          <a:prstGeom prst="wedgeEllipseCallout">
            <a:avLst>
              <a:gd name="adj1" fmla="val -51506"/>
              <a:gd name="adj2" fmla="val 58091"/>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dirty="0" smtClean="0">
                <a:solidFill>
                  <a:schemeClr val="tx2"/>
                </a:solidFill>
              </a:rPr>
              <a:t>パスあり</a:t>
            </a:r>
            <a:endParaRPr kumimoji="1" lang="en-US" altLang="ja-JP" dirty="0" smtClean="0">
              <a:solidFill>
                <a:schemeClr val="tx2"/>
              </a:solidFill>
            </a:endParaRPr>
          </a:p>
          <a:p>
            <a:pPr algn="ctr"/>
            <a:r>
              <a:rPr lang="ja-JP" altLang="en-US" dirty="0" smtClean="0">
                <a:solidFill>
                  <a:schemeClr val="tx2"/>
                </a:solidFill>
              </a:rPr>
              <a:t>無理せず</a:t>
            </a:r>
            <a:endParaRPr lang="en-US" altLang="ja-JP" dirty="0" smtClean="0">
              <a:solidFill>
                <a:schemeClr val="tx2"/>
              </a:solidFill>
            </a:endParaRPr>
          </a:p>
          <a:p>
            <a:pPr algn="ctr"/>
            <a:r>
              <a:rPr lang="ja-JP" altLang="en-US" dirty="0" smtClean="0">
                <a:solidFill>
                  <a:schemeClr val="tx2"/>
                </a:solidFill>
              </a:rPr>
              <a:t>相談</a:t>
            </a:r>
            <a:endParaRPr kumimoji="1" lang="ja-JP" altLang="en-US" dirty="0">
              <a:solidFill>
                <a:schemeClr val="tx2"/>
              </a:solidFill>
            </a:endParaRPr>
          </a:p>
        </p:txBody>
      </p:sp>
      <p:sp>
        <p:nvSpPr>
          <p:cNvPr id="12" name="角丸四角形 11"/>
          <p:cNvSpPr/>
          <p:nvPr/>
        </p:nvSpPr>
        <p:spPr>
          <a:xfrm>
            <a:off x="323528" y="1412776"/>
            <a:ext cx="4104456" cy="432048"/>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p>
            <a:r>
              <a:rPr lang="ja-JP" altLang="en-US" sz="2000" b="1" dirty="0" smtClean="0">
                <a:solidFill>
                  <a:schemeClr val="bg1"/>
                </a:solidFill>
                <a:latin typeface="メイリオ" pitchFamily="50" charset="-128"/>
                <a:ea typeface="メイリオ" pitchFamily="50" charset="-128"/>
                <a:cs typeface="メイリオ" pitchFamily="50" charset="-128"/>
              </a:rPr>
              <a:t>連続性のある講習の効果</a:t>
            </a:r>
            <a:endParaRPr kumimoji="1" lang="ja-JP" altLang="en-US" sz="2000" b="1" dirty="0">
              <a:solidFill>
                <a:schemeClr val="bg1"/>
              </a:solidFill>
              <a:latin typeface="メイリオ" pitchFamily="50" charset="-128"/>
              <a:ea typeface="メイリオ" pitchFamily="50" charset="-128"/>
              <a:cs typeface="メイリオ" pitchFamily="50" charset="-128"/>
            </a:endParaRPr>
          </a:p>
        </p:txBody>
      </p:sp>
      <p:sp>
        <p:nvSpPr>
          <p:cNvPr id="13" name="フッター プレースホルダ 7"/>
          <p:cNvSpPr>
            <a:spLocks noGrp="1"/>
          </p:cNvSpPr>
          <p:nvPr>
            <p:ph type="ftr" sz="quarter" idx="11"/>
          </p:nvPr>
        </p:nvSpPr>
        <p:spPr>
          <a:xfrm>
            <a:off x="2898648" y="6356350"/>
            <a:ext cx="5822271" cy="365760"/>
          </a:xfrm>
        </p:spPr>
        <p:txBody>
          <a:bodyPr/>
          <a:lstStyle/>
          <a:p>
            <a:r>
              <a:rPr lang="ja-JP" altLang="en-US" sz="800" dirty="0" smtClean="0">
                <a:solidFill>
                  <a:schemeClr val="tx1"/>
                </a:solidFill>
                <a:latin typeface="+mn-ea"/>
              </a:rPr>
              <a:t>生活困窮者自立支援制度における県域研修の普及・促進に向けた調査研究事業</a:t>
            </a:r>
            <a:endParaRPr lang="en-US" altLang="ja-JP" sz="800" dirty="0" smtClean="0">
              <a:solidFill>
                <a:schemeClr val="tx1"/>
              </a:solidFill>
              <a:latin typeface="+mn-ea"/>
            </a:endParaRPr>
          </a:p>
          <a:p>
            <a:r>
              <a:rPr lang="ja-JP" altLang="en-US" sz="800" dirty="0" smtClean="0">
                <a:solidFill>
                  <a:schemeClr val="tx1"/>
                </a:solidFill>
                <a:latin typeface="+mn-ea"/>
              </a:rPr>
              <a:t>みずほ情報総研株式会社</a:t>
            </a:r>
            <a:endParaRPr lang="en-US" altLang="ja-JP" sz="800" dirty="0" smtClean="0">
              <a:solidFill>
                <a:schemeClr val="tx1"/>
              </a:solidFill>
              <a:latin typeface="+mn-ea"/>
            </a:endParaRPr>
          </a:p>
          <a:p>
            <a:r>
              <a:rPr kumimoji="1" lang="en-US" altLang="ja-JP" sz="800" dirty="0" smtClean="0">
                <a:solidFill>
                  <a:schemeClr val="tx1"/>
                </a:solidFill>
                <a:latin typeface="+mn-ea"/>
              </a:rPr>
              <a:t>【</a:t>
            </a:r>
            <a:r>
              <a:rPr kumimoji="1" lang="ja-JP" altLang="en-US" sz="800" dirty="0" smtClean="0">
                <a:solidFill>
                  <a:schemeClr val="tx1"/>
                </a:solidFill>
                <a:latin typeface="+mn-ea"/>
              </a:rPr>
              <a:t>就労</a:t>
            </a:r>
            <a:r>
              <a:rPr kumimoji="1" lang="en-US" altLang="ja-JP" sz="800" dirty="0" smtClean="0">
                <a:solidFill>
                  <a:schemeClr val="tx1"/>
                </a:solidFill>
                <a:latin typeface="+mn-ea"/>
              </a:rPr>
              <a:t>】B</a:t>
            </a:r>
            <a:r>
              <a:rPr kumimoji="1" lang="ja-JP" altLang="en-US" sz="800" dirty="0" err="1" smtClean="0">
                <a:solidFill>
                  <a:schemeClr val="tx1"/>
                </a:solidFill>
                <a:latin typeface="+mn-ea"/>
              </a:rPr>
              <a:t>．</a:t>
            </a:r>
            <a:r>
              <a:rPr kumimoji="1" lang="ja-JP" altLang="en-US" sz="800" dirty="0" smtClean="0">
                <a:solidFill>
                  <a:schemeClr val="tx1"/>
                </a:solidFill>
                <a:latin typeface="+mn-ea"/>
              </a:rPr>
              <a:t>多様なメニューづくり</a:t>
            </a:r>
            <a:endParaRPr kumimoji="1" lang="ja-JP" altLang="en-US" sz="800" dirty="0">
              <a:solidFill>
                <a:schemeClr val="tx1"/>
              </a:solidFill>
              <a:latin typeface="+mn-ea"/>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12"/>
          </p:nvPr>
        </p:nvSpPr>
        <p:spPr/>
        <p:txBody>
          <a:bodyPr/>
          <a:lstStyle/>
          <a:p>
            <a:fld id="{FC256532-382F-4E0F-9004-4DCC7021CD1A}" type="slidenum">
              <a:rPr kumimoji="1" lang="ja-JP" altLang="en-US" smtClean="0"/>
              <a:pPr/>
              <a:t>19</a:t>
            </a:fld>
            <a:endParaRPr kumimoji="1" lang="ja-JP" altLang="en-US" dirty="0"/>
          </a:p>
        </p:txBody>
      </p:sp>
      <p:sp>
        <p:nvSpPr>
          <p:cNvPr id="35" name="タイトル 1"/>
          <p:cNvSpPr>
            <a:spLocks noGrp="1"/>
          </p:cNvSpPr>
          <p:nvPr>
            <p:ph type="title"/>
          </p:nvPr>
        </p:nvSpPr>
        <p:spPr>
          <a:xfrm>
            <a:off x="457200" y="152400"/>
            <a:ext cx="8229600" cy="990600"/>
          </a:xfrm>
        </p:spPr>
        <p:txBody>
          <a:bodyPr>
            <a:normAutofit/>
          </a:bodyPr>
          <a:lstStyle/>
          <a:p>
            <a:r>
              <a:rPr kumimoji="1" lang="ja-JP" altLang="en-US" dirty="0" smtClean="0">
                <a:solidFill>
                  <a:schemeClr val="tx1"/>
                </a:solidFill>
                <a:latin typeface="メイリオ" pitchFamily="50" charset="-128"/>
                <a:ea typeface="メイリオ" pitchFamily="50" charset="-128"/>
                <a:cs typeface="メイリオ" pitchFamily="50" charset="-128"/>
              </a:rPr>
              <a:t>参考文献</a:t>
            </a:r>
            <a:r>
              <a:rPr lang="ja-JP" altLang="en-US" dirty="0" smtClean="0">
                <a:solidFill>
                  <a:schemeClr val="tx1"/>
                </a:solidFill>
                <a:latin typeface="メイリオ" pitchFamily="50" charset="-128"/>
                <a:ea typeface="メイリオ" pitchFamily="50" charset="-128"/>
                <a:cs typeface="メイリオ" pitchFamily="50" charset="-128"/>
              </a:rPr>
              <a:t>など</a:t>
            </a:r>
            <a:endParaRPr kumimoji="1" lang="ja-JP" altLang="en-US" dirty="0">
              <a:solidFill>
                <a:schemeClr val="tx1"/>
              </a:solidFill>
              <a:latin typeface="メイリオ" pitchFamily="50" charset="-128"/>
              <a:ea typeface="メイリオ" pitchFamily="50" charset="-128"/>
              <a:cs typeface="メイリオ" pitchFamily="50" charset="-128"/>
            </a:endParaRPr>
          </a:p>
        </p:txBody>
      </p:sp>
      <p:sp>
        <p:nvSpPr>
          <p:cNvPr id="6" name="コンテンツ プレースホルダ 4"/>
          <p:cNvSpPr txBox="1">
            <a:spLocks/>
          </p:cNvSpPr>
          <p:nvPr/>
        </p:nvSpPr>
        <p:spPr>
          <a:xfrm>
            <a:off x="467544" y="1371600"/>
            <a:ext cx="8371656" cy="4937760"/>
          </a:xfrm>
          <a:prstGeom prst="rect">
            <a:avLst/>
          </a:prstGeom>
        </p:spPr>
        <p:txBody>
          <a:bodyPr vert="horz">
            <a:normAutofit/>
          </a:bodyPr>
          <a:lstStyle/>
          <a:p>
            <a:pPr marL="274320" lvl="0" indent="-274320">
              <a:spcBef>
                <a:spcPts val="600"/>
              </a:spcBef>
              <a:buClr>
                <a:schemeClr val="accent1"/>
              </a:buClr>
              <a:buSzPct val="76000"/>
              <a:buFont typeface="Wingdings 3"/>
              <a:buChar char=""/>
              <a:defRPr/>
            </a:pPr>
            <a:r>
              <a:rPr lang="ja-JP" altLang="en-US" sz="1400" dirty="0" smtClean="0">
                <a:latin typeface="メイリオ" pitchFamily="50" charset="-128"/>
                <a:ea typeface="メイリオ" pitchFamily="50" charset="-128"/>
                <a:cs typeface="メイリオ" pitchFamily="50" charset="-128"/>
              </a:rPr>
              <a:t>岡野みゆき（</a:t>
            </a:r>
            <a:r>
              <a:rPr lang="en-US" altLang="ja-JP" sz="1400" dirty="0" smtClean="0">
                <a:latin typeface="メイリオ" pitchFamily="50" charset="-128"/>
                <a:ea typeface="メイリオ" pitchFamily="50" charset="-128"/>
                <a:cs typeface="メイリオ" pitchFamily="50" charset="-128"/>
              </a:rPr>
              <a:t>2016</a:t>
            </a:r>
            <a:r>
              <a:rPr lang="ja-JP" altLang="en-US" sz="1400" dirty="0" smtClean="0">
                <a:latin typeface="メイリオ" pitchFamily="50" charset="-128"/>
                <a:ea typeface="メイリオ" pitchFamily="50" charset="-128"/>
                <a:cs typeface="メイリオ" pitchFamily="50" charset="-128"/>
              </a:rPr>
              <a:t>）「</a:t>
            </a:r>
            <a:r>
              <a:rPr lang="en-US" altLang="ja-JP" sz="1400" dirty="0" smtClean="0">
                <a:latin typeface="メイリオ" pitchFamily="50" charset="-128"/>
                <a:ea typeface="メイリオ" pitchFamily="50" charset="-128"/>
                <a:cs typeface="メイリオ" pitchFamily="50" charset="-128"/>
              </a:rPr>
              <a:t>【</a:t>
            </a:r>
            <a:r>
              <a:rPr lang="ja-JP" altLang="en-US" sz="1400" dirty="0" smtClean="0">
                <a:latin typeface="メイリオ" pitchFamily="50" charset="-128"/>
                <a:ea typeface="メイリオ" pitchFamily="50" charset="-128"/>
                <a:cs typeface="メイリオ" pitchFamily="50" charset="-128"/>
              </a:rPr>
              <a:t>後期</a:t>
            </a:r>
            <a:r>
              <a:rPr lang="en-US" altLang="ja-JP" sz="1400" dirty="0" smtClean="0">
                <a:latin typeface="メイリオ" pitchFamily="50" charset="-128"/>
                <a:ea typeface="メイリオ" pitchFamily="50" charset="-128"/>
                <a:cs typeface="メイリオ" pitchFamily="50" charset="-128"/>
              </a:rPr>
              <a:t>】『</a:t>
            </a:r>
            <a:r>
              <a:rPr lang="ja-JP" altLang="en-US" sz="1400" dirty="0" smtClean="0">
                <a:latin typeface="メイリオ" pitchFamily="50" charset="-128"/>
                <a:ea typeface="メイリオ" pitchFamily="50" charset="-128"/>
                <a:cs typeface="メイリオ" pitchFamily="50" charset="-128"/>
              </a:rPr>
              <a:t>就労支援の実施方法</a:t>
            </a:r>
            <a:r>
              <a:rPr lang="en-US" altLang="ja-JP" sz="1400" dirty="0" smtClean="0">
                <a:latin typeface="メイリオ" pitchFamily="50" charset="-128"/>
                <a:ea typeface="メイリオ" pitchFamily="50" charset="-128"/>
                <a:cs typeface="メイリオ" pitchFamily="50" charset="-128"/>
              </a:rPr>
              <a:t>Ⅱ</a:t>
            </a:r>
            <a:r>
              <a:rPr lang="ja-JP" altLang="en-US" sz="1400" dirty="0" smtClean="0">
                <a:latin typeface="メイリオ" pitchFamily="50" charset="-128"/>
                <a:ea typeface="メイリオ" pitchFamily="50" charset="-128"/>
                <a:cs typeface="メイリオ" pitchFamily="50" charset="-128"/>
              </a:rPr>
              <a:t>支援プログラム・メニューの開発</a:t>
            </a:r>
            <a:r>
              <a:rPr lang="en-US" altLang="ja-JP" sz="1400" dirty="0" smtClean="0">
                <a:latin typeface="メイリオ" pitchFamily="50" charset="-128"/>
                <a:ea typeface="メイリオ" pitchFamily="50" charset="-128"/>
                <a:cs typeface="メイリオ" pitchFamily="50" charset="-128"/>
              </a:rPr>
              <a:t>』</a:t>
            </a:r>
            <a:r>
              <a:rPr lang="ja-JP" altLang="en-US" sz="1400" dirty="0" smtClean="0">
                <a:latin typeface="メイリオ" pitchFamily="50" charset="-128"/>
                <a:ea typeface="メイリオ" pitchFamily="50" charset="-128"/>
                <a:cs typeface="メイリオ" pitchFamily="50" charset="-128"/>
              </a:rPr>
              <a:t>講義資料」（平成</a:t>
            </a:r>
            <a:r>
              <a:rPr lang="en-US" altLang="ja-JP" sz="1400" dirty="0" smtClean="0">
                <a:latin typeface="メイリオ" pitchFamily="50" charset="-128"/>
                <a:ea typeface="メイリオ" pitchFamily="50" charset="-128"/>
                <a:cs typeface="メイリオ" pitchFamily="50" charset="-128"/>
              </a:rPr>
              <a:t>28</a:t>
            </a:r>
            <a:r>
              <a:rPr lang="ja-JP" altLang="en-US" sz="1400" dirty="0" smtClean="0">
                <a:latin typeface="メイリオ" pitchFamily="50" charset="-128"/>
                <a:ea typeface="メイリオ" pitchFamily="50" charset="-128"/>
                <a:cs typeface="メイリオ" pitchFamily="50" charset="-128"/>
              </a:rPr>
              <a:t>年度就労準備</a:t>
            </a:r>
            <a:r>
              <a:rPr lang="zh-TW" altLang="en-US" sz="1400" dirty="0" smtClean="0">
                <a:latin typeface="メイリオ" pitchFamily="50" charset="-128"/>
                <a:ea typeface="メイリオ" pitchFamily="50" charset="-128"/>
                <a:cs typeface="メイリオ" pitchFamily="50" charset="-128"/>
              </a:rPr>
              <a:t>支援</a:t>
            </a:r>
            <a:r>
              <a:rPr lang="ja-JP" altLang="en-US" sz="1400" dirty="0" smtClean="0">
                <a:latin typeface="メイリオ" pitchFamily="50" charset="-128"/>
                <a:ea typeface="メイリオ" pitchFamily="50" charset="-128"/>
                <a:cs typeface="メイリオ" pitchFamily="50" charset="-128"/>
              </a:rPr>
              <a:t>事業従事者</a:t>
            </a:r>
            <a:r>
              <a:rPr lang="zh-TW" altLang="en-US" sz="1400" dirty="0" smtClean="0">
                <a:latin typeface="メイリオ" pitchFamily="50" charset="-128"/>
                <a:ea typeface="メイリオ" pitchFamily="50" charset="-128"/>
                <a:cs typeface="メイリオ" pitchFamily="50" charset="-128"/>
              </a:rPr>
              <a:t>養成研修</a:t>
            </a:r>
            <a:r>
              <a:rPr lang="ja-JP" altLang="en-US" sz="1400" dirty="0" smtClean="0">
                <a:latin typeface="メイリオ" pitchFamily="50" charset="-128"/>
                <a:ea typeface="メイリオ" pitchFamily="50" charset="-128"/>
                <a:cs typeface="メイリオ" pitchFamily="50" charset="-128"/>
              </a:rPr>
              <a:t>）</a:t>
            </a:r>
            <a:endParaRPr lang="en-US" altLang="ja-JP" sz="1400" dirty="0" smtClean="0">
              <a:latin typeface="メイリオ" pitchFamily="50" charset="-128"/>
              <a:ea typeface="メイリオ" pitchFamily="50" charset="-128"/>
              <a:cs typeface="メイリオ" pitchFamily="50" charset="-128"/>
            </a:endParaRPr>
          </a:p>
          <a:p>
            <a:pPr marL="274320" lvl="0" indent="-274320">
              <a:spcBef>
                <a:spcPts val="600"/>
              </a:spcBef>
              <a:buClr>
                <a:schemeClr val="accent1"/>
              </a:buClr>
              <a:buSzPct val="76000"/>
              <a:buFont typeface="Wingdings 3"/>
              <a:buChar char=""/>
              <a:defRPr/>
            </a:pPr>
            <a:r>
              <a:rPr lang="ja-JP" altLang="en-US" sz="1400" dirty="0" smtClean="0">
                <a:latin typeface="メイリオ" pitchFamily="50" charset="-128"/>
                <a:ea typeface="メイリオ" pitchFamily="50" charset="-128"/>
                <a:cs typeface="メイリオ" pitchFamily="50" charset="-128"/>
              </a:rPr>
              <a:t>岡野みゆき（</a:t>
            </a:r>
            <a:r>
              <a:rPr lang="en-US" altLang="ja-JP" sz="1400" dirty="0" smtClean="0">
                <a:latin typeface="メイリオ" pitchFamily="50" charset="-128"/>
                <a:ea typeface="メイリオ" pitchFamily="50" charset="-128"/>
                <a:cs typeface="メイリオ" pitchFamily="50" charset="-128"/>
              </a:rPr>
              <a:t>2015</a:t>
            </a:r>
            <a:r>
              <a:rPr lang="ja-JP" altLang="en-US" sz="1400" dirty="0" smtClean="0">
                <a:latin typeface="メイリオ" pitchFamily="50" charset="-128"/>
                <a:ea typeface="メイリオ" pitchFamily="50" charset="-128"/>
                <a:cs typeface="メイリオ" pitchFamily="50" charset="-128"/>
              </a:rPr>
              <a:t>）「</a:t>
            </a:r>
            <a:r>
              <a:rPr lang="en-US" altLang="ja-JP" sz="1400" dirty="0" smtClean="0">
                <a:latin typeface="メイリオ" pitchFamily="50" charset="-128"/>
                <a:ea typeface="メイリオ" pitchFamily="50" charset="-128"/>
                <a:cs typeface="メイリオ" pitchFamily="50" charset="-128"/>
              </a:rPr>
              <a:t>【</a:t>
            </a:r>
            <a:r>
              <a:rPr lang="ja-JP" altLang="en-US" sz="1400" dirty="0" smtClean="0">
                <a:latin typeface="メイリオ" pitchFamily="50" charset="-128"/>
                <a:ea typeface="メイリオ" pitchFamily="50" charset="-128"/>
                <a:cs typeface="メイリオ" pitchFamily="50" charset="-128"/>
              </a:rPr>
              <a:t>後期</a:t>
            </a:r>
            <a:r>
              <a:rPr lang="en-US" altLang="ja-JP" sz="1400" dirty="0" smtClean="0">
                <a:latin typeface="メイリオ" pitchFamily="50" charset="-128"/>
                <a:ea typeface="メイリオ" pitchFamily="50" charset="-128"/>
                <a:cs typeface="メイリオ" pitchFamily="50" charset="-128"/>
              </a:rPr>
              <a:t>】</a:t>
            </a:r>
            <a:r>
              <a:rPr lang="ja-JP" altLang="en-US" sz="1400" dirty="0" smtClean="0">
                <a:latin typeface="メイリオ" pitchFamily="50" charset="-128"/>
                <a:ea typeface="メイリオ" pitchFamily="50" charset="-128"/>
                <a:cs typeface="メイリオ" pitchFamily="50" charset="-128"/>
              </a:rPr>
              <a:t>就労支援員養成研修</a:t>
            </a:r>
            <a:r>
              <a:rPr lang="en-US" altLang="ja-JP" sz="1400" dirty="0" smtClean="0">
                <a:latin typeface="メイリオ" pitchFamily="50" charset="-128"/>
                <a:ea typeface="メイリオ" pitchFamily="50" charset="-128"/>
                <a:cs typeface="メイリオ" pitchFamily="50" charset="-128"/>
              </a:rPr>
              <a:t>『</a:t>
            </a:r>
            <a:r>
              <a:rPr lang="ja-JP" altLang="en-US" sz="1400" dirty="0" smtClean="0">
                <a:latin typeface="メイリオ" pitchFamily="50" charset="-128"/>
                <a:ea typeface="メイリオ" pitchFamily="50" charset="-128"/>
                <a:cs typeface="メイリオ" pitchFamily="50" charset="-128"/>
              </a:rPr>
              <a:t>就労支援の実施方法</a:t>
            </a:r>
            <a:r>
              <a:rPr lang="en-US" altLang="ja-JP" sz="1400" dirty="0" smtClean="0">
                <a:latin typeface="メイリオ" pitchFamily="50" charset="-128"/>
                <a:ea typeface="メイリオ" pitchFamily="50" charset="-128"/>
                <a:cs typeface="メイリオ" pitchFamily="50" charset="-128"/>
              </a:rPr>
              <a:t>Ⅱ</a:t>
            </a:r>
            <a:r>
              <a:rPr lang="ja-JP" altLang="en-US" sz="1400" dirty="0" smtClean="0">
                <a:latin typeface="メイリオ" pitchFamily="50" charset="-128"/>
                <a:ea typeface="メイリオ" pitchFamily="50" charset="-128"/>
                <a:cs typeface="メイリオ" pitchFamily="50" charset="-128"/>
              </a:rPr>
              <a:t>多彩なプログラムづくり</a:t>
            </a:r>
            <a:r>
              <a:rPr lang="en-US" altLang="ja-JP" sz="1400" dirty="0" smtClean="0">
                <a:latin typeface="メイリオ" pitchFamily="50" charset="-128"/>
                <a:ea typeface="メイリオ" pitchFamily="50" charset="-128"/>
                <a:cs typeface="メイリオ" pitchFamily="50" charset="-128"/>
              </a:rPr>
              <a:t>』</a:t>
            </a:r>
            <a:r>
              <a:rPr lang="ja-JP" altLang="en-US" sz="1400" dirty="0" smtClean="0">
                <a:latin typeface="メイリオ" pitchFamily="50" charset="-128"/>
                <a:ea typeface="メイリオ" pitchFamily="50" charset="-128"/>
                <a:cs typeface="メイリオ" pitchFamily="50" charset="-128"/>
              </a:rPr>
              <a:t>講義資料」 （平成</a:t>
            </a:r>
            <a:r>
              <a:rPr lang="en-US" altLang="ja-JP" sz="1400" dirty="0" smtClean="0">
                <a:latin typeface="メイリオ" pitchFamily="50" charset="-128"/>
                <a:ea typeface="メイリオ" pitchFamily="50" charset="-128"/>
                <a:cs typeface="メイリオ" pitchFamily="50" charset="-128"/>
              </a:rPr>
              <a:t>27</a:t>
            </a:r>
            <a:r>
              <a:rPr lang="ja-JP" altLang="en-US" sz="1400" dirty="0" smtClean="0">
                <a:latin typeface="メイリオ" pitchFamily="50" charset="-128"/>
                <a:ea typeface="メイリオ" pitchFamily="50" charset="-128"/>
                <a:cs typeface="メイリオ" pitchFamily="50" charset="-128"/>
              </a:rPr>
              <a:t>年度自立相談</a:t>
            </a:r>
            <a:r>
              <a:rPr lang="zh-TW" altLang="en-US" sz="1400" dirty="0" smtClean="0">
                <a:latin typeface="メイリオ" pitchFamily="50" charset="-128"/>
                <a:ea typeface="メイリオ" pitchFamily="50" charset="-128"/>
                <a:cs typeface="メイリオ" pitchFamily="50" charset="-128"/>
              </a:rPr>
              <a:t>支援</a:t>
            </a:r>
            <a:r>
              <a:rPr lang="ja-JP" altLang="en-US" sz="1400" dirty="0" smtClean="0">
                <a:latin typeface="メイリオ" pitchFamily="50" charset="-128"/>
                <a:ea typeface="メイリオ" pitchFamily="50" charset="-128"/>
                <a:cs typeface="メイリオ" pitchFamily="50" charset="-128"/>
              </a:rPr>
              <a:t>事業従事者</a:t>
            </a:r>
            <a:r>
              <a:rPr lang="zh-TW" altLang="en-US" sz="1400" dirty="0" smtClean="0">
                <a:latin typeface="メイリオ" pitchFamily="50" charset="-128"/>
                <a:ea typeface="メイリオ" pitchFamily="50" charset="-128"/>
                <a:cs typeface="メイリオ" pitchFamily="50" charset="-128"/>
              </a:rPr>
              <a:t>養成研修</a:t>
            </a:r>
            <a:r>
              <a:rPr lang="ja-JP" altLang="en-US" sz="1400" dirty="0" smtClean="0">
                <a:latin typeface="メイリオ" pitchFamily="50" charset="-128"/>
                <a:ea typeface="メイリオ" pitchFamily="50" charset="-128"/>
                <a:cs typeface="メイリオ" pitchFamily="50" charset="-128"/>
              </a:rPr>
              <a:t>）</a:t>
            </a:r>
            <a:endParaRPr lang="en-US" altLang="ja-JP" sz="1400" dirty="0" smtClean="0">
              <a:latin typeface="メイリオ" pitchFamily="50" charset="-128"/>
              <a:ea typeface="メイリオ" pitchFamily="50" charset="-128"/>
              <a:cs typeface="メイリオ" pitchFamily="50" charset="-128"/>
            </a:endParaRPr>
          </a:p>
          <a:p>
            <a:pPr marL="274320" lvl="0" indent="-274320">
              <a:spcBef>
                <a:spcPts val="600"/>
              </a:spcBef>
              <a:buClr>
                <a:schemeClr val="accent1"/>
              </a:buClr>
              <a:buSzPct val="76000"/>
              <a:buFont typeface="Wingdings 3"/>
              <a:buChar char=""/>
              <a:defRPr/>
            </a:pPr>
            <a:endParaRPr lang="en-US" altLang="ja-JP" sz="1400" dirty="0" smtClean="0">
              <a:latin typeface="メイリオ" pitchFamily="50" charset="-128"/>
              <a:ea typeface="メイリオ" pitchFamily="50" charset="-128"/>
              <a:cs typeface="メイリオ" pitchFamily="50" charset="-128"/>
            </a:endParaRPr>
          </a:p>
          <a:p>
            <a:pPr marL="274320" lvl="0" indent="-274320">
              <a:spcBef>
                <a:spcPts val="600"/>
              </a:spcBef>
              <a:buClr>
                <a:schemeClr val="accent1"/>
              </a:buClr>
              <a:buSzPct val="76000"/>
              <a:defRPr/>
            </a:pPr>
            <a:r>
              <a:rPr lang="ja-JP" altLang="en-US" sz="1400" dirty="0" smtClean="0">
                <a:latin typeface="メイリオ" pitchFamily="50" charset="-128"/>
                <a:ea typeface="メイリオ" pitchFamily="50" charset="-128"/>
                <a:cs typeface="メイリオ" pitchFamily="50" charset="-128"/>
              </a:rPr>
              <a:t>≪執筆者≫（スライド</a:t>
            </a:r>
            <a:r>
              <a:rPr lang="en-US" altLang="ja-JP" sz="1400" dirty="0" smtClean="0">
                <a:latin typeface="メイリオ" pitchFamily="50" charset="-128"/>
                <a:ea typeface="メイリオ" pitchFamily="50" charset="-128"/>
                <a:cs typeface="メイリオ" pitchFamily="50" charset="-128"/>
              </a:rPr>
              <a:t>pp.6-10.</a:t>
            </a:r>
            <a:r>
              <a:rPr lang="ja-JP" altLang="en-US" sz="1400" dirty="0" smtClean="0">
                <a:latin typeface="メイリオ" pitchFamily="50" charset="-128"/>
                <a:ea typeface="メイリオ" pitchFamily="50" charset="-128"/>
                <a:cs typeface="メイリオ" pitchFamily="50" charset="-128"/>
              </a:rPr>
              <a:t>）</a:t>
            </a:r>
            <a:endParaRPr lang="en-US" altLang="ja-JP" sz="1400" dirty="0" smtClean="0">
              <a:latin typeface="メイリオ" pitchFamily="50" charset="-128"/>
              <a:ea typeface="メイリオ" pitchFamily="50" charset="-128"/>
              <a:cs typeface="メイリオ" pitchFamily="50" charset="-128"/>
            </a:endParaRPr>
          </a:p>
          <a:p>
            <a:pPr marL="274320" lvl="0" indent="-274320">
              <a:spcBef>
                <a:spcPts val="600"/>
              </a:spcBef>
              <a:buClr>
                <a:schemeClr val="accent1"/>
              </a:buClr>
              <a:buSzPct val="76000"/>
              <a:defRPr/>
            </a:pPr>
            <a:r>
              <a:rPr lang="zh-CN" altLang="en-US" sz="1400" dirty="0" smtClean="0">
                <a:latin typeface="メイリオ" pitchFamily="50" charset="-128"/>
                <a:ea typeface="メイリオ" pitchFamily="50" charset="-128"/>
                <a:cs typeface="メイリオ" pitchFamily="50" charset="-128"/>
              </a:rPr>
              <a:t>山本樹（社会福祉法人光明会</a:t>
            </a:r>
            <a:r>
              <a:rPr lang="ja-JP" altLang="en-US" sz="1400" dirty="0" smtClean="0">
                <a:latin typeface="メイリオ" pitchFamily="50" charset="-128"/>
                <a:ea typeface="メイリオ" pitchFamily="50" charset="-128"/>
                <a:cs typeface="メイリオ" pitchFamily="50" charset="-128"/>
              </a:rPr>
              <a:t> 障害者支援施設 就職するなら明朗塾</a:t>
            </a:r>
            <a:r>
              <a:rPr lang="ja-JP" altLang="en-US" sz="1400" dirty="0">
                <a:latin typeface="メイリオ" pitchFamily="50" charset="-128"/>
                <a:ea typeface="メイリオ" pitchFamily="50" charset="-128"/>
                <a:cs typeface="メイリオ" pitchFamily="50" charset="-128"/>
              </a:rPr>
              <a:t> </a:t>
            </a:r>
            <a:r>
              <a:rPr lang="ja-JP" altLang="en-US" sz="1400" dirty="0" smtClean="0">
                <a:latin typeface="メイリオ" pitchFamily="50" charset="-128"/>
                <a:ea typeface="メイリオ" pitchFamily="50" charset="-128"/>
                <a:cs typeface="メイリオ" pitchFamily="50" charset="-128"/>
              </a:rPr>
              <a:t>施設長</a:t>
            </a:r>
            <a:endParaRPr lang="en-US" altLang="ja-JP" sz="1400" dirty="0" smtClean="0">
              <a:latin typeface="メイリオ" pitchFamily="50" charset="-128"/>
              <a:ea typeface="メイリオ" pitchFamily="50" charset="-128"/>
              <a:cs typeface="メイリオ" pitchFamily="50" charset="-128"/>
            </a:endParaRPr>
          </a:p>
          <a:p>
            <a:pPr marL="274320" lvl="0" indent="-274320">
              <a:spcBef>
                <a:spcPts val="600"/>
              </a:spcBef>
              <a:buClr>
                <a:schemeClr val="accent1"/>
              </a:buClr>
              <a:buSzPct val="76000"/>
              <a:defRPr/>
            </a:pPr>
            <a:r>
              <a:rPr lang="ja-JP" altLang="en-US" sz="1400" dirty="0">
                <a:latin typeface="メイリオ" pitchFamily="50" charset="-128"/>
                <a:ea typeface="メイリオ" pitchFamily="50" charset="-128"/>
                <a:cs typeface="メイリオ" pitchFamily="50" charset="-128"/>
              </a:rPr>
              <a:t>　</a:t>
            </a:r>
            <a:r>
              <a:rPr lang="ja-JP" altLang="en-US" sz="1400" dirty="0" smtClean="0">
                <a:latin typeface="メイリオ" pitchFamily="50" charset="-128"/>
                <a:ea typeface="メイリオ" pitchFamily="50" charset="-128"/>
                <a:cs typeface="メイリオ" pitchFamily="50" charset="-128"/>
              </a:rPr>
              <a:t>　　　共同生活援助事業インディペンデンス　管理者</a:t>
            </a:r>
            <a:r>
              <a:rPr lang="zh-CN" altLang="en-US" sz="1400" dirty="0" smtClean="0">
                <a:latin typeface="メイリオ" pitchFamily="50" charset="-128"/>
                <a:ea typeface="メイリオ" pitchFamily="50" charset="-128"/>
                <a:cs typeface="メイリオ" pitchFamily="50" charset="-128"/>
              </a:rPr>
              <a:t>）</a:t>
            </a:r>
          </a:p>
          <a:p>
            <a:pPr marL="274320" lvl="0" indent="-274320">
              <a:buClr>
                <a:schemeClr val="accent1"/>
              </a:buClr>
              <a:buSzPct val="76000"/>
              <a:defRPr/>
            </a:pPr>
            <a:endParaRPr lang="en-US" altLang="ja-JP" sz="1400" dirty="0" smtClean="0">
              <a:solidFill>
                <a:srgbClr val="FF0000"/>
              </a:solidFill>
              <a:latin typeface="メイリオ" pitchFamily="50" charset="-128"/>
              <a:ea typeface="メイリオ" pitchFamily="50" charset="-128"/>
              <a:cs typeface="メイリオ" pitchFamily="50" charset="-128"/>
            </a:endParaRPr>
          </a:p>
          <a:p>
            <a:pPr marL="274320" lvl="0" indent="-274320">
              <a:spcBef>
                <a:spcPts val="600"/>
              </a:spcBef>
              <a:buClr>
                <a:schemeClr val="accent1"/>
              </a:buClr>
              <a:buSzPct val="76000"/>
              <a:defRPr/>
            </a:pPr>
            <a:r>
              <a:rPr kumimoji="1" lang="ja-JP" altLang="en-US" sz="1400" b="0" i="0" u="none" strike="noStrike" kern="1200" cap="none" spc="0" normalizeH="0" baseline="0" noProof="0" dirty="0" smtClean="0">
                <a:ln>
                  <a:noFill/>
                </a:ln>
                <a:solidFill>
                  <a:srgbClr val="FF0000"/>
                </a:solidFill>
                <a:effectLst/>
                <a:uLnTx/>
                <a:uFillTx/>
                <a:latin typeface="メイリオ" pitchFamily="50" charset="-128"/>
                <a:ea typeface="メイリオ" pitchFamily="50" charset="-128"/>
                <a:cs typeface="メイリオ" pitchFamily="50" charset="-128"/>
              </a:rPr>
              <a:t>　　　　</a:t>
            </a:r>
            <a:r>
              <a:rPr kumimoji="1" lang="ja-JP" altLang="en-US" sz="1400" b="0" i="0" u="none" strike="noStrike" kern="1200" cap="none" spc="0" normalizeH="0" baseline="0" noProof="0" dirty="0" smtClean="0">
                <a:ln>
                  <a:noFill/>
                </a:ln>
                <a:solidFill>
                  <a:schemeClr val="tx1"/>
                </a:solidFill>
                <a:effectLst/>
                <a:uLnTx/>
                <a:uFillTx/>
                <a:latin typeface="メイリオ" pitchFamily="50" charset="-128"/>
                <a:ea typeface="メイリオ" pitchFamily="50" charset="-128"/>
                <a:cs typeface="メイリオ" pitchFamily="50" charset="-128"/>
              </a:rPr>
              <a:t>　　　　　　　　　　　　　　　　　　　　　　</a:t>
            </a:r>
          </a:p>
          <a:p>
            <a:pPr marL="274320" marR="0" lvl="0" indent="-274320" algn="l" defTabSz="914400" rtl="0" eaLnBrk="1" fontAlgn="auto" latinLnBrk="0" hangingPunct="1">
              <a:lnSpc>
                <a:spcPct val="100000"/>
              </a:lnSpc>
              <a:spcBef>
                <a:spcPts val="600"/>
              </a:spcBef>
              <a:spcAft>
                <a:spcPts val="0"/>
              </a:spcAft>
              <a:buClr>
                <a:schemeClr val="accent1"/>
              </a:buClr>
              <a:buSzPct val="76000"/>
              <a:tabLst/>
              <a:defRPr/>
            </a:pPr>
            <a:endParaRPr kumimoji="1" lang="ja-JP" altLang="en-US" sz="1400" b="0" i="0" u="none" strike="noStrike" kern="1200" cap="none" spc="0" normalizeH="0" baseline="0" noProof="0" dirty="0">
              <a:ln>
                <a:noFill/>
              </a:ln>
              <a:solidFill>
                <a:schemeClr val="tx1"/>
              </a:solidFill>
              <a:effectLst/>
              <a:uLnTx/>
              <a:uFillTx/>
              <a:latin typeface="メイリオ" pitchFamily="50" charset="-128"/>
              <a:ea typeface="メイリオ" pitchFamily="50" charset="-128"/>
              <a:cs typeface="メイリオ" pitchFamily="50" charset="-128"/>
            </a:endParaRPr>
          </a:p>
        </p:txBody>
      </p:sp>
      <p:sp>
        <p:nvSpPr>
          <p:cNvPr id="7" name="フッター プレースホルダ 7"/>
          <p:cNvSpPr>
            <a:spLocks noGrp="1"/>
          </p:cNvSpPr>
          <p:nvPr>
            <p:ph type="ftr" sz="quarter" idx="11"/>
          </p:nvPr>
        </p:nvSpPr>
        <p:spPr>
          <a:xfrm>
            <a:off x="2898648" y="6356350"/>
            <a:ext cx="5822271" cy="365760"/>
          </a:xfrm>
        </p:spPr>
        <p:txBody>
          <a:bodyPr/>
          <a:lstStyle/>
          <a:p>
            <a:r>
              <a:rPr lang="ja-JP" altLang="en-US" sz="800" dirty="0" smtClean="0">
                <a:solidFill>
                  <a:schemeClr val="tx1"/>
                </a:solidFill>
                <a:latin typeface="+mn-ea"/>
              </a:rPr>
              <a:t>生活困窮者自立支援制度における県域研修の普及・促進に向けた調査研究事業</a:t>
            </a:r>
            <a:endParaRPr lang="en-US" altLang="ja-JP" sz="800" dirty="0" smtClean="0">
              <a:solidFill>
                <a:schemeClr val="tx1"/>
              </a:solidFill>
              <a:latin typeface="+mn-ea"/>
            </a:endParaRPr>
          </a:p>
          <a:p>
            <a:r>
              <a:rPr lang="ja-JP" altLang="en-US" sz="800" dirty="0" smtClean="0">
                <a:solidFill>
                  <a:schemeClr val="tx1"/>
                </a:solidFill>
                <a:latin typeface="+mn-ea"/>
              </a:rPr>
              <a:t>みずほ情報総研株式会社</a:t>
            </a:r>
            <a:endParaRPr lang="en-US" altLang="ja-JP" sz="800" dirty="0" smtClean="0">
              <a:solidFill>
                <a:schemeClr val="tx1"/>
              </a:solidFill>
              <a:latin typeface="+mn-ea"/>
            </a:endParaRPr>
          </a:p>
          <a:p>
            <a:r>
              <a:rPr kumimoji="1" lang="en-US" altLang="ja-JP" sz="800" dirty="0" smtClean="0">
                <a:solidFill>
                  <a:schemeClr val="tx1"/>
                </a:solidFill>
                <a:latin typeface="+mn-ea"/>
              </a:rPr>
              <a:t>【</a:t>
            </a:r>
            <a:r>
              <a:rPr kumimoji="1" lang="ja-JP" altLang="en-US" sz="800" dirty="0" smtClean="0">
                <a:solidFill>
                  <a:schemeClr val="tx1"/>
                </a:solidFill>
                <a:latin typeface="+mn-ea"/>
              </a:rPr>
              <a:t>就労</a:t>
            </a:r>
            <a:r>
              <a:rPr kumimoji="1" lang="en-US" altLang="ja-JP" sz="800" dirty="0" smtClean="0">
                <a:solidFill>
                  <a:schemeClr val="tx1"/>
                </a:solidFill>
                <a:latin typeface="+mn-ea"/>
              </a:rPr>
              <a:t>】B</a:t>
            </a:r>
            <a:r>
              <a:rPr kumimoji="1" lang="ja-JP" altLang="en-US" sz="800" dirty="0" err="1" smtClean="0">
                <a:solidFill>
                  <a:schemeClr val="tx1"/>
                </a:solidFill>
                <a:latin typeface="+mn-ea"/>
              </a:rPr>
              <a:t>．</a:t>
            </a:r>
            <a:r>
              <a:rPr kumimoji="1" lang="ja-JP" altLang="en-US" sz="800" dirty="0" smtClean="0">
                <a:solidFill>
                  <a:schemeClr val="tx1"/>
                </a:solidFill>
                <a:latin typeface="+mn-ea"/>
              </a:rPr>
              <a:t>多様なメニューづくり</a:t>
            </a:r>
            <a:endParaRPr kumimoji="1" lang="ja-JP" altLang="en-US" sz="800" dirty="0">
              <a:solidFill>
                <a:schemeClr val="tx1"/>
              </a:solidFill>
              <a:latin typeface="+mn-ea"/>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12"/>
          </p:nvPr>
        </p:nvSpPr>
        <p:spPr/>
        <p:txBody>
          <a:bodyPr/>
          <a:lstStyle/>
          <a:p>
            <a:fld id="{FC256532-382F-4E0F-9004-4DCC7021CD1A}" type="slidenum">
              <a:rPr kumimoji="1" lang="ja-JP" altLang="en-US" smtClean="0"/>
              <a:pPr/>
              <a:t>2</a:t>
            </a:fld>
            <a:endParaRPr kumimoji="1" lang="ja-JP" altLang="en-US" dirty="0"/>
          </a:p>
        </p:txBody>
      </p:sp>
      <p:sp>
        <p:nvSpPr>
          <p:cNvPr id="10" name="タイトル 1"/>
          <p:cNvSpPr>
            <a:spLocks noGrp="1"/>
          </p:cNvSpPr>
          <p:nvPr>
            <p:ph type="title"/>
          </p:nvPr>
        </p:nvSpPr>
        <p:spPr>
          <a:xfrm>
            <a:off x="457200" y="152400"/>
            <a:ext cx="8363272" cy="990600"/>
          </a:xfrm>
        </p:spPr>
        <p:txBody>
          <a:bodyPr>
            <a:normAutofit/>
          </a:bodyPr>
          <a:lstStyle/>
          <a:p>
            <a:r>
              <a:rPr lang="ja-JP" altLang="en-US" dirty="0" smtClean="0">
                <a:solidFill>
                  <a:schemeClr val="tx1"/>
                </a:solidFill>
                <a:latin typeface="メイリオ" pitchFamily="50" charset="-128"/>
                <a:ea typeface="メイリオ" pitchFamily="50" charset="-128"/>
                <a:cs typeface="メイリオ" pitchFamily="50" charset="-128"/>
              </a:rPr>
              <a:t>１</a:t>
            </a:r>
            <a:r>
              <a:rPr kumimoji="1" lang="ja-JP" altLang="en-US" dirty="0" smtClean="0">
                <a:solidFill>
                  <a:schemeClr val="tx1"/>
                </a:solidFill>
                <a:latin typeface="メイリオ" pitchFamily="50" charset="-128"/>
                <a:ea typeface="メイリオ" pitchFamily="50" charset="-128"/>
                <a:cs typeface="メイリオ" pitchFamily="50" charset="-128"/>
              </a:rPr>
              <a:t>．多様な支援メニューの必要性</a:t>
            </a:r>
            <a:r>
              <a:rPr kumimoji="1" lang="en-US" altLang="ja-JP" dirty="0" smtClean="0">
                <a:solidFill>
                  <a:schemeClr val="tx1"/>
                </a:solidFill>
                <a:latin typeface="メイリオ" pitchFamily="50" charset="-128"/>
                <a:ea typeface="メイリオ" pitchFamily="50" charset="-128"/>
                <a:cs typeface="メイリオ" pitchFamily="50" charset="-128"/>
              </a:rPr>
              <a:t/>
            </a:r>
            <a:br>
              <a:rPr kumimoji="1" lang="en-US" altLang="ja-JP" dirty="0" smtClean="0">
                <a:solidFill>
                  <a:schemeClr val="tx1"/>
                </a:solidFill>
                <a:latin typeface="メイリオ" pitchFamily="50" charset="-128"/>
                <a:ea typeface="メイリオ" pitchFamily="50" charset="-128"/>
                <a:cs typeface="メイリオ" pitchFamily="50" charset="-128"/>
              </a:rPr>
            </a:br>
            <a:r>
              <a:rPr lang="ja-JP" altLang="en-US" sz="2700" dirty="0" smtClean="0">
                <a:solidFill>
                  <a:schemeClr val="tx1"/>
                </a:solidFill>
                <a:latin typeface="メイリオ" pitchFamily="50" charset="-128"/>
                <a:ea typeface="メイリオ" pitchFamily="50" charset="-128"/>
                <a:cs typeface="メイリオ" pitchFamily="50" charset="-128"/>
              </a:rPr>
              <a:t>（１）相談者の特徴</a:t>
            </a:r>
            <a:endParaRPr kumimoji="1" lang="ja-JP" altLang="en-US" sz="2700" dirty="0">
              <a:solidFill>
                <a:schemeClr val="tx1"/>
              </a:solidFill>
              <a:latin typeface="メイリオ" pitchFamily="50" charset="-128"/>
              <a:ea typeface="メイリオ" pitchFamily="50" charset="-128"/>
              <a:cs typeface="メイリオ" pitchFamily="50" charset="-128"/>
            </a:endParaRPr>
          </a:p>
        </p:txBody>
      </p:sp>
      <p:sp>
        <p:nvSpPr>
          <p:cNvPr id="14" name="フッター プレースホルダ 7"/>
          <p:cNvSpPr>
            <a:spLocks noGrp="1"/>
          </p:cNvSpPr>
          <p:nvPr>
            <p:ph type="ftr" sz="quarter" idx="11"/>
          </p:nvPr>
        </p:nvSpPr>
        <p:spPr>
          <a:xfrm>
            <a:off x="2898648" y="6356350"/>
            <a:ext cx="5822271" cy="365760"/>
          </a:xfrm>
        </p:spPr>
        <p:txBody>
          <a:bodyPr/>
          <a:lstStyle/>
          <a:p>
            <a:r>
              <a:rPr lang="ja-JP" altLang="en-US" sz="800" dirty="0" smtClean="0">
                <a:solidFill>
                  <a:schemeClr val="tx1"/>
                </a:solidFill>
                <a:latin typeface="+mn-ea"/>
              </a:rPr>
              <a:t>生活困窮者自立支援制度における県域研修の普及・促進に向けた調査研究事業</a:t>
            </a:r>
            <a:endParaRPr lang="en-US" altLang="ja-JP" sz="800" dirty="0" smtClean="0">
              <a:solidFill>
                <a:schemeClr val="tx1"/>
              </a:solidFill>
              <a:latin typeface="+mn-ea"/>
            </a:endParaRPr>
          </a:p>
          <a:p>
            <a:r>
              <a:rPr lang="ja-JP" altLang="en-US" sz="800" dirty="0" smtClean="0">
                <a:solidFill>
                  <a:schemeClr val="tx1"/>
                </a:solidFill>
                <a:latin typeface="+mn-ea"/>
              </a:rPr>
              <a:t>みずほ情報総研株式会社</a:t>
            </a:r>
            <a:endParaRPr lang="en-US" altLang="ja-JP" sz="800" dirty="0" smtClean="0">
              <a:solidFill>
                <a:schemeClr val="tx1"/>
              </a:solidFill>
              <a:latin typeface="+mn-ea"/>
            </a:endParaRPr>
          </a:p>
          <a:p>
            <a:r>
              <a:rPr kumimoji="1" lang="en-US" altLang="ja-JP" sz="800" dirty="0" smtClean="0">
                <a:solidFill>
                  <a:schemeClr val="tx1"/>
                </a:solidFill>
                <a:latin typeface="+mn-ea"/>
              </a:rPr>
              <a:t>【</a:t>
            </a:r>
            <a:r>
              <a:rPr kumimoji="1" lang="ja-JP" altLang="en-US" sz="800" dirty="0" smtClean="0">
                <a:solidFill>
                  <a:schemeClr val="tx1"/>
                </a:solidFill>
                <a:latin typeface="+mn-ea"/>
              </a:rPr>
              <a:t>就労</a:t>
            </a:r>
            <a:r>
              <a:rPr kumimoji="1" lang="en-US" altLang="ja-JP" sz="800" dirty="0" smtClean="0">
                <a:solidFill>
                  <a:schemeClr val="tx1"/>
                </a:solidFill>
                <a:latin typeface="+mn-ea"/>
              </a:rPr>
              <a:t>】B</a:t>
            </a:r>
            <a:r>
              <a:rPr kumimoji="1" lang="ja-JP" altLang="en-US" sz="800" dirty="0" err="1" smtClean="0">
                <a:solidFill>
                  <a:schemeClr val="tx1"/>
                </a:solidFill>
                <a:latin typeface="+mn-ea"/>
              </a:rPr>
              <a:t>．</a:t>
            </a:r>
            <a:r>
              <a:rPr kumimoji="1" lang="ja-JP" altLang="en-US" sz="800" dirty="0" smtClean="0">
                <a:solidFill>
                  <a:schemeClr val="tx1"/>
                </a:solidFill>
                <a:latin typeface="+mn-ea"/>
              </a:rPr>
              <a:t>多様なメニューづくり</a:t>
            </a:r>
            <a:endParaRPr kumimoji="1" lang="ja-JP" altLang="en-US" sz="800" dirty="0">
              <a:solidFill>
                <a:schemeClr val="tx1"/>
              </a:solidFill>
              <a:latin typeface="+mn-ea"/>
            </a:endParaRPr>
          </a:p>
        </p:txBody>
      </p:sp>
      <p:sp>
        <p:nvSpPr>
          <p:cNvPr id="18" name="円/楕円 17"/>
          <p:cNvSpPr/>
          <p:nvPr/>
        </p:nvSpPr>
        <p:spPr>
          <a:xfrm>
            <a:off x="1619672" y="2277452"/>
            <a:ext cx="5688632" cy="30243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円/楕円 19"/>
          <p:cNvSpPr/>
          <p:nvPr/>
        </p:nvSpPr>
        <p:spPr>
          <a:xfrm>
            <a:off x="3203848" y="2925524"/>
            <a:ext cx="2592288" cy="1944216"/>
          </a:xfrm>
          <a:prstGeom prst="ellipse">
            <a:avLst/>
          </a:prstGeom>
          <a:solidFill>
            <a:schemeClr val="accent2"/>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latin typeface="メイリオ" pitchFamily="50" charset="-128"/>
                <a:ea typeface="メイリオ" pitchFamily="50" charset="-128"/>
                <a:cs typeface="メイリオ" pitchFamily="50" charset="-128"/>
              </a:rPr>
              <a:t>論理的な思考の低下</a:t>
            </a:r>
            <a:endParaRPr kumimoji="1" lang="en-US" altLang="ja-JP" dirty="0" smtClean="0">
              <a:latin typeface="メイリオ" pitchFamily="50" charset="-128"/>
              <a:ea typeface="メイリオ" pitchFamily="50" charset="-128"/>
              <a:cs typeface="メイリオ" pitchFamily="50" charset="-128"/>
            </a:endParaRPr>
          </a:p>
          <a:p>
            <a:pPr algn="ctr"/>
            <a:r>
              <a:rPr lang="ja-JP" altLang="en-US" dirty="0" smtClean="0">
                <a:latin typeface="メイリオ" pitchFamily="50" charset="-128"/>
                <a:ea typeface="メイリオ" pitchFamily="50" charset="-128"/>
                <a:cs typeface="メイリオ" pitchFamily="50" charset="-128"/>
              </a:rPr>
              <a:t>認知のゆがみ</a:t>
            </a:r>
            <a:endParaRPr kumimoji="1" lang="ja-JP" altLang="en-US" dirty="0">
              <a:latin typeface="メイリオ" pitchFamily="50" charset="-128"/>
              <a:ea typeface="メイリオ" pitchFamily="50" charset="-128"/>
              <a:cs typeface="メイリオ" pitchFamily="50" charset="-128"/>
            </a:endParaRPr>
          </a:p>
        </p:txBody>
      </p:sp>
      <p:grpSp>
        <p:nvGrpSpPr>
          <p:cNvPr id="21" name="グループ化 20"/>
          <p:cNvGrpSpPr/>
          <p:nvPr/>
        </p:nvGrpSpPr>
        <p:grpSpPr>
          <a:xfrm>
            <a:off x="3707904" y="2000470"/>
            <a:ext cx="1547964" cy="792088"/>
            <a:chOff x="4032451" y="-131721"/>
            <a:chExt cx="1619972" cy="1010330"/>
          </a:xfrm>
        </p:grpSpPr>
        <p:sp>
          <p:nvSpPr>
            <p:cNvPr id="22" name="角丸四角形 21"/>
            <p:cNvSpPr/>
            <p:nvPr/>
          </p:nvSpPr>
          <p:spPr>
            <a:xfrm>
              <a:off x="4032451" y="-131721"/>
              <a:ext cx="1619972" cy="101033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3" name="角丸四角形 4"/>
            <p:cNvSpPr/>
            <p:nvPr/>
          </p:nvSpPr>
          <p:spPr>
            <a:xfrm>
              <a:off x="4081771" y="-82401"/>
              <a:ext cx="1521332" cy="9116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kumimoji="1" lang="ja-JP" altLang="en-US" sz="1700" b="1" kern="1200" dirty="0" smtClean="0">
                  <a:latin typeface="メイリオ" pitchFamily="50" charset="-128"/>
                  <a:ea typeface="メイリオ" pitchFamily="50" charset="-128"/>
                  <a:cs typeface="メイリオ" pitchFamily="50" charset="-128"/>
                </a:rPr>
                <a:t>生活リズムの乱れ</a:t>
              </a:r>
              <a:endParaRPr kumimoji="1" lang="ja-JP" altLang="en-US" sz="1700" b="1" kern="1200" dirty="0">
                <a:latin typeface="メイリオ" pitchFamily="50" charset="-128"/>
                <a:ea typeface="メイリオ" pitchFamily="50" charset="-128"/>
                <a:cs typeface="メイリオ" pitchFamily="50" charset="-128"/>
              </a:endParaRPr>
            </a:p>
          </p:txBody>
        </p:sp>
      </p:grpSp>
      <p:grpSp>
        <p:nvGrpSpPr>
          <p:cNvPr id="24" name="グループ化 23"/>
          <p:cNvGrpSpPr/>
          <p:nvPr/>
        </p:nvGrpSpPr>
        <p:grpSpPr>
          <a:xfrm>
            <a:off x="6012160" y="2565484"/>
            <a:ext cx="1547964" cy="792088"/>
            <a:chOff x="5805784" y="664761"/>
            <a:chExt cx="1619972" cy="1010330"/>
          </a:xfrm>
        </p:grpSpPr>
        <p:sp>
          <p:nvSpPr>
            <p:cNvPr id="25" name="角丸四角形 24"/>
            <p:cNvSpPr/>
            <p:nvPr/>
          </p:nvSpPr>
          <p:spPr>
            <a:xfrm>
              <a:off x="5805784" y="664761"/>
              <a:ext cx="1619972" cy="101033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6" name="角丸四角形 6"/>
            <p:cNvSpPr/>
            <p:nvPr/>
          </p:nvSpPr>
          <p:spPr>
            <a:xfrm>
              <a:off x="5855104" y="714081"/>
              <a:ext cx="1521332" cy="9116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kumimoji="1" lang="ja-JP" altLang="en-US" sz="1700" b="1" kern="1200" dirty="0" smtClean="0">
                  <a:latin typeface="メイリオ" pitchFamily="50" charset="-128"/>
                  <a:ea typeface="メイリオ" pitchFamily="50" charset="-128"/>
                  <a:cs typeface="メイリオ" pitchFamily="50" charset="-128"/>
                </a:rPr>
                <a:t>依存傾向</a:t>
              </a:r>
              <a:endParaRPr kumimoji="1" lang="ja-JP" altLang="en-US" sz="1700" b="1" kern="1200" dirty="0">
                <a:latin typeface="メイリオ" pitchFamily="50" charset="-128"/>
                <a:ea typeface="メイリオ" pitchFamily="50" charset="-128"/>
                <a:cs typeface="メイリオ" pitchFamily="50" charset="-128"/>
              </a:endParaRPr>
            </a:p>
          </p:txBody>
        </p:sp>
      </p:grpSp>
      <p:grpSp>
        <p:nvGrpSpPr>
          <p:cNvPr id="27" name="グループ化 26"/>
          <p:cNvGrpSpPr/>
          <p:nvPr/>
        </p:nvGrpSpPr>
        <p:grpSpPr>
          <a:xfrm>
            <a:off x="6012160" y="4293676"/>
            <a:ext cx="1547964" cy="792088"/>
            <a:chOff x="6265295" y="2454471"/>
            <a:chExt cx="1619972" cy="1010330"/>
          </a:xfrm>
        </p:grpSpPr>
        <p:sp>
          <p:nvSpPr>
            <p:cNvPr id="28" name="角丸四角形 27"/>
            <p:cNvSpPr/>
            <p:nvPr/>
          </p:nvSpPr>
          <p:spPr>
            <a:xfrm>
              <a:off x="6265295" y="2454471"/>
              <a:ext cx="1619972" cy="101033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9" name="角丸四角形 8"/>
            <p:cNvSpPr/>
            <p:nvPr/>
          </p:nvSpPr>
          <p:spPr>
            <a:xfrm>
              <a:off x="6314615" y="2503791"/>
              <a:ext cx="1521332" cy="9116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kumimoji="1" lang="ja-JP" altLang="en-US" sz="1700" b="1" kern="1200" dirty="0" smtClean="0">
                  <a:latin typeface="メイリオ" pitchFamily="50" charset="-128"/>
                  <a:ea typeface="メイリオ" pitchFamily="50" charset="-128"/>
                  <a:cs typeface="メイリオ" pitchFamily="50" charset="-128"/>
                </a:rPr>
                <a:t>コミュニケーションが苦手</a:t>
              </a:r>
              <a:endParaRPr kumimoji="1" lang="ja-JP" altLang="en-US" sz="1700" b="1" kern="1200" dirty="0">
                <a:latin typeface="メイリオ" pitchFamily="50" charset="-128"/>
                <a:ea typeface="メイリオ" pitchFamily="50" charset="-128"/>
                <a:cs typeface="メイリオ" pitchFamily="50" charset="-128"/>
              </a:endParaRPr>
            </a:p>
          </p:txBody>
        </p:sp>
      </p:grpSp>
      <p:grpSp>
        <p:nvGrpSpPr>
          <p:cNvPr id="30" name="グループ化 29"/>
          <p:cNvGrpSpPr/>
          <p:nvPr/>
        </p:nvGrpSpPr>
        <p:grpSpPr>
          <a:xfrm>
            <a:off x="3707904" y="4941748"/>
            <a:ext cx="1547964" cy="792088"/>
            <a:chOff x="5422855" y="3889677"/>
            <a:chExt cx="1619972" cy="1010330"/>
          </a:xfrm>
        </p:grpSpPr>
        <p:sp>
          <p:nvSpPr>
            <p:cNvPr id="31" name="角丸四角形 30"/>
            <p:cNvSpPr/>
            <p:nvPr/>
          </p:nvSpPr>
          <p:spPr>
            <a:xfrm>
              <a:off x="5422855" y="3889677"/>
              <a:ext cx="1619972" cy="101033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2" name="角丸四角形 10"/>
            <p:cNvSpPr/>
            <p:nvPr/>
          </p:nvSpPr>
          <p:spPr>
            <a:xfrm>
              <a:off x="5472175" y="3938997"/>
              <a:ext cx="1521332" cy="9116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kumimoji="1" lang="ja-JP" altLang="en-US" sz="1700" b="1" kern="1200" dirty="0" smtClean="0">
                  <a:latin typeface="メイリオ" pitchFamily="50" charset="-128"/>
                  <a:ea typeface="メイリオ" pitchFamily="50" charset="-128"/>
                  <a:cs typeface="メイリオ" pitchFamily="50" charset="-128"/>
                </a:rPr>
                <a:t>自信喪失</a:t>
              </a:r>
              <a:endParaRPr kumimoji="1" lang="ja-JP" altLang="en-US" sz="1700" b="1" kern="1200" dirty="0">
                <a:latin typeface="メイリオ" pitchFamily="50" charset="-128"/>
                <a:ea typeface="メイリオ" pitchFamily="50" charset="-128"/>
                <a:cs typeface="メイリオ" pitchFamily="50" charset="-128"/>
              </a:endParaRPr>
            </a:p>
          </p:txBody>
        </p:sp>
      </p:grpSp>
      <p:grpSp>
        <p:nvGrpSpPr>
          <p:cNvPr id="33" name="グループ化 32"/>
          <p:cNvGrpSpPr/>
          <p:nvPr/>
        </p:nvGrpSpPr>
        <p:grpSpPr>
          <a:xfrm>
            <a:off x="1439860" y="4293676"/>
            <a:ext cx="1547964" cy="792088"/>
            <a:chOff x="2601675" y="3889670"/>
            <a:chExt cx="1619972" cy="1010330"/>
          </a:xfrm>
        </p:grpSpPr>
        <p:sp>
          <p:nvSpPr>
            <p:cNvPr id="34" name="角丸四角形 33"/>
            <p:cNvSpPr/>
            <p:nvPr/>
          </p:nvSpPr>
          <p:spPr>
            <a:xfrm>
              <a:off x="2601675" y="3889670"/>
              <a:ext cx="1619972" cy="101033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5" name="角丸四角形 12"/>
            <p:cNvSpPr/>
            <p:nvPr/>
          </p:nvSpPr>
          <p:spPr>
            <a:xfrm>
              <a:off x="2650995" y="3938990"/>
              <a:ext cx="1521332" cy="9116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kumimoji="1" lang="ja-JP" altLang="en-US" sz="1700" b="1" kern="1200" dirty="0" smtClean="0">
                  <a:latin typeface="メイリオ" pitchFamily="50" charset="-128"/>
                  <a:ea typeface="メイリオ" pitchFamily="50" charset="-128"/>
                  <a:cs typeface="メイリオ" pitchFamily="50" charset="-128"/>
                </a:rPr>
                <a:t>精神面での</a:t>
              </a:r>
              <a:r>
                <a:rPr kumimoji="1" lang="en-US" altLang="ja-JP" sz="1700" b="1" kern="1200" dirty="0" smtClean="0">
                  <a:latin typeface="メイリオ" pitchFamily="50" charset="-128"/>
                  <a:ea typeface="メイリオ" pitchFamily="50" charset="-128"/>
                  <a:cs typeface="メイリオ" pitchFamily="50" charset="-128"/>
                </a:rPr>
                <a:t/>
              </a:r>
              <a:br>
                <a:rPr kumimoji="1" lang="en-US" altLang="ja-JP" sz="1700" b="1" kern="1200" dirty="0" smtClean="0">
                  <a:latin typeface="メイリオ" pitchFamily="50" charset="-128"/>
                  <a:ea typeface="メイリオ" pitchFamily="50" charset="-128"/>
                  <a:cs typeface="メイリオ" pitchFamily="50" charset="-128"/>
                </a:rPr>
              </a:br>
              <a:r>
                <a:rPr kumimoji="1" lang="ja-JP" altLang="en-US" sz="1700" b="1" kern="1200" dirty="0" smtClean="0">
                  <a:latin typeface="メイリオ" pitchFamily="50" charset="-128"/>
                  <a:ea typeface="メイリオ" pitchFamily="50" charset="-128"/>
                  <a:cs typeface="メイリオ" pitchFamily="50" charset="-128"/>
                </a:rPr>
                <a:t>不調</a:t>
              </a:r>
              <a:endParaRPr kumimoji="1" lang="ja-JP" altLang="en-US" sz="1700" b="1" kern="1200" dirty="0">
                <a:latin typeface="メイリオ" pitchFamily="50" charset="-128"/>
                <a:ea typeface="メイリオ" pitchFamily="50" charset="-128"/>
                <a:cs typeface="メイリオ" pitchFamily="50" charset="-128"/>
              </a:endParaRPr>
            </a:p>
          </p:txBody>
        </p:sp>
      </p:grpSp>
      <p:grpSp>
        <p:nvGrpSpPr>
          <p:cNvPr id="36" name="グループ化 35"/>
          <p:cNvGrpSpPr/>
          <p:nvPr/>
        </p:nvGrpSpPr>
        <p:grpSpPr>
          <a:xfrm>
            <a:off x="1439860" y="2565484"/>
            <a:ext cx="1547964" cy="792088"/>
            <a:chOff x="1682647" y="1719684"/>
            <a:chExt cx="1619972" cy="1010329"/>
          </a:xfrm>
        </p:grpSpPr>
        <p:sp>
          <p:nvSpPr>
            <p:cNvPr id="37" name="角丸四角形 36"/>
            <p:cNvSpPr/>
            <p:nvPr/>
          </p:nvSpPr>
          <p:spPr>
            <a:xfrm>
              <a:off x="1682647" y="1719684"/>
              <a:ext cx="1619972" cy="1010329"/>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8" name="角丸四角形 14"/>
            <p:cNvSpPr/>
            <p:nvPr/>
          </p:nvSpPr>
          <p:spPr>
            <a:xfrm>
              <a:off x="1724751" y="1773945"/>
              <a:ext cx="1521332" cy="91168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kumimoji="1" lang="ja-JP" altLang="en-US" sz="1700" b="1" kern="1200" dirty="0" smtClean="0">
                  <a:latin typeface="メイリオ" pitchFamily="50" charset="-128"/>
                  <a:ea typeface="メイリオ" pitchFamily="50" charset="-128"/>
                  <a:cs typeface="メイリオ" pitchFamily="50" charset="-128"/>
                </a:rPr>
                <a:t>病気やケガ</a:t>
              </a:r>
              <a:endParaRPr kumimoji="1" lang="ja-JP" altLang="en-US" sz="1700" b="1" kern="1200" dirty="0">
                <a:latin typeface="メイリオ" pitchFamily="50" charset="-128"/>
                <a:ea typeface="メイリオ" pitchFamily="50" charset="-128"/>
                <a:cs typeface="メイリオ" pitchFamily="50" charset="-128"/>
              </a:endParaRPr>
            </a:p>
          </p:txBody>
        </p:sp>
      </p:grpSp>
      <p:sp>
        <p:nvSpPr>
          <p:cNvPr id="42" name="角丸四角形 41"/>
          <p:cNvSpPr/>
          <p:nvPr/>
        </p:nvSpPr>
        <p:spPr>
          <a:xfrm>
            <a:off x="971600" y="1773396"/>
            <a:ext cx="7056784" cy="4320480"/>
          </a:xfrm>
          <a:prstGeom prst="roundRect">
            <a:avLst>
              <a:gd name="adj" fmla="val 7774"/>
            </a:avLst>
          </a:prstGeom>
          <a:noFill/>
          <a:ln w="285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正方形/長方形 42"/>
          <p:cNvSpPr/>
          <p:nvPr/>
        </p:nvSpPr>
        <p:spPr>
          <a:xfrm>
            <a:off x="3347864" y="1557372"/>
            <a:ext cx="2448272" cy="4320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tx1"/>
                </a:solidFill>
                <a:latin typeface="メイリオ" pitchFamily="50" charset="-128"/>
                <a:ea typeface="メイリオ" pitchFamily="50" charset="-128"/>
                <a:cs typeface="メイリオ" pitchFamily="50" charset="-128"/>
              </a:rPr>
              <a:t>長期失業</a:t>
            </a:r>
            <a:endParaRPr kumimoji="1" lang="ja-JP" altLang="en-US" sz="2400" b="1" dirty="0">
              <a:solidFill>
                <a:schemeClr val="tx1"/>
              </a:solidFill>
              <a:latin typeface="メイリオ" pitchFamily="50" charset="-128"/>
              <a:ea typeface="メイリオ" pitchFamily="50" charset="-128"/>
              <a:cs typeface="メイリオ" pitchFamily="50" charset="-128"/>
            </a:endParaRPr>
          </a:p>
        </p:txBody>
      </p:sp>
      <p:sp>
        <p:nvSpPr>
          <p:cNvPr id="44" name="正方形/長方形 43"/>
          <p:cNvSpPr/>
          <p:nvPr/>
        </p:nvSpPr>
        <p:spPr>
          <a:xfrm>
            <a:off x="3275856" y="5877852"/>
            <a:ext cx="2808312" cy="4320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tx1"/>
                </a:solidFill>
                <a:latin typeface="メイリオ" pitchFamily="50" charset="-128"/>
                <a:ea typeface="メイリオ" pitchFamily="50" charset="-128"/>
                <a:cs typeface="メイリオ" pitchFamily="50" charset="-128"/>
              </a:rPr>
              <a:t>生活が困難な状況</a:t>
            </a:r>
            <a:endParaRPr kumimoji="1" lang="ja-JP" altLang="en-US" sz="2400" b="1" dirty="0">
              <a:solidFill>
                <a:schemeClr val="tx1"/>
              </a:solidFill>
              <a:latin typeface="メイリオ" pitchFamily="50" charset="-128"/>
              <a:ea typeface="メイリオ" pitchFamily="50" charset="-128"/>
              <a:cs typeface="メイリオ" pitchFamily="50" charset="-128"/>
            </a:endParaRPr>
          </a:p>
        </p:txBody>
      </p:sp>
      <p:sp>
        <p:nvSpPr>
          <p:cNvPr id="46" name="雲形吹き出し 45"/>
          <p:cNvSpPr/>
          <p:nvPr/>
        </p:nvSpPr>
        <p:spPr>
          <a:xfrm>
            <a:off x="5575300" y="1268760"/>
            <a:ext cx="3467100" cy="1224136"/>
          </a:xfrm>
          <a:prstGeom prst="cloudCallout">
            <a:avLst>
              <a:gd name="adj1" fmla="val -67722"/>
              <a:gd name="adj2" fmla="val 74625"/>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sz="1600" dirty="0" smtClean="0">
                <a:solidFill>
                  <a:schemeClr val="tx1"/>
                </a:solidFill>
              </a:rPr>
              <a:t>うまくいかないことが続き、未来への希望が持てない</a:t>
            </a:r>
            <a:r>
              <a:rPr kumimoji="1" lang="en-US" altLang="ja-JP" sz="1600" dirty="0" smtClean="0">
                <a:solidFill>
                  <a:schemeClr val="tx1"/>
                </a:solidFill>
              </a:rPr>
              <a:t>…</a:t>
            </a:r>
            <a:endParaRPr kumimoji="1" lang="ja-JP" altLang="en-US" sz="1600" dirty="0">
              <a:solidFill>
                <a:schemeClr val="tx1"/>
              </a:solidFill>
            </a:endParaRPr>
          </a:p>
        </p:txBody>
      </p:sp>
      <p:sp>
        <p:nvSpPr>
          <p:cNvPr id="47" name="テキスト ボックス 46"/>
          <p:cNvSpPr txBox="1"/>
          <p:nvPr/>
        </p:nvSpPr>
        <p:spPr>
          <a:xfrm>
            <a:off x="899592" y="6381328"/>
            <a:ext cx="4032448" cy="215444"/>
          </a:xfrm>
          <a:prstGeom prst="rect">
            <a:avLst/>
          </a:prstGeom>
          <a:noFill/>
        </p:spPr>
        <p:txBody>
          <a:bodyPr wrap="square" rtlCol="0">
            <a:spAutoFit/>
          </a:bodyPr>
          <a:lstStyle/>
          <a:p>
            <a:r>
              <a:rPr lang="ja-JP" altLang="en-US" sz="800" dirty="0" smtClean="0">
                <a:latin typeface="メイリオ" pitchFamily="50" charset="-128"/>
                <a:ea typeface="メイリオ" pitchFamily="50" charset="-128"/>
                <a:cs typeface="メイリオ" pitchFamily="50" charset="-128"/>
              </a:rPr>
              <a:t>資料：岡野みゆき（</a:t>
            </a:r>
            <a:r>
              <a:rPr lang="en-US" altLang="ja-JP" sz="800" dirty="0" smtClean="0">
                <a:latin typeface="メイリオ" pitchFamily="50" charset="-128"/>
                <a:ea typeface="メイリオ" pitchFamily="50" charset="-128"/>
                <a:cs typeface="メイリオ" pitchFamily="50" charset="-128"/>
              </a:rPr>
              <a:t>2016),p.2.</a:t>
            </a:r>
            <a:r>
              <a:rPr lang="ja-JP" altLang="en-US" sz="800" dirty="0" smtClean="0">
                <a:latin typeface="メイリオ" pitchFamily="50" charset="-128"/>
                <a:ea typeface="メイリオ" pitchFamily="50" charset="-128"/>
                <a:cs typeface="メイリオ" pitchFamily="50" charset="-128"/>
              </a:rPr>
              <a:t>より</a:t>
            </a:r>
            <a:endParaRPr lang="en-US" altLang="ja-JP" sz="800" dirty="0" smtClean="0">
              <a:latin typeface="メイリオ" pitchFamily="50" charset="-128"/>
              <a:ea typeface="メイリオ" pitchFamily="50" charset="-128"/>
              <a:cs typeface="メイリオ" pitchFamily="50"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1"/>
          <p:cNvSpPr>
            <a:spLocks noGrp="1"/>
          </p:cNvSpPr>
          <p:nvPr>
            <p:ph type="title"/>
          </p:nvPr>
        </p:nvSpPr>
        <p:spPr>
          <a:xfrm>
            <a:off x="457200" y="152400"/>
            <a:ext cx="8363272" cy="990600"/>
          </a:xfrm>
        </p:spPr>
        <p:txBody>
          <a:bodyPr>
            <a:normAutofit/>
          </a:bodyPr>
          <a:lstStyle/>
          <a:p>
            <a:r>
              <a:rPr lang="ja-JP" altLang="en-US" dirty="0" smtClean="0">
                <a:solidFill>
                  <a:schemeClr val="tx1"/>
                </a:solidFill>
                <a:latin typeface="メイリオ" pitchFamily="50" charset="-128"/>
                <a:ea typeface="メイリオ" pitchFamily="50" charset="-128"/>
                <a:cs typeface="メイリオ" pitchFamily="50" charset="-128"/>
              </a:rPr>
              <a:t>１</a:t>
            </a:r>
            <a:r>
              <a:rPr kumimoji="1" lang="ja-JP" altLang="en-US" dirty="0" smtClean="0">
                <a:solidFill>
                  <a:schemeClr val="tx1"/>
                </a:solidFill>
                <a:latin typeface="メイリオ" pitchFamily="50" charset="-128"/>
                <a:ea typeface="メイリオ" pitchFamily="50" charset="-128"/>
                <a:cs typeface="メイリオ" pitchFamily="50" charset="-128"/>
              </a:rPr>
              <a:t>．多様な支援メニューの必要性</a:t>
            </a:r>
            <a:r>
              <a:rPr kumimoji="1" lang="en-US" altLang="ja-JP" dirty="0" smtClean="0">
                <a:solidFill>
                  <a:schemeClr val="tx1"/>
                </a:solidFill>
                <a:latin typeface="メイリオ" pitchFamily="50" charset="-128"/>
                <a:ea typeface="メイリオ" pitchFamily="50" charset="-128"/>
                <a:cs typeface="メイリオ" pitchFamily="50" charset="-128"/>
              </a:rPr>
              <a:t/>
            </a:r>
            <a:br>
              <a:rPr kumimoji="1" lang="en-US" altLang="ja-JP" dirty="0" smtClean="0">
                <a:solidFill>
                  <a:schemeClr val="tx1"/>
                </a:solidFill>
                <a:latin typeface="メイリオ" pitchFamily="50" charset="-128"/>
                <a:ea typeface="メイリオ" pitchFamily="50" charset="-128"/>
                <a:cs typeface="メイリオ" pitchFamily="50" charset="-128"/>
              </a:rPr>
            </a:br>
            <a:r>
              <a:rPr lang="ja-JP" altLang="en-US" sz="2700" dirty="0" smtClean="0">
                <a:solidFill>
                  <a:schemeClr val="tx1"/>
                </a:solidFill>
                <a:latin typeface="メイリオ" pitchFamily="50" charset="-128"/>
                <a:ea typeface="メイリオ" pitchFamily="50" charset="-128"/>
                <a:cs typeface="メイリオ" pitchFamily="50" charset="-128"/>
              </a:rPr>
              <a:t>（２）相談者の状態に合わせた対応－１</a:t>
            </a:r>
            <a:endParaRPr kumimoji="1" lang="ja-JP" altLang="en-US" sz="2700" dirty="0">
              <a:solidFill>
                <a:schemeClr val="tx1"/>
              </a:solidFill>
              <a:latin typeface="メイリオ" pitchFamily="50" charset="-128"/>
              <a:ea typeface="メイリオ" pitchFamily="50" charset="-128"/>
              <a:cs typeface="メイリオ" pitchFamily="50" charset="-128"/>
            </a:endParaRPr>
          </a:p>
        </p:txBody>
      </p:sp>
      <p:sp>
        <p:nvSpPr>
          <p:cNvPr id="14" name="フッター プレースホルダ 7"/>
          <p:cNvSpPr>
            <a:spLocks noGrp="1"/>
          </p:cNvSpPr>
          <p:nvPr>
            <p:ph type="ftr" sz="quarter" idx="11"/>
          </p:nvPr>
        </p:nvSpPr>
        <p:spPr>
          <a:xfrm>
            <a:off x="2898648" y="6356350"/>
            <a:ext cx="5822271" cy="365760"/>
          </a:xfrm>
        </p:spPr>
        <p:txBody>
          <a:bodyPr/>
          <a:lstStyle/>
          <a:p>
            <a:r>
              <a:rPr lang="ja-JP" altLang="en-US" sz="800" dirty="0" smtClean="0">
                <a:solidFill>
                  <a:schemeClr val="tx1"/>
                </a:solidFill>
                <a:latin typeface="+mn-ea"/>
              </a:rPr>
              <a:t>生活困窮者自立支援制度における県域研修の普及・促進に向けた調査研究事業</a:t>
            </a:r>
            <a:endParaRPr lang="en-US" altLang="ja-JP" sz="800" dirty="0" smtClean="0">
              <a:solidFill>
                <a:schemeClr val="tx1"/>
              </a:solidFill>
              <a:latin typeface="+mn-ea"/>
            </a:endParaRPr>
          </a:p>
          <a:p>
            <a:r>
              <a:rPr lang="ja-JP" altLang="en-US" sz="800" dirty="0" smtClean="0">
                <a:solidFill>
                  <a:schemeClr val="tx1"/>
                </a:solidFill>
                <a:latin typeface="+mn-ea"/>
              </a:rPr>
              <a:t>みずほ情報総研株式会社</a:t>
            </a:r>
            <a:endParaRPr lang="en-US" altLang="ja-JP" sz="800" dirty="0" smtClean="0">
              <a:solidFill>
                <a:schemeClr val="tx1"/>
              </a:solidFill>
              <a:latin typeface="+mn-ea"/>
            </a:endParaRPr>
          </a:p>
          <a:p>
            <a:r>
              <a:rPr kumimoji="1" lang="en-US" altLang="ja-JP" sz="800" dirty="0" smtClean="0">
                <a:solidFill>
                  <a:schemeClr val="tx1"/>
                </a:solidFill>
                <a:latin typeface="+mn-ea"/>
              </a:rPr>
              <a:t>【</a:t>
            </a:r>
            <a:r>
              <a:rPr kumimoji="1" lang="ja-JP" altLang="en-US" sz="800" dirty="0" smtClean="0">
                <a:solidFill>
                  <a:schemeClr val="tx1"/>
                </a:solidFill>
                <a:latin typeface="+mn-ea"/>
              </a:rPr>
              <a:t>就労</a:t>
            </a:r>
            <a:r>
              <a:rPr kumimoji="1" lang="en-US" altLang="ja-JP" sz="800" dirty="0" smtClean="0">
                <a:solidFill>
                  <a:schemeClr val="tx1"/>
                </a:solidFill>
                <a:latin typeface="+mn-ea"/>
              </a:rPr>
              <a:t>】B</a:t>
            </a:r>
            <a:r>
              <a:rPr kumimoji="1" lang="ja-JP" altLang="en-US" sz="800" dirty="0" err="1" smtClean="0">
                <a:solidFill>
                  <a:schemeClr val="tx1"/>
                </a:solidFill>
                <a:latin typeface="+mn-ea"/>
              </a:rPr>
              <a:t>．</a:t>
            </a:r>
            <a:r>
              <a:rPr kumimoji="1" lang="ja-JP" altLang="en-US" sz="800" dirty="0" smtClean="0">
                <a:solidFill>
                  <a:schemeClr val="tx1"/>
                </a:solidFill>
                <a:latin typeface="+mn-ea"/>
              </a:rPr>
              <a:t>多様なメニューづくり</a:t>
            </a:r>
            <a:endParaRPr kumimoji="1" lang="ja-JP" altLang="en-US" sz="800" dirty="0">
              <a:solidFill>
                <a:schemeClr val="tx1"/>
              </a:solidFill>
              <a:latin typeface="+mn-ea"/>
            </a:endParaRPr>
          </a:p>
        </p:txBody>
      </p:sp>
      <p:sp>
        <p:nvSpPr>
          <p:cNvPr id="39" name="テキスト ボックス 38"/>
          <p:cNvSpPr txBox="1"/>
          <p:nvPr/>
        </p:nvSpPr>
        <p:spPr>
          <a:xfrm>
            <a:off x="7762022" y="4055742"/>
            <a:ext cx="738664" cy="1476958"/>
          </a:xfrm>
          <a:prstGeom prst="rect">
            <a:avLst/>
          </a:prstGeom>
          <a:solidFill>
            <a:schemeClr val="accent1">
              <a:lumMod val="20000"/>
              <a:lumOff val="80000"/>
            </a:schemeClr>
          </a:solidFill>
          <a:ln>
            <a:solidFill>
              <a:schemeClr val="tx1"/>
            </a:solidFill>
          </a:ln>
        </p:spPr>
        <p:txBody>
          <a:bodyPr vert="eaVert" wrap="square" rtlCol="0">
            <a:spAutoFit/>
          </a:bodyPr>
          <a:lstStyle/>
          <a:p>
            <a:r>
              <a:rPr lang="ja-JP" altLang="en-US" dirty="0" smtClean="0">
                <a:solidFill>
                  <a:prstClr val="black"/>
                </a:solidFill>
                <a:latin typeface="+mn-ea"/>
              </a:rPr>
              <a:t>小さな社会への復帰</a:t>
            </a:r>
            <a:endParaRPr lang="ja-JP" altLang="en-US" dirty="0">
              <a:solidFill>
                <a:prstClr val="black"/>
              </a:solidFill>
              <a:latin typeface="+mn-ea"/>
            </a:endParaRPr>
          </a:p>
        </p:txBody>
      </p:sp>
      <p:sp>
        <p:nvSpPr>
          <p:cNvPr id="40" name="テキスト ボックス 39"/>
          <p:cNvSpPr txBox="1"/>
          <p:nvPr/>
        </p:nvSpPr>
        <p:spPr>
          <a:xfrm>
            <a:off x="479753" y="2000377"/>
            <a:ext cx="461665" cy="4213025"/>
          </a:xfrm>
          <a:prstGeom prst="rect">
            <a:avLst/>
          </a:prstGeom>
          <a:noFill/>
          <a:ln>
            <a:solidFill>
              <a:schemeClr val="tx1"/>
            </a:solidFill>
          </a:ln>
        </p:spPr>
        <p:txBody>
          <a:bodyPr vert="eaVert" wrap="square" rtlCol="0">
            <a:spAutoFit/>
          </a:bodyPr>
          <a:lstStyle/>
          <a:p>
            <a:pPr algn="ctr"/>
            <a:r>
              <a:rPr lang="ja-JP" altLang="en-US" dirty="0" smtClean="0">
                <a:solidFill>
                  <a:prstClr val="black"/>
                </a:solidFill>
                <a:latin typeface="+mn-ea"/>
              </a:rPr>
              <a:t>個別の支援（生活支援／就労支援）</a:t>
            </a:r>
            <a:endParaRPr lang="ja-JP" altLang="en-US" dirty="0">
              <a:solidFill>
                <a:prstClr val="black"/>
              </a:solidFill>
              <a:latin typeface="+mn-ea"/>
            </a:endParaRPr>
          </a:p>
        </p:txBody>
      </p:sp>
      <p:sp>
        <p:nvSpPr>
          <p:cNvPr id="41" name="右矢印 40"/>
          <p:cNvSpPr/>
          <p:nvPr/>
        </p:nvSpPr>
        <p:spPr>
          <a:xfrm>
            <a:off x="7552139" y="4848612"/>
            <a:ext cx="209883"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latin typeface="+mn-ea"/>
            </a:endParaRPr>
          </a:p>
        </p:txBody>
      </p:sp>
      <p:sp>
        <p:nvSpPr>
          <p:cNvPr id="45" name="角丸四角形吹き出し 44"/>
          <p:cNvSpPr/>
          <p:nvPr/>
        </p:nvSpPr>
        <p:spPr>
          <a:xfrm>
            <a:off x="1187624" y="3641133"/>
            <a:ext cx="3442876" cy="2572270"/>
          </a:xfrm>
          <a:prstGeom prst="wedgeRoundRectCallout">
            <a:avLst>
              <a:gd name="adj1" fmla="val -13079"/>
              <a:gd name="adj2" fmla="val 46539"/>
              <a:gd name="adj3" fmla="val 16667"/>
            </a:avLst>
          </a:prstGeom>
          <a:solidFill>
            <a:schemeClr val="tx2">
              <a:lumMod val="10000"/>
              <a:lumOff val="9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prstClr val="black"/>
                </a:solidFill>
                <a:latin typeface="+mn-ea"/>
              </a:rPr>
              <a:t>①コミュニケーションに</a:t>
            </a:r>
            <a:endParaRPr lang="en-US" altLang="ja-JP" dirty="0" smtClean="0">
              <a:solidFill>
                <a:prstClr val="black"/>
              </a:solidFill>
              <a:latin typeface="+mn-ea"/>
            </a:endParaRPr>
          </a:p>
          <a:p>
            <a:r>
              <a:rPr lang="en-US" altLang="ja-JP" dirty="0" smtClean="0">
                <a:solidFill>
                  <a:prstClr val="black"/>
                </a:solidFill>
                <a:latin typeface="+mn-ea"/>
              </a:rPr>
              <a:t>   </a:t>
            </a:r>
            <a:r>
              <a:rPr lang="ja-JP" altLang="en-US" dirty="0" smtClean="0">
                <a:solidFill>
                  <a:prstClr val="black"/>
                </a:solidFill>
                <a:latin typeface="+mn-ea"/>
              </a:rPr>
              <a:t>課題がある</a:t>
            </a:r>
            <a:endParaRPr lang="en-US" altLang="ja-JP" dirty="0" smtClean="0">
              <a:solidFill>
                <a:prstClr val="black"/>
              </a:solidFill>
              <a:latin typeface="+mn-ea"/>
            </a:endParaRPr>
          </a:p>
          <a:p>
            <a:r>
              <a:rPr lang="ja-JP" altLang="en-US" dirty="0" smtClean="0">
                <a:solidFill>
                  <a:prstClr val="black"/>
                </a:solidFill>
                <a:latin typeface="+mn-ea"/>
              </a:rPr>
              <a:t>②孤立している</a:t>
            </a:r>
            <a:endParaRPr lang="en-US" altLang="ja-JP" dirty="0" smtClean="0">
              <a:solidFill>
                <a:prstClr val="black"/>
              </a:solidFill>
              <a:latin typeface="+mn-ea"/>
            </a:endParaRPr>
          </a:p>
          <a:p>
            <a:r>
              <a:rPr lang="ja-JP" altLang="en-US" dirty="0" smtClean="0">
                <a:solidFill>
                  <a:prstClr val="black"/>
                </a:solidFill>
                <a:latin typeface="+mn-ea"/>
              </a:rPr>
              <a:t>③まだまだ就職活動を始め</a:t>
            </a:r>
            <a:endParaRPr lang="en-US" altLang="ja-JP" dirty="0" smtClean="0">
              <a:solidFill>
                <a:prstClr val="black"/>
              </a:solidFill>
              <a:latin typeface="+mn-ea"/>
            </a:endParaRPr>
          </a:p>
          <a:p>
            <a:r>
              <a:rPr lang="ja-JP" altLang="en-US" dirty="0" smtClean="0">
                <a:solidFill>
                  <a:prstClr val="black"/>
                </a:solidFill>
                <a:latin typeface="+mn-ea"/>
              </a:rPr>
              <a:t>　られる段階ではない</a:t>
            </a:r>
            <a:endParaRPr lang="en-US" altLang="ja-JP" dirty="0" smtClean="0">
              <a:solidFill>
                <a:prstClr val="black"/>
              </a:solidFill>
              <a:latin typeface="+mn-ea"/>
            </a:endParaRPr>
          </a:p>
          <a:p>
            <a:r>
              <a:rPr lang="ja-JP" altLang="en-US" dirty="0" smtClean="0">
                <a:solidFill>
                  <a:prstClr val="black"/>
                </a:solidFill>
                <a:latin typeface="+mn-ea"/>
              </a:rPr>
              <a:t>（生活リズムや健康管理等）</a:t>
            </a:r>
            <a:endParaRPr lang="en-US" altLang="ja-JP" dirty="0" smtClean="0">
              <a:solidFill>
                <a:prstClr val="black"/>
              </a:solidFill>
              <a:latin typeface="+mn-ea"/>
            </a:endParaRPr>
          </a:p>
          <a:p>
            <a:r>
              <a:rPr lang="ja-JP" altLang="en-US" dirty="0" smtClean="0">
                <a:solidFill>
                  <a:prstClr val="black"/>
                </a:solidFill>
                <a:latin typeface="+mn-ea"/>
              </a:rPr>
              <a:t>④実際に働いているところを</a:t>
            </a:r>
            <a:endParaRPr lang="en-US" altLang="ja-JP" dirty="0" smtClean="0">
              <a:solidFill>
                <a:prstClr val="black"/>
              </a:solidFill>
              <a:latin typeface="+mn-ea"/>
            </a:endParaRPr>
          </a:p>
          <a:p>
            <a:r>
              <a:rPr lang="ja-JP" altLang="en-US" dirty="0" smtClean="0">
                <a:solidFill>
                  <a:prstClr val="black"/>
                </a:solidFill>
                <a:latin typeface="+mn-ea"/>
              </a:rPr>
              <a:t>　見るなどのアセスメントが</a:t>
            </a:r>
            <a:endParaRPr lang="en-US" altLang="ja-JP" dirty="0" smtClean="0">
              <a:solidFill>
                <a:prstClr val="black"/>
              </a:solidFill>
              <a:latin typeface="+mn-ea"/>
            </a:endParaRPr>
          </a:p>
          <a:p>
            <a:r>
              <a:rPr lang="ja-JP" altLang="en-US" dirty="0" smtClean="0">
                <a:solidFill>
                  <a:prstClr val="black"/>
                </a:solidFill>
                <a:latin typeface="+mn-ea"/>
              </a:rPr>
              <a:t>　必要</a:t>
            </a:r>
            <a:endParaRPr lang="ja-JP" altLang="en-US" dirty="0">
              <a:solidFill>
                <a:prstClr val="black"/>
              </a:solidFill>
              <a:latin typeface="+mn-ea"/>
            </a:endParaRPr>
          </a:p>
        </p:txBody>
      </p:sp>
      <p:sp>
        <p:nvSpPr>
          <p:cNvPr id="47" name="角丸四角形吹き出し 46"/>
          <p:cNvSpPr/>
          <p:nvPr/>
        </p:nvSpPr>
        <p:spPr>
          <a:xfrm>
            <a:off x="4837541" y="3771448"/>
            <a:ext cx="2702280" cy="1754584"/>
          </a:xfrm>
          <a:prstGeom prst="wedgeRoundRectCallout">
            <a:avLst>
              <a:gd name="adj1" fmla="val -13079"/>
              <a:gd name="adj2" fmla="val 46539"/>
              <a:gd name="adj3" fmla="val 16667"/>
            </a:avLst>
          </a:prstGeom>
          <a:solidFill>
            <a:schemeClr val="tx2">
              <a:lumMod val="10000"/>
              <a:lumOff val="9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rgbClr val="FF0000"/>
                </a:solidFill>
                <a:latin typeface="+mn-ea"/>
              </a:rPr>
              <a:t>グループ活動：</a:t>
            </a:r>
            <a:endParaRPr lang="en-US" altLang="ja-JP" b="1" dirty="0" smtClean="0">
              <a:solidFill>
                <a:srgbClr val="FF0000"/>
              </a:solidFill>
              <a:latin typeface="+mn-ea"/>
            </a:endParaRPr>
          </a:p>
          <a:p>
            <a:r>
              <a:rPr lang="ja-JP" altLang="en-US" b="1" dirty="0" smtClean="0">
                <a:solidFill>
                  <a:srgbClr val="FF0000"/>
                </a:solidFill>
                <a:latin typeface="+mn-ea"/>
              </a:rPr>
              <a:t>（安心できる居場所）</a:t>
            </a:r>
            <a:endParaRPr lang="en-US" altLang="ja-JP" b="1" dirty="0" smtClean="0">
              <a:solidFill>
                <a:srgbClr val="FF0000"/>
              </a:solidFill>
              <a:latin typeface="+mn-ea"/>
            </a:endParaRPr>
          </a:p>
          <a:p>
            <a:r>
              <a:rPr lang="ja-JP" altLang="en-US" b="1" dirty="0" smtClean="0">
                <a:solidFill>
                  <a:srgbClr val="FF0000"/>
                </a:solidFill>
                <a:latin typeface="+mn-ea"/>
              </a:rPr>
              <a:t>（学びのしかけ）</a:t>
            </a:r>
            <a:endParaRPr lang="en-US" altLang="ja-JP" b="1" dirty="0" smtClean="0">
              <a:solidFill>
                <a:srgbClr val="FF0000"/>
              </a:solidFill>
              <a:latin typeface="+mn-ea"/>
            </a:endParaRPr>
          </a:p>
          <a:p>
            <a:r>
              <a:rPr lang="ja-JP" altLang="en-US" b="1" dirty="0" smtClean="0">
                <a:solidFill>
                  <a:srgbClr val="FF0000"/>
                </a:solidFill>
                <a:latin typeface="+mn-ea"/>
              </a:rPr>
              <a:t>（実際の仕事能力・</a:t>
            </a:r>
            <a:endParaRPr lang="en-US" altLang="ja-JP" b="1" dirty="0" smtClean="0">
              <a:solidFill>
                <a:srgbClr val="FF0000"/>
              </a:solidFill>
              <a:latin typeface="+mn-ea"/>
            </a:endParaRPr>
          </a:p>
          <a:p>
            <a:r>
              <a:rPr lang="ja-JP" altLang="en-US" b="1" dirty="0" smtClean="0">
                <a:solidFill>
                  <a:srgbClr val="FF0000"/>
                </a:solidFill>
                <a:latin typeface="+mn-ea"/>
              </a:rPr>
              <a:t>　特性の確認）</a:t>
            </a:r>
            <a:endParaRPr lang="en-US" altLang="ja-JP" b="1" dirty="0" smtClean="0">
              <a:solidFill>
                <a:srgbClr val="FF0000"/>
              </a:solidFill>
              <a:latin typeface="+mn-ea"/>
            </a:endParaRPr>
          </a:p>
          <a:p>
            <a:endParaRPr lang="ja-JP" altLang="en-US" dirty="0">
              <a:solidFill>
                <a:prstClr val="black"/>
              </a:solidFill>
              <a:latin typeface="+mn-ea"/>
            </a:endParaRPr>
          </a:p>
        </p:txBody>
      </p:sp>
      <p:sp>
        <p:nvSpPr>
          <p:cNvPr id="48" name="テキスト ボックス 47"/>
          <p:cNvSpPr txBox="1"/>
          <p:nvPr/>
        </p:nvSpPr>
        <p:spPr>
          <a:xfrm>
            <a:off x="8358807" y="1827232"/>
            <a:ext cx="461665" cy="1758821"/>
          </a:xfrm>
          <a:prstGeom prst="rect">
            <a:avLst/>
          </a:prstGeom>
          <a:solidFill>
            <a:schemeClr val="accent1">
              <a:lumMod val="20000"/>
              <a:lumOff val="80000"/>
            </a:schemeClr>
          </a:solidFill>
          <a:ln>
            <a:solidFill>
              <a:schemeClr val="tx1"/>
            </a:solidFill>
          </a:ln>
        </p:spPr>
        <p:txBody>
          <a:bodyPr vert="eaVert" wrap="square" rtlCol="0">
            <a:spAutoFit/>
          </a:bodyPr>
          <a:lstStyle/>
          <a:p>
            <a:pPr algn="ctr"/>
            <a:r>
              <a:rPr lang="ja-JP" altLang="en-US" dirty="0" smtClean="0">
                <a:solidFill>
                  <a:prstClr val="black"/>
                </a:solidFill>
                <a:latin typeface="+mn-ea"/>
              </a:rPr>
              <a:t>就職決定</a:t>
            </a:r>
            <a:endParaRPr lang="ja-JP" altLang="en-US" dirty="0">
              <a:solidFill>
                <a:prstClr val="black"/>
              </a:solidFill>
              <a:latin typeface="+mn-ea"/>
            </a:endParaRPr>
          </a:p>
        </p:txBody>
      </p:sp>
      <p:sp>
        <p:nvSpPr>
          <p:cNvPr id="49" name="右矢印 48"/>
          <p:cNvSpPr/>
          <p:nvPr/>
        </p:nvSpPr>
        <p:spPr>
          <a:xfrm>
            <a:off x="8093757" y="2144393"/>
            <a:ext cx="209883"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latin typeface="+mn-ea"/>
            </a:endParaRPr>
          </a:p>
        </p:txBody>
      </p:sp>
      <p:sp>
        <p:nvSpPr>
          <p:cNvPr id="50" name="右矢印 49"/>
          <p:cNvSpPr/>
          <p:nvPr/>
        </p:nvSpPr>
        <p:spPr>
          <a:xfrm>
            <a:off x="947198" y="3027895"/>
            <a:ext cx="209883"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latin typeface="+mn-ea"/>
            </a:endParaRPr>
          </a:p>
        </p:txBody>
      </p:sp>
      <p:sp>
        <p:nvSpPr>
          <p:cNvPr id="51" name="右矢印 50"/>
          <p:cNvSpPr/>
          <p:nvPr/>
        </p:nvSpPr>
        <p:spPr>
          <a:xfrm>
            <a:off x="4780657" y="2972051"/>
            <a:ext cx="209883"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latin typeface="+mn-ea"/>
            </a:endParaRPr>
          </a:p>
        </p:txBody>
      </p:sp>
      <p:sp>
        <p:nvSpPr>
          <p:cNvPr id="52" name="角丸四角形吹き出し 51"/>
          <p:cNvSpPr/>
          <p:nvPr/>
        </p:nvSpPr>
        <p:spPr>
          <a:xfrm>
            <a:off x="1246124" y="2583325"/>
            <a:ext cx="3456384" cy="967906"/>
          </a:xfrm>
          <a:prstGeom prst="wedgeRoundRectCallout">
            <a:avLst>
              <a:gd name="adj1" fmla="val -13079"/>
              <a:gd name="adj2" fmla="val 46539"/>
              <a:gd name="adj3" fmla="val 16667"/>
            </a:avLst>
          </a:prstGeom>
          <a:solidFill>
            <a:srgbClr val="E1EEDE"/>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prstClr val="black"/>
                </a:solidFill>
                <a:latin typeface="+mn-ea"/>
              </a:rPr>
              <a:t>ハローワークの求人への応募ではなかなか就職できない</a:t>
            </a:r>
            <a:endParaRPr lang="ja-JP" altLang="en-US" dirty="0">
              <a:solidFill>
                <a:prstClr val="black"/>
              </a:solidFill>
              <a:latin typeface="+mn-ea"/>
            </a:endParaRPr>
          </a:p>
        </p:txBody>
      </p:sp>
      <p:sp>
        <p:nvSpPr>
          <p:cNvPr id="53" name="角丸四角形吹き出し 52"/>
          <p:cNvSpPr/>
          <p:nvPr/>
        </p:nvSpPr>
        <p:spPr>
          <a:xfrm>
            <a:off x="5021363" y="2720720"/>
            <a:ext cx="2160241" cy="950452"/>
          </a:xfrm>
          <a:prstGeom prst="wedgeRoundRectCallout">
            <a:avLst>
              <a:gd name="adj1" fmla="val -13079"/>
              <a:gd name="adj2" fmla="val 46539"/>
              <a:gd name="adj3" fmla="val 16667"/>
            </a:avLst>
          </a:prstGeom>
          <a:solidFill>
            <a:srgbClr val="E1EEDE"/>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rgbClr val="FF0000"/>
                </a:solidFill>
                <a:latin typeface="+mn-ea"/>
              </a:rPr>
              <a:t>企業開拓・実習</a:t>
            </a:r>
            <a:endParaRPr lang="en-US" altLang="ja-JP" b="1" dirty="0" smtClean="0">
              <a:solidFill>
                <a:srgbClr val="FF0000"/>
              </a:solidFill>
              <a:latin typeface="+mn-ea"/>
            </a:endParaRPr>
          </a:p>
          <a:p>
            <a:pPr algn="ctr"/>
            <a:r>
              <a:rPr lang="ja-JP" altLang="en-US" b="1" dirty="0" smtClean="0">
                <a:solidFill>
                  <a:srgbClr val="FF0000"/>
                </a:solidFill>
                <a:latin typeface="+mn-ea"/>
              </a:rPr>
              <a:t>（無料職業紹介）</a:t>
            </a:r>
            <a:endParaRPr lang="ja-JP" altLang="en-US" b="1" dirty="0">
              <a:solidFill>
                <a:srgbClr val="FF0000"/>
              </a:solidFill>
              <a:latin typeface="+mn-ea"/>
            </a:endParaRPr>
          </a:p>
        </p:txBody>
      </p:sp>
      <p:sp>
        <p:nvSpPr>
          <p:cNvPr id="54" name="テキスト ボックス 53"/>
          <p:cNvSpPr txBox="1"/>
          <p:nvPr/>
        </p:nvSpPr>
        <p:spPr>
          <a:xfrm>
            <a:off x="6933953" y="1904369"/>
            <a:ext cx="1016091" cy="646331"/>
          </a:xfrm>
          <a:prstGeom prst="rect">
            <a:avLst/>
          </a:prstGeom>
          <a:noFill/>
          <a:ln>
            <a:solidFill>
              <a:schemeClr val="tx1"/>
            </a:solidFill>
          </a:ln>
        </p:spPr>
        <p:txBody>
          <a:bodyPr vert="horz" wrap="square" rtlCol="0">
            <a:spAutoFit/>
          </a:bodyPr>
          <a:lstStyle/>
          <a:p>
            <a:r>
              <a:rPr lang="ja-JP" altLang="en-US" dirty="0" smtClean="0">
                <a:solidFill>
                  <a:prstClr val="black"/>
                </a:solidFill>
                <a:latin typeface="+mn-ea"/>
              </a:rPr>
              <a:t>ハローワーク</a:t>
            </a:r>
            <a:endParaRPr lang="ja-JP" altLang="en-US" dirty="0">
              <a:solidFill>
                <a:prstClr val="black"/>
              </a:solidFill>
              <a:latin typeface="+mn-ea"/>
            </a:endParaRPr>
          </a:p>
        </p:txBody>
      </p:sp>
      <p:sp>
        <p:nvSpPr>
          <p:cNvPr id="55" name="右矢印 54"/>
          <p:cNvSpPr/>
          <p:nvPr/>
        </p:nvSpPr>
        <p:spPr>
          <a:xfrm>
            <a:off x="941418" y="2072385"/>
            <a:ext cx="5887491" cy="2549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56" name="右矢印 55"/>
          <p:cNvSpPr/>
          <p:nvPr/>
        </p:nvSpPr>
        <p:spPr>
          <a:xfrm>
            <a:off x="964233" y="4919838"/>
            <a:ext cx="209883"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latin typeface="+mn-ea"/>
            </a:endParaRPr>
          </a:p>
        </p:txBody>
      </p:sp>
      <p:sp>
        <p:nvSpPr>
          <p:cNvPr id="57" name="右矢印 56"/>
          <p:cNvSpPr/>
          <p:nvPr/>
        </p:nvSpPr>
        <p:spPr>
          <a:xfrm>
            <a:off x="4636641" y="4847830"/>
            <a:ext cx="209883"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latin typeface="+mn-ea"/>
            </a:endParaRPr>
          </a:p>
        </p:txBody>
      </p:sp>
      <p:sp>
        <p:nvSpPr>
          <p:cNvPr id="58" name="右矢印 57"/>
          <p:cNvSpPr/>
          <p:nvPr/>
        </p:nvSpPr>
        <p:spPr>
          <a:xfrm>
            <a:off x="7274206" y="2964008"/>
            <a:ext cx="1029434" cy="1908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latin typeface="+mn-ea"/>
            </a:endParaRPr>
          </a:p>
        </p:txBody>
      </p:sp>
      <p:sp>
        <p:nvSpPr>
          <p:cNvPr id="59" name="曲折矢印 58"/>
          <p:cNvSpPr/>
          <p:nvPr/>
        </p:nvSpPr>
        <p:spPr>
          <a:xfrm flipH="1">
            <a:off x="7265686" y="3371465"/>
            <a:ext cx="684357" cy="575491"/>
          </a:xfrm>
          <a:prstGeom prst="bentArrow">
            <a:avLst>
              <a:gd name="adj1" fmla="val 16090"/>
              <a:gd name="adj2" fmla="val 22569"/>
              <a:gd name="adj3" fmla="val 33292"/>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n-ea"/>
            </a:endParaRPr>
          </a:p>
        </p:txBody>
      </p:sp>
      <p:sp>
        <p:nvSpPr>
          <p:cNvPr id="60" name="曲折矢印 59"/>
          <p:cNvSpPr/>
          <p:nvPr/>
        </p:nvSpPr>
        <p:spPr>
          <a:xfrm>
            <a:off x="8110952" y="3353386"/>
            <a:ext cx="478688" cy="575491"/>
          </a:xfrm>
          <a:prstGeom prst="bentArrow">
            <a:avLst>
              <a:gd name="adj1" fmla="val 16090"/>
              <a:gd name="adj2" fmla="val 18114"/>
              <a:gd name="adj3" fmla="val 33292"/>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n-ea"/>
            </a:endParaRPr>
          </a:p>
        </p:txBody>
      </p:sp>
      <p:sp>
        <p:nvSpPr>
          <p:cNvPr id="63" name="角丸四角形吹き出し 62"/>
          <p:cNvSpPr/>
          <p:nvPr/>
        </p:nvSpPr>
        <p:spPr>
          <a:xfrm>
            <a:off x="1277056" y="1915992"/>
            <a:ext cx="3456384" cy="593656"/>
          </a:xfrm>
          <a:prstGeom prst="wedgeRoundRectCallout">
            <a:avLst>
              <a:gd name="adj1" fmla="val -13079"/>
              <a:gd name="adj2" fmla="val 46539"/>
              <a:gd name="adj3" fmla="val 16667"/>
            </a:avLst>
          </a:prstGeom>
          <a:solidFill>
            <a:srgbClr val="E1EEDE"/>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prstClr val="black"/>
                </a:solidFill>
                <a:latin typeface="+mn-ea"/>
              </a:rPr>
              <a:t>ビジネスマナー、</a:t>
            </a:r>
            <a:r>
              <a:rPr lang="en-US" altLang="ja-JP" dirty="0" smtClean="0">
                <a:solidFill>
                  <a:prstClr val="black"/>
                </a:solidFill>
                <a:latin typeface="+mn-ea"/>
              </a:rPr>
              <a:t>PC</a:t>
            </a:r>
            <a:r>
              <a:rPr lang="ja-JP" altLang="en-US" dirty="0" smtClean="0">
                <a:solidFill>
                  <a:prstClr val="black"/>
                </a:solidFill>
                <a:latin typeface="+mn-ea"/>
              </a:rPr>
              <a:t>セミナー、</a:t>
            </a:r>
            <a:endParaRPr lang="en-US" altLang="ja-JP" dirty="0" smtClean="0">
              <a:solidFill>
                <a:prstClr val="black"/>
              </a:solidFill>
              <a:latin typeface="+mn-ea"/>
            </a:endParaRPr>
          </a:p>
          <a:p>
            <a:pPr algn="ctr"/>
            <a:r>
              <a:rPr lang="ja-JP" altLang="en-US" dirty="0" smtClean="0">
                <a:solidFill>
                  <a:prstClr val="black"/>
                </a:solidFill>
                <a:latin typeface="+mn-ea"/>
              </a:rPr>
              <a:t>面接</a:t>
            </a:r>
            <a:r>
              <a:rPr lang="ja-JP" altLang="en-US" dirty="0">
                <a:solidFill>
                  <a:prstClr val="black"/>
                </a:solidFill>
                <a:latin typeface="+mn-ea"/>
              </a:rPr>
              <a:t>練習</a:t>
            </a:r>
          </a:p>
        </p:txBody>
      </p:sp>
      <p:sp>
        <p:nvSpPr>
          <p:cNvPr id="66" name="角丸四角形吹き出し 65"/>
          <p:cNvSpPr/>
          <p:nvPr/>
        </p:nvSpPr>
        <p:spPr>
          <a:xfrm>
            <a:off x="4860032" y="5643656"/>
            <a:ext cx="2698453" cy="593656"/>
          </a:xfrm>
          <a:prstGeom prst="wedgeRoundRectCallout">
            <a:avLst>
              <a:gd name="adj1" fmla="val -13079"/>
              <a:gd name="adj2" fmla="val 46539"/>
              <a:gd name="adj3" fmla="val 16667"/>
            </a:avLst>
          </a:prstGeom>
          <a:solidFill>
            <a:srgbClr val="E1EEDE"/>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prstClr val="black"/>
                </a:solidFill>
                <a:latin typeface="+mn-ea"/>
              </a:rPr>
              <a:t>ビジネスマナー、</a:t>
            </a:r>
            <a:r>
              <a:rPr lang="en-US" altLang="ja-JP" sz="1400" dirty="0" smtClean="0">
                <a:solidFill>
                  <a:prstClr val="black"/>
                </a:solidFill>
                <a:latin typeface="+mn-ea"/>
              </a:rPr>
              <a:t>PC</a:t>
            </a:r>
            <a:r>
              <a:rPr lang="ja-JP" altLang="en-US" sz="1400" dirty="0" smtClean="0">
                <a:solidFill>
                  <a:prstClr val="black"/>
                </a:solidFill>
                <a:latin typeface="+mn-ea"/>
              </a:rPr>
              <a:t>セミナー、</a:t>
            </a:r>
            <a:endParaRPr lang="en-US" altLang="ja-JP" sz="1400" dirty="0" smtClean="0">
              <a:solidFill>
                <a:prstClr val="black"/>
              </a:solidFill>
              <a:latin typeface="+mn-ea"/>
            </a:endParaRPr>
          </a:p>
          <a:p>
            <a:pPr algn="ctr"/>
            <a:r>
              <a:rPr lang="ja-JP" altLang="en-US" sz="1400" dirty="0" smtClean="0">
                <a:solidFill>
                  <a:prstClr val="black"/>
                </a:solidFill>
                <a:latin typeface="+mn-ea"/>
              </a:rPr>
              <a:t>面接</a:t>
            </a:r>
            <a:r>
              <a:rPr lang="ja-JP" altLang="en-US" sz="1400" dirty="0">
                <a:solidFill>
                  <a:prstClr val="black"/>
                </a:solidFill>
                <a:latin typeface="+mn-ea"/>
              </a:rPr>
              <a:t>練習</a:t>
            </a:r>
          </a:p>
        </p:txBody>
      </p:sp>
      <p:sp>
        <p:nvSpPr>
          <p:cNvPr id="68" name="正方形/長方形 67"/>
          <p:cNvSpPr/>
          <p:nvPr/>
        </p:nvSpPr>
        <p:spPr>
          <a:xfrm>
            <a:off x="539552" y="1196752"/>
            <a:ext cx="8280920" cy="707886"/>
          </a:xfrm>
          <a:prstGeom prst="rect">
            <a:avLst/>
          </a:prstGeom>
        </p:spPr>
        <p:txBody>
          <a:bodyPr wrap="square">
            <a:spAutoFit/>
          </a:bodyPr>
          <a:lstStyle/>
          <a:p>
            <a:pPr marL="274320" lvl="0" indent="-274320">
              <a:spcBef>
                <a:spcPts val="600"/>
              </a:spcBef>
              <a:buClr>
                <a:schemeClr val="accent1"/>
              </a:buClr>
              <a:buSzPct val="76000"/>
              <a:buFont typeface="Wingdings 3"/>
              <a:buChar char=""/>
            </a:pPr>
            <a:r>
              <a:rPr lang="ja-JP" altLang="en-US" sz="2000" dirty="0" smtClean="0">
                <a:latin typeface="メイリオ" pitchFamily="50" charset="-128"/>
                <a:ea typeface="メイリオ" pitchFamily="50" charset="-128"/>
                <a:cs typeface="メイリオ" pitchFamily="50" charset="-128"/>
              </a:rPr>
              <a:t>一人ひとりの課題に対応した支援のためには、多様な支援メニューが必要とされる。</a:t>
            </a:r>
          </a:p>
        </p:txBody>
      </p:sp>
      <p:sp>
        <p:nvSpPr>
          <p:cNvPr id="69" name="テキスト ボックス 68"/>
          <p:cNvSpPr txBox="1"/>
          <p:nvPr/>
        </p:nvSpPr>
        <p:spPr>
          <a:xfrm>
            <a:off x="4860032" y="5139600"/>
            <a:ext cx="2698175" cy="307777"/>
          </a:xfrm>
          <a:prstGeom prst="rect">
            <a:avLst/>
          </a:prstGeom>
          <a:noFill/>
        </p:spPr>
        <p:txBody>
          <a:bodyPr wrap="none" rtlCol="0">
            <a:spAutoFit/>
          </a:bodyPr>
          <a:lstStyle/>
          <a:p>
            <a:r>
              <a:rPr lang="ja-JP" altLang="en-US" sz="1400" dirty="0" smtClean="0"/>
              <a:t>⇒就労のための</a:t>
            </a:r>
            <a:r>
              <a:rPr lang="ja-JP" altLang="en-US" sz="1400" u="sng" dirty="0" smtClean="0">
                <a:solidFill>
                  <a:srgbClr val="FF0000"/>
                </a:solidFill>
              </a:rPr>
              <a:t>基礎能力</a:t>
            </a:r>
            <a:r>
              <a:rPr lang="ja-JP" altLang="en-US" sz="1400" dirty="0" smtClean="0"/>
              <a:t>を養う</a:t>
            </a:r>
            <a:endParaRPr kumimoji="1" lang="ja-JP" altLang="en-US" sz="1400" dirty="0"/>
          </a:p>
        </p:txBody>
      </p:sp>
      <p:sp>
        <p:nvSpPr>
          <p:cNvPr id="70" name="テキスト ボックス 69"/>
          <p:cNvSpPr txBox="1"/>
          <p:nvPr/>
        </p:nvSpPr>
        <p:spPr>
          <a:xfrm>
            <a:off x="1043608" y="6381328"/>
            <a:ext cx="4032448" cy="215444"/>
          </a:xfrm>
          <a:prstGeom prst="rect">
            <a:avLst/>
          </a:prstGeom>
          <a:noFill/>
        </p:spPr>
        <p:txBody>
          <a:bodyPr wrap="square" rtlCol="0">
            <a:spAutoFit/>
          </a:bodyPr>
          <a:lstStyle/>
          <a:p>
            <a:r>
              <a:rPr lang="ja-JP" altLang="en-US" sz="800" dirty="0" smtClean="0">
                <a:latin typeface="メイリオ" pitchFamily="50" charset="-128"/>
                <a:ea typeface="メイリオ" pitchFamily="50" charset="-128"/>
                <a:cs typeface="メイリオ" pitchFamily="50" charset="-128"/>
              </a:rPr>
              <a:t>資料：岡野みゆき（</a:t>
            </a:r>
            <a:r>
              <a:rPr lang="en-US" altLang="ja-JP" sz="800" dirty="0" smtClean="0">
                <a:latin typeface="メイリオ" pitchFamily="50" charset="-128"/>
                <a:ea typeface="メイリオ" pitchFamily="50" charset="-128"/>
                <a:cs typeface="メイリオ" pitchFamily="50" charset="-128"/>
              </a:rPr>
              <a:t>2016),p.4.</a:t>
            </a:r>
            <a:r>
              <a:rPr lang="ja-JP" altLang="en-US" sz="800" dirty="0" smtClean="0">
                <a:latin typeface="メイリオ" pitchFamily="50" charset="-128"/>
                <a:ea typeface="メイリオ" pitchFamily="50" charset="-128"/>
                <a:cs typeface="メイリオ" pitchFamily="50" charset="-128"/>
              </a:rPr>
              <a:t>を一部改変</a:t>
            </a:r>
            <a:endParaRPr lang="en-US" altLang="ja-JP" sz="800" dirty="0" smtClean="0">
              <a:latin typeface="メイリオ" pitchFamily="50" charset="-128"/>
              <a:ea typeface="メイリオ" pitchFamily="50" charset="-128"/>
              <a:cs typeface="メイリオ" pitchFamily="50" charset="-128"/>
            </a:endParaRPr>
          </a:p>
        </p:txBody>
      </p:sp>
      <p:sp>
        <p:nvSpPr>
          <p:cNvPr id="29" name="スライド番号プレースホルダ 3"/>
          <p:cNvSpPr>
            <a:spLocks noGrp="1"/>
          </p:cNvSpPr>
          <p:nvPr>
            <p:ph type="sldNum" sz="quarter" idx="12"/>
          </p:nvPr>
        </p:nvSpPr>
        <p:spPr>
          <a:xfrm>
            <a:off x="612648" y="6356350"/>
            <a:ext cx="286944" cy="365760"/>
          </a:xfrm>
        </p:spPr>
        <p:txBody>
          <a:bodyPr/>
          <a:lstStyle/>
          <a:p>
            <a:fld id="{FC256532-382F-4E0F-9004-4DCC7021CD1A}" type="slidenum">
              <a:rPr kumimoji="1" lang="ja-JP" altLang="en-US" smtClean="0"/>
              <a:pPr/>
              <a:t>3</a:t>
            </a:fld>
            <a:endParaRPr kumimoji="1" lang="ja-JP" altLang="en-US" dirty="0"/>
          </a:p>
        </p:txBody>
      </p:sp>
      <p:sp>
        <p:nvSpPr>
          <p:cNvPr id="30" name="テキスト ボックス 29"/>
          <p:cNvSpPr txBox="1"/>
          <p:nvPr/>
        </p:nvSpPr>
        <p:spPr>
          <a:xfrm>
            <a:off x="7524328" y="5661249"/>
            <a:ext cx="1583160" cy="738664"/>
          </a:xfrm>
          <a:prstGeom prst="rect">
            <a:avLst/>
          </a:prstGeom>
          <a:noFill/>
        </p:spPr>
        <p:txBody>
          <a:bodyPr wrap="square" rtlCol="0">
            <a:spAutoFit/>
          </a:bodyPr>
          <a:lstStyle/>
          <a:p>
            <a:r>
              <a:rPr lang="ja-JP" altLang="en-US" sz="700" dirty="0" smtClean="0">
                <a:latin typeface="メイリオ" pitchFamily="50" charset="-128"/>
                <a:ea typeface="メイリオ" pitchFamily="50" charset="-128"/>
                <a:cs typeface="メイリオ" pitchFamily="50" charset="-128"/>
              </a:rPr>
              <a:t>出所：岡野みゆき（</a:t>
            </a:r>
            <a:r>
              <a:rPr lang="en-US" altLang="ja-JP" sz="700" dirty="0" smtClean="0">
                <a:latin typeface="メイリオ" pitchFamily="50" charset="-128"/>
                <a:ea typeface="メイリオ" pitchFamily="50" charset="-128"/>
                <a:cs typeface="メイリオ" pitchFamily="50" charset="-128"/>
              </a:rPr>
              <a:t>2016</a:t>
            </a:r>
            <a:r>
              <a:rPr lang="ja-JP" altLang="en-US" sz="700" dirty="0" smtClean="0">
                <a:latin typeface="メイリオ" pitchFamily="50" charset="-128"/>
                <a:ea typeface="メイリオ" pitchFamily="50" charset="-128"/>
                <a:cs typeface="メイリオ" pitchFamily="50" charset="-128"/>
              </a:rPr>
              <a:t>）</a:t>
            </a:r>
            <a:endParaRPr lang="en-US" altLang="ja-JP" sz="700" dirty="0" smtClean="0">
              <a:latin typeface="メイリオ" pitchFamily="50" charset="-128"/>
              <a:ea typeface="メイリオ" pitchFamily="50" charset="-128"/>
              <a:cs typeface="メイリオ" pitchFamily="50" charset="-128"/>
            </a:endParaRPr>
          </a:p>
          <a:p>
            <a:r>
              <a:rPr lang="ja-JP" altLang="en-US" sz="700" dirty="0" smtClean="0">
                <a:latin typeface="メイリオ" pitchFamily="50" charset="-128"/>
                <a:ea typeface="メイリオ" pitchFamily="50" charset="-128"/>
                <a:cs typeface="メイリオ" pitchFamily="50" charset="-128"/>
              </a:rPr>
              <a:t>「</a:t>
            </a:r>
            <a:r>
              <a:rPr lang="en-US" altLang="ja-JP" sz="700" dirty="0" smtClean="0">
                <a:latin typeface="メイリオ" pitchFamily="50" charset="-128"/>
                <a:ea typeface="メイリオ" pitchFamily="50" charset="-128"/>
                <a:cs typeface="メイリオ" pitchFamily="50" charset="-128"/>
              </a:rPr>
              <a:t>【</a:t>
            </a:r>
            <a:r>
              <a:rPr lang="ja-JP" altLang="en-US" sz="700" dirty="0" smtClean="0">
                <a:latin typeface="メイリオ" pitchFamily="50" charset="-128"/>
                <a:ea typeface="メイリオ" pitchFamily="50" charset="-128"/>
                <a:cs typeface="メイリオ" pitchFamily="50" charset="-128"/>
              </a:rPr>
              <a:t>後期</a:t>
            </a:r>
            <a:r>
              <a:rPr lang="en-US" altLang="ja-JP" sz="700" dirty="0" smtClean="0">
                <a:latin typeface="メイリオ" pitchFamily="50" charset="-128"/>
                <a:ea typeface="メイリオ" pitchFamily="50" charset="-128"/>
                <a:cs typeface="メイリオ" pitchFamily="50" charset="-128"/>
              </a:rPr>
              <a:t>】『</a:t>
            </a:r>
            <a:r>
              <a:rPr lang="ja-JP" altLang="en-US" sz="700" dirty="0" smtClean="0">
                <a:latin typeface="メイリオ" pitchFamily="50" charset="-128"/>
                <a:ea typeface="メイリオ" pitchFamily="50" charset="-128"/>
                <a:cs typeface="メイリオ" pitchFamily="50" charset="-128"/>
              </a:rPr>
              <a:t>就労支援の実施方法</a:t>
            </a:r>
            <a:r>
              <a:rPr lang="en-US" altLang="ja-JP" sz="700" dirty="0" smtClean="0">
                <a:latin typeface="メイリオ" pitchFamily="50" charset="-128"/>
                <a:ea typeface="メイリオ" pitchFamily="50" charset="-128"/>
                <a:cs typeface="メイリオ" pitchFamily="50" charset="-128"/>
              </a:rPr>
              <a:t>Ⅱ</a:t>
            </a:r>
            <a:r>
              <a:rPr lang="ja-JP" altLang="en-US" sz="700" dirty="0" smtClean="0">
                <a:latin typeface="メイリオ" pitchFamily="50" charset="-128"/>
                <a:ea typeface="メイリオ" pitchFamily="50" charset="-128"/>
                <a:cs typeface="メイリオ" pitchFamily="50" charset="-128"/>
              </a:rPr>
              <a:t>支援プログラム・メニューの開発</a:t>
            </a:r>
            <a:r>
              <a:rPr lang="en-US" altLang="ja-JP" sz="700" dirty="0" smtClean="0">
                <a:latin typeface="メイリオ" pitchFamily="50" charset="-128"/>
                <a:ea typeface="メイリオ" pitchFamily="50" charset="-128"/>
                <a:cs typeface="メイリオ" pitchFamily="50" charset="-128"/>
              </a:rPr>
              <a:t>』</a:t>
            </a:r>
            <a:r>
              <a:rPr lang="ja-JP" altLang="en-US" sz="700" dirty="0" smtClean="0">
                <a:latin typeface="メイリオ" pitchFamily="50" charset="-128"/>
                <a:ea typeface="メイリオ" pitchFamily="50" charset="-128"/>
                <a:cs typeface="メイリオ" pitchFamily="50" charset="-128"/>
              </a:rPr>
              <a:t>講義資料」</a:t>
            </a:r>
            <a:r>
              <a:rPr lang="en-US" altLang="ja-JP" sz="700" dirty="0" smtClean="0">
                <a:latin typeface="メイリオ" pitchFamily="50" charset="-128"/>
                <a:ea typeface="メイリオ" pitchFamily="50" charset="-128"/>
                <a:cs typeface="メイリオ" pitchFamily="50" charset="-128"/>
              </a:rPr>
              <a:t>,</a:t>
            </a:r>
            <a:r>
              <a:rPr lang="ja-JP" altLang="en-US" sz="700" dirty="0" smtClean="0">
                <a:latin typeface="メイリオ" pitchFamily="50" charset="-128"/>
                <a:ea typeface="メイリオ" pitchFamily="50" charset="-128"/>
                <a:cs typeface="メイリオ" pitchFamily="50" charset="-128"/>
              </a:rPr>
              <a:t>（平成</a:t>
            </a:r>
            <a:r>
              <a:rPr lang="en-US" altLang="ja-JP" sz="700" dirty="0" smtClean="0">
                <a:latin typeface="メイリオ" pitchFamily="50" charset="-128"/>
                <a:ea typeface="メイリオ" pitchFamily="50" charset="-128"/>
                <a:cs typeface="メイリオ" pitchFamily="50" charset="-128"/>
              </a:rPr>
              <a:t>28</a:t>
            </a:r>
            <a:r>
              <a:rPr lang="ja-JP" altLang="en-US" sz="700" dirty="0" smtClean="0">
                <a:latin typeface="メイリオ" pitchFamily="50" charset="-128"/>
                <a:ea typeface="メイリオ" pitchFamily="50" charset="-128"/>
                <a:cs typeface="メイリオ" pitchFamily="50" charset="-128"/>
              </a:rPr>
              <a:t>年度就労準備支援事業従事者養成研修）</a:t>
            </a:r>
            <a:r>
              <a:rPr lang="en-US" altLang="ja-JP" sz="700" dirty="0" smtClean="0">
                <a:latin typeface="メイリオ" pitchFamily="50" charset="-128"/>
                <a:ea typeface="メイリオ" pitchFamily="50" charset="-128"/>
                <a:cs typeface="メイリオ" pitchFamily="50" charset="-128"/>
              </a:rPr>
              <a:t>p.4.</a:t>
            </a:r>
            <a:r>
              <a:rPr lang="ja-JP" altLang="en-US" sz="700" dirty="0" smtClean="0">
                <a:latin typeface="メイリオ" pitchFamily="50" charset="-128"/>
                <a:ea typeface="メイリオ" pitchFamily="50" charset="-128"/>
                <a:cs typeface="メイリオ" pitchFamily="50" charset="-128"/>
              </a:rPr>
              <a:t>を一部改変 </a:t>
            </a:r>
            <a:endParaRPr kumimoji="1" lang="ja-JP" altLang="en-US" sz="700" dirty="0">
              <a:latin typeface="メイリオ" pitchFamily="50" charset="-128"/>
              <a:ea typeface="メイリオ" pitchFamily="50" charset="-128"/>
              <a:cs typeface="メイリオ" pitchFamily="50"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12"/>
          </p:nvPr>
        </p:nvSpPr>
        <p:spPr/>
        <p:txBody>
          <a:bodyPr/>
          <a:lstStyle/>
          <a:p>
            <a:fld id="{FC256532-382F-4E0F-9004-4DCC7021CD1A}" type="slidenum">
              <a:rPr kumimoji="1" lang="ja-JP" altLang="en-US" smtClean="0"/>
              <a:pPr/>
              <a:t>4</a:t>
            </a:fld>
            <a:endParaRPr kumimoji="1" lang="ja-JP" altLang="en-US" dirty="0"/>
          </a:p>
        </p:txBody>
      </p:sp>
      <p:sp>
        <p:nvSpPr>
          <p:cNvPr id="10" name="タイトル 1"/>
          <p:cNvSpPr>
            <a:spLocks noGrp="1"/>
          </p:cNvSpPr>
          <p:nvPr>
            <p:ph type="title"/>
          </p:nvPr>
        </p:nvSpPr>
        <p:spPr>
          <a:xfrm>
            <a:off x="457200" y="152400"/>
            <a:ext cx="8363272" cy="990600"/>
          </a:xfrm>
        </p:spPr>
        <p:txBody>
          <a:bodyPr>
            <a:normAutofit/>
          </a:bodyPr>
          <a:lstStyle/>
          <a:p>
            <a:r>
              <a:rPr lang="ja-JP" altLang="en-US" dirty="0" smtClean="0">
                <a:solidFill>
                  <a:schemeClr val="tx1"/>
                </a:solidFill>
                <a:latin typeface="メイリオ" pitchFamily="50" charset="-128"/>
                <a:ea typeface="メイリオ" pitchFamily="50" charset="-128"/>
                <a:cs typeface="メイリオ" pitchFamily="50" charset="-128"/>
              </a:rPr>
              <a:t>１</a:t>
            </a:r>
            <a:r>
              <a:rPr kumimoji="1" lang="ja-JP" altLang="en-US" dirty="0" smtClean="0">
                <a:solidFill>
                  <a:schemeClr val="tx1"/>
                </a:solidFill>
                <a:latin typeface="メイリオ" pitchFamily="50" charset="-128"/>
                <a:ea typeface="メイリオ" pitchFamily="50" charset="-128"/>
                <a:cs typeface="メイリオ" pitchFamily="50" charset="-128"/>
              </a:rPr>
              <a:t>．多様な支援メニューの必要性</a:t>
            </a:r>
            <a:r>
              <a:rPr kumimoji="1" lang="en-US" altLang="ja-JP" dirty="0" smtClean="0">
                <a:solidFill>
                  <a:schemeClr val="tx1"/>
                </a:solidFill>
                <a:latin typeface="メイリオ" pitchFamily="50" charset="-128"/>
                <a:ea typeface="メイリオ" pitchFamily="50" charset="-128"/>
                <a:cs typeface="メイリオ" pitchFamily="50" charset="-128"/>
              </a:rPr>
              <a:t/>
            </a:r>
            <a:br>
              <a:rPr kumimoji="1" lang="en-US" altLang="ja-JP" dirty="0" smtClean="0">
                <a:solidFill>
                  <a:schemeClr val="tx1"/>
                </a:solidFill>
                <a:latin typeface="メイリオ" pitchFamily="50" charset="-128"/>
                <a:ea typeface="メイリオ" pitchFamily="50" charset="-128"/>
                <a:cs typeface="メイリオ" pitchFamily="50" charset="-128"/>
              </a:rPr>
            </a:br>
            <a:r>
              <a:rPr lang="ja-JP" altLang="en-US" sz="2700" dirty="0" smtClean="0">
                <a:solidFill>
                  <a:schemeClr val="tx1"/>
                </a:solidFill>
                <a:latin typeface="メイリオ" pitchFamily="50" charset="-128"/>
                <a:ea typeface="メイリオ" pitchFamily="50" charset="-128"/>
                <a:cs typeface="メイリオ" pitchFamily="50" charset="-128"/>
              </a:rPr>
              <a:t>（２）相談者の状態に合わせた対応－２</a:t>
            </a:r>
            <a:endParaRPr kumimoji="1" lang="ja-JP" altLang="en-US" sz="2700" dirty="0">
              <a:solidFill>
                <a:schemeClr val="tx1"/>
              </a:solidFill>
              <a:latin typeface="メイリオ" pitchFamily="50" charset="-128"/>
              <a:ea typeface="メイリオ" pitchFamily="50" charset="-128"/>
              <a:cs typeface="メイリオ" pitchFamily="50" charset="-128"/>
            </a:endParaRPr>
          </a:p>
        </p:txBody>
      </p:sp>
      <p:sp>
        <p:nvSpPr>
          <p:cNvPr id="14" name="フッター プレースホルダ 7"/>
          <p:cNvSpPr>
            <a:spLocks noGrp="1"/>
          </p:cNvSpPr>
          <p:nvPr>
            <p:ph type="ftr" sz="quarter" idx="11"/>
          </p:nvPr>
        </p:nvSpPr>
        <p:spPr>
          <a:xfrm>
            <a:off x="2898648" y="6356350"/>
            <a:ext cx="5822271" cy="365760"/>
          </a:xfrm>
        </p:spPr>
        <p:txBody>
          <a:bodyPr/>
          <a:lstStyle/>
          <a:p>
            <a:r>
              <a:rPr lang="ja-JP" altLang="en-US" sz="800" dirty="0" smtClean="0">
                <a:solidFill>
                  <a:schemeClr val="tx1"/>
                </a:solidFill>
                <a:latin typeface="+mn-ea"/>
              </a:rPr>
              <a:t>生活困窮者自立支援制度における県域研修の普及・促進に向けた調査研究事業</a:t>
            </a:r>
            <a:endParaRPr lang="en-US" altLang="ja-JP" sz="800" dirty="0" smtClean="0">
              <a:solidFill>
                <a:schemeClr val="tx1"/>
              </a:solidFill>
              <a:latin typeface="+mn-ea"/>
            </a:endParaRPr>
          </a:p>
          <a:p>
            <a:r>
              <a:rPr lang="ja-JP" altLang="en-US" sz="800" dirty="0" smtClean="0">
                <a:solidFill>
                  <a:schemeClr val="tx1"/>
                </a:solidFill>
                <a:latin typeface="+mn-ea"/>
              </a:rPr>
              <a:t>みずほ情報総研株式会社</a:t>
            </a:r>
            <a:endParaRPr lang="en-US" altLang="ja-JP" sz="800" dirty="0" smtClean="0">
              <a:solidFill>
                <a:schemeClr val="tx1"/>
              </a:solidFill>
              <a:latin typeface="+mn-ea"/>
            </a:endParaRPr>
          </a:p>
          <a:p>
            <a:r>
              <a:rPr kumimoji="1" lang="en-US" altLang="ja-JP" sz="800" dirty="0" smtClean="0">
                <a:solidFill>
                  <a:schemeClr val="tx1"/>
                </a:solidFill>
                <a:latin typeface="+mn-ea"/>
              </a:rPr>
              <a:t>【</a:t>
            </a:r>
            <a:r>
              <a:rPr kumimoji="1" lang="ja-JP" altLang="en-US" sz="800" dirty="0" smtClean="0">
                <a:solidFill>
                  <a:schemeClr val="tx1"/>
                </a:solidFill>
                <a:latin typeface="+mn-ea"/>
              </a:rPr>
              <a:t>就労</a:t>
            </a:r>
            <a:r>
              <a:rPr kumimoji="1" lang="en-US" altLang="ja-JP" sz="800" dirty="0" smtClean="0">
                <a:solidFill>
                  <a:schemeClr val="tx1"/>
                </a:solidFill>
                <a:latin typeface="+mn-ea"/>
              </a:rPr>
              <a:t>】B</a:t>
            </a:r>
            <a:r>
              <a:rPr kumimoji="1" lang="ja-JP" altLang="en-US" sz="800" dirty="0" err="1" smtClean="0">
                <a:solidFill>
                  <a:schemeClr val="tx1"/>
                </a:solidFill>
                <a:latin typeface="+mn-ea"/>
              </a:rPr>
              <a:t>．</a:t>
            </a:r>
            <a:r>
              <a:rPr kumimoji="1" lang="ja-JP" altLang="en-US" sz="800" dirty="0" smtClean="0">
                <a:solidFill>
                  <a:schemeClr val="tx1"/>
                </a:solidFill>
                <a:latin typeface="+mn-ea"/>
              </a:rPr>
              <a:t>多様なメニューづくり</a:t>
            </a:r>
            <a:endParaRPr kumimoji="1" lang="ja-JP" altLang="en-US" sz="800" dirty="0">
              <a:solidFill>
                <a:schemeClr val="tx1"/>
              </a:solidFill>
              <a:latin typeface="+mn-ea"/>
            </a:endParaRPr>
          </a:p>
        </p:txBody>
      </p:sp>
      <p:sp>
        <p:nvSpPr>
          <p:cNvPr id="39" name="正方形/長方形 38"/>
          <p:cNvSpPr/>
          <p:nvPr/>
        </p:nvSpPr>
        <p:spPr>
          <a:xfrm>
            <a:off x="467544" y="1268760"/>
            <a:ext cx="8064896" cy="2662267"/>
          </a:xfrm>
          <a:prstGeom prst="rect">
            <a:avLst/>
          </a:prstGeom>
        </p:spPr>
        <p:txBody>
          <a:bodyPr wrap="square">
            <a:spAutoFit/>
          </a:bodyPr>
          <a:lstStyle/>
          <a:p>
            <a:pPr marL="274320" lvl="0" indent="-274320">
              <a:spcBef>
                <a:spcPts val="600"/>
              </a:spcBef>
              <a:buClr>
                <a:schemeClr val="accent1"/>
              </a:buClr>
              <a:buSzPct val="76000"/>
              <a:buFont typeface="Wingdings 3"/>
              <a:buChar char=""/>
            </a:pPr>
            <a:r>
              <a:rPr lang="ja-JP" altLang="en-US" sz="2600" dirty="0" smtClean="0">
                <a:latin typeface="メイリオ" pitchFamily="50" charset="-128"/>
                <a:ea typeface="メイリオ" pitchFamily="50" charset="-128"/>
                <a:cs typeface="メイリオ" pitchFamily="50" charset="-128"/>
              </a:rPr>
              <a:t>就労支援事業には、いろいろなやり方がある。</a:t>
            </a:r>
            <a:endParaRPr lang="en-US" altLang="ja-JP" sz="2600" dirty="0" smtClean="0">
              <a:latin typeface="メイリオ" pitchFamily="50" charset="-128"/>
              <a:ea typeface="メイリオ" pitchFamily="50" charset="-128"/>
              <a:cs typeface="メイリオ" pitchFamily="50" charset="-128"/>
            </a:endParaRPr>
          </a:p>
          <a:p>
            <a:pPr marL="731520" lvl="1" indent="-274320">
              <a:spcBef>
                <a:spcPts val="600"/>
              </a:spcBef>
              <a:buClr>
                <a:schemeClr val="accent2"/>
              </a:buClr>
              <a:buSzPct val="76000"/>
              <a:buFont typeface="Wingdings 3"/>
              <a:buChar char=""/>
            </a:pPr>
            <a:r>
              <a:rPr lang="ja-JP" altLang="en-US" sz="2400" dirty="0" smtClean="0">
                <a:latin typeface="メイリオ" pitchFamily="50" charset="-128"/>
                <a:ea typeface="メイリオ" pitchFamily="50" charset="-128"/>
                <a:cs typeface="メイリオ" pitchFamily="50" charset="-128"/>
              </a:rPr>
              <a:t>講習（様々な種類のグループワーク）</a:t>
            </a:r>
            <a:endParaRPr lang="en-US" altLang="ja-JP" sz="2400" dirty="0" smtClean="0">
              <a:latin typeface="メイリオ" pitchFamily="50" charset="-128"/>
              <a:ea typeface="メイリオ" pitchFamily="50" charset="-128"/>
              <a:cs typeface="メイリオ" pitchFamily="50" charset="-128"/>
            </a:endParaRPr>
          </a:p>
          <a:p>
            <a:pPr marL="731520" lvl="1" indent="-274320">
              <a:spcBef>
                <a:spcPts val="600"/>
              </a:spcBef>
              <a:buClr>
                <a:schemeClr val="accent2"/>
              </a:buClr>
              <a:buSzPct val="76000"/>
              <a:buFont typeface="Wingdings 3"/>
              <a:buChar char=""/>
            </a:pPr>
            <a:r>
              <a:rPr lang="ja-JP" altLang="en-US" sz="2400" dirty="0" smtClean="0">
                <a:latin typeface="メイリオ" pitchFamily="50" charset="-128"/>
                <a:ea typeface="メイリオ" pitchFamily="50" charset="-128"/>
                <a:cs typeface="メイリオ" pitchFamily="50" charset="-128"/>
              </a:rPr>
              <a:t>就労体験（企業実習）　等</a:t>
            </a:r>
            <a:endParaRPr lang="en-US" altLang="ja-JP" sz="2400" dirty="0" smtClean="0">
              <a:latin typeface="メイリオ" pitchFamily="50" charset="-128"/>
              <a:ea typeface="メイリオ" pitchFamily="50" charset="-128"/>
              <a:cs typeface="メイリオ" pitchFamily="50" charset="-128"/>
            </a:endParaRPr>
          </a:p>
          <a:p>
            <a:pPr marL="274320" indent="-274320">
              <a:spcBef>
                <a:spcPts val="600"/>
              </a:spcBef>
              <a:buClr>
                <a:schemeClr val="accent1"/>
              </a:buClr>
              <a:buSzPct val="76000"/>
              <a:buFont typeface="Wingdings 3"/>
              <a:buChar char=""/>
            </a:pPr>
            <a:r>
              <a:rPr lang="ja-JP" altLang="en-US" sz="2600" dirty="0" smtClean="0">
                <a:latin typeface="メイリオ" pitchFamily="50" charset="-128"/>
                <a:ea typeface="メイリオ" pitchFamily="50" charset="-128"/>
                <a:cs typeface="メイリオ" pitchFamily="50" charset="-128"/>
              </a:rPr>
              <a:t>個別アプローチを基本としながら、小集団の中で様々な活動の場を活用して効果を高める（グループの効果）。</a:t>
            </a:r>
          </a:p>
        </p:txBody>
      </p:sp>
      <p:sp>
        <p:nvSpPr>
          <p:cNvPr id="40" name="角丸四角形 39"/>
          <p:cNvSpPr/>
          <p:nvPr/>
        </p:nvSpPr>
        <p:spPr>
          <a:xfrm>
            <a:off x="827584" y="4221088"/>
            <a:ext cx="7632848" cy="1656184"/>
          </a:xfrm>
          <a:prstGeom prst="roundRect">
            <a:avLst>
              <a:gd name="adj" fmla="val 8414"/>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2"/>
            <a:r>
              <a:rPr lang="ja-JP" altLang="en-US" sz="2800" dirty="0" smtClean="0">
                <a:solidFill>
                  <a:schemeClr val="tx1"/>
                </a:solidFill>
                <a:latin typeface="メイリオ" pitchFamily="50" charset="-128"/>
                <a:ea typeface="メイリオ" pitchFamily="50" charset="-128"/>
                <a:cs typeface="メイリオ" pitchFamily="50" charset="-128"/>
              </a:rPr>
              <a:t>支援メニュー（プログラム）に人を合わせるのではなく、</a:t>
            </a:r>
            <a:r>
              <a:rPr lang="ja-JP" altLang="en-US" sz="2800" u="sng" dirty="0" smtClean="0">
                <a:solidFill>
                  <a:srgbClr val="FF0000"/>
                </a:solidFill>
                <a:latin typeface="メイリオ" pitchFamily="50" charset="-128"/>
                <a:ea typeface="メイリオ" pitchFamily="50" charset="-128"/>
                <a:cs typeface="メイリオ" pitchFamily="50" charset="-128"/>
              </a:rPr>
              <a:t>メニューを活用して個別支援を行う</a:t>
            </a:r>
            <a:r>
              <a:rPr lang="ja-JP" altLang="en-US" sz="2800" dirty="0" smtClean="0">
                <a:solidFill>
                  <a:schemeClr val="tx1"/>
                </a:solidFill>
                <a:latin typeface="メイリオ" pitchFamily="50" charset="-128"/>
                <a:ea typeface="メイリオ" pitchFamily="50" charset="-128"/>
                <a:cs typeface="メイリオ" pitchFamily="50" charset="-128"/>
              </a:rPr>
              <a:t>。</a:t>
            </a:r>
            <a:endParaRPr lang="en-US" altLang="ja-JP" sz="2800" dirty="0" smtClean="0">
              <a:solidFill>
                <a:schemeClr val="tx1"/>
              </a:solidFill>
              <a:latin typeface="メイリオ" pitchFamily="50" charset="-128"/>
              <a:ea typeface="メイリオ" pitchFamily="50" charset="-128"/>
              <a:cs typeface="メイリオ" pitchFamily="50" charset="-128"/>
            </a:endParaRPr>
          </a:p>
        </p:txBody>
      </p:sp>
      <p:sp>
        <p:nvSpPr>
          <p:cNvPr id="41" name="テキスト ボックス 40"/>
          <p:cNvSpPr txBox="1"/>
          <p:nvPr/>
        </p:nvSpPr>
        <p:spPr>
          <a:xfrm>
            <a:off x="899592" y="6381328"/>
            <a:ext cx="4032448" cy="215444"/>
          </a:xfrm>
          <a:prstGeom prst="rect">
            <a:avLst/>
          </a:prstGeom>
          <a:noFill/>
        </p:spPr>
        <p:txBody>
          <a:bodyPr wrap="square" rtlCol="0">
            <a:spAutoFit/>
          </a:bodyPr>
          <a:lstStyle/>
          <a:p>
            <a:r>
              <a:rPr lang="ja-JP" altLang="en-US" sz="800" dirty="0" smtClean="0">
                <a:latin typeface="メイリオ" pitchFamily="50" charset="-128"/>
                <a:ea typeface="メイリオ" pitchFamily="50" charset="-128"/>
                <a:cs typeface="メイリオ" pitchFamily="50" charset="-128"/>
              </a:rPr>
              <a:t>資料：岡野みゆき（</a:t>
            </a:r>
            <a:r>
              <a:rPr lang="en-US" altLang="ja-JP" sz="800" dirty="0" smtClean="0">
                <a:latin typeface="メイリオ" pitchFamily="50" charset="-128"/>
                <a:ea typeface="メイリオ" pitchFamily="50" charset="-128"/>
                <a:cs typeface="メイリオ" pitchFamily="50" charset="-128"/>
              </a:rPr>
              <a:t>2016),p.6.</a:t>
            </a:r>
            <a:r>
              <a:rPr lang="ja-JP" altLang="en-US" sz="800" dirty="0" smtClean="0">
                <a:latin typeface="メイリオ" pitchFamily="50" charset="-128"/>
                <a:ea typeface="メイリオ" pitchFamily="50" charset="-128"/>
                <a:cs typeface="メイリオ" pitchFamily="50" charset="-128"/>
              </a:rPr>
              <a:t>より</a:t>
            </a:r>
            <a:endParaRPr lang="en-US" altLang="ja-JP" sz="800" dirty="0" smtClean="0">
              <a:latin typeface="メイリオ" pitchFamily="50" charset="-128"/>
              <a:ea typeface="メイリオ" pitchFamily="50" charset="-128"/>
              <a:cs typeface="メイリオ" pitchFamily="50"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12"/>
          </p:nvPr>
        </p:nvSpPr>
        <p:spPr/>
        <p:txBody>
          <a:bodyPr/>
          <a:lstStyle/>
          <a:p>
            <a:fld id="{FC256532-382F-4E0F-9004-4DCC7021CD1A}" type="slidenum">
              <a:rPr kumimoji="1" lang="ja-JP" altLang="en-US" smtClean="0"/>
              <a:pPr/>
              <a:t>5</a:t>
            </a:fld>
            <a:endParaRPr kumimoji="1" lang="ja-JP" altLang="en-US" dirty="0"/>
          </a:p>
        </p:txBody>
      </p:sp>
      <p:sp>
        <p:nvSpPr>
          <p:cNvPr id="17" name="テキスト ボックス 16"/>
          <p:cNvSpPr txBox="1"/>
          <p:nvPr/>
        </p:nvSpPr>
        <p:spPr>
          <a:xfrm>
            <a:off x="899592" y="6381328"/>
            <a:ext cx="4032448" cy="215444"/>
          </a:xfrm>
          <a:prstGeom prst="rect">
            <a:avLst/>
          </a:prstGeom>
          <a:noFill/>
        </p:spPr>
        <p:txBody>
          <a:bodyPr wrap="square" rtlCol="0">
            <a:spAutoFit/>
          </a:bodyPr>
          <a:lstStyle/>
          <a:p>
            <a:r>
              <a:rPr lang="ja-JP" altLang="en-US" sz="800" dirty="0" smtClean="0">
                <a:latin typeface="メイリオ" pitchFamily="50" charset="-128"/>
                <a:ea typeface="メイリオ" pitchFamily="50" charset="-128"/>
                <a:cs typeface="メイリオ" pitchFamily="50" charset="-128"/>
              </a:rPr>
              <a:t>資料：岡野みゆき（</a:t>
            </a:r>
            <a:r>
              <a:rPr lang="en-US" altLang="ja-JP" sz="800" dirty="0" smtClean="0">
                <a:latin typeface="メイリオ" pitchFamily="50" charset="-128"/>
                <a:ea typeface="メイリオ" pitchFamily="50" charset="-128"/>
                <a:cs typeface="メイリオ" pitchFamily="50" charset="-128"/>
              </a:rPr>
              <a:t>2015</a:t>
            </a:r>
            <a:r>
              <a:rPr lang="ja-JP" altLang="en-US" sz="800" dirty="0" smtClean="0">
                <a:latin typeface="メイリオ" pitchFamily="50" charset="-128"/>
                <a:ea typeface="メイリオ" pitchFamily="50" charset="-128"/>
                <a:cs typeface="メイリオ" pitchFamily="50" charset="-128"/>
              </a:rPr>
              <a:t>）</a:t>
            </a:r>
            <a:r>
              <a:rPr lang="en-US" altLang="ja-JP" sz="800" dirty="0" smtClean="0">
                <a:latin typeface="メイリオ" pitchFamily="50" charset="-128"/>
                <a:ea typeface="メイリオ" pitchFamily="50" charset="-128"/>
                <a:cs typeface="メイリオ" pitchFamily="50" charset="-128"/>
              </a:rPr>
              <a:t>,p.3.</a:t>
            </a:r>
            <a:r>
              <a:rPr lang="ja-JP" altLang="en-US" sz="800" dirty="0" smtClean="0">
                <a:latin typeface="メイリオ" pitchFamily="50" charset="-128"/>
                <a:ea typeface="メイリオ" pitchFamily="50" charset="-128"/>
                <a:cs typeface="メイリオ" pitchFamily="50" charset="-128"/>
              </a:rPr>
              <a:t>より</a:t>
            </a:r>
            <a:endParaRPr lang="ja-JP" altLang="en-US" sz="800" dirty="0">
              <a:latin typeface="メイリオ" pitchFamily="50" charset="-128"/>
              <a:ea typeface="メイリオ" pitchFamily="50" charset="-128"/>
              <a:cs typeface="メイリオ" pitchFamily="50" charset="-128"/>
            </a:endParaRPr>
          </a:p>
        </p:txBody>
      </p:sp>
      <p:sp>
        <p:nvSpPr>
          <p:cNvPr id="13" name="二等辺三角形 12"/>
          <p:cNvSpPr/>
          <p:nvPr/>
        </p:nvSpPr>
        <p:spPr>
          <a:xfrm>
            <a:off x="1115616" y="1340768"/>
            <a:ext cx="4680520" cy="4896544"/>
          </a:xfrm>
          <a:prstGeom prst="triangl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角丸四角形 13"/>
          <p:cNvSpPr/>
          <p:nvPr/>
        </p:nvSpPr>
        <p:spPr>
          <a:xfrm>
            <a:off x="755576" y="1484784"/>
            <a:ext cx="2592288" cy="1368152"/>
          </a:xfrm>
          <a:prstGeom prst="roundRect">
            <a:avLst>
              <a:gd name="adj" fmla="val 11097"/>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rPr>
              <a:t>HW</a:t>
            </a:r>
            <a:r>
              <a:rPr kumimoji="1" lang="ja-JP" altLang="en-US" sz="1400" dirty="0" smtClean="0">
                <a:solidFill>
                  <a:schemeClr val="tx1"/>
                </a:solidFill>
              </a:rPr>
              <a:t>（ﾊﾛｰﾜｰｸ）の就労支援：</a:t>
            </a:r>
            <a:endParaRPr kumimoji="1" lang="en-US" altLang="ja-JP" sz="1400" dirty="0" smtClean="0">
              <a:solidFill>
                <a:schemeClr val="tx1"/>
              </a:solidFill>
            </a:endParaRPr>
          </a:p>
          <a:p>
            <a:pPr algn="ctr"/>
            <a:r>
              <a:rPr lang="ja-JP" altLang="en-US" sz="1400" dirty="0" smtClean="0">
                <a:solidFill>
                  <a:schemeClr val="tx1"/>
                </a:solidFill>
              </a:rPr>
              <a:t>社会常識、マナー、</a:t>
            </a:r>
            <a:endParaRPr lang="en-US" altLang="ja-JP" sz="1400" dirty="0" smtClean="0">
              <a:solidFill>
                <a:schemeClr val="tx1"/>
              </a:solidFill>
            </a:endParaRPr>
          </a:p>
          <a:p>
            <a:pPr algn="ctr"/>
            <a:r>
              <a:rPr lang="ja-JP" altLang="en-US" sz="1400" dirty="0" smtClean="0">
                <a:solidFill>
                  <a:schemeClr val="tx1"/>
                </a:solidFill>
              </a:rPr>
              <a:t>コミュニケーション力が</a:t>
            </a:r>
            <a:endParaRPr lang="en-US" altLang="ja-JP" sz="1400" dirty="0" smtClean="0">
              <a:solidFill>
                <a:schemeClr val="tx1"/>
              </a:solidFill>
            </a:endParaRPr>
          </a:p>
          <a:p>
            <a:pPr algn="ctr"/>
            <a:r>
              <a:rPr lang="ja-JP" altLang="en-US" sz="1400" dirty="0" smtClean="0">
                <a:solidFill>
                  <a:schemeClr val="tx1"/>
                </a:solidFill>
              </a:rPr>
              <a:t>備わっており、</a:t>
            </a:r>
            <a:endParaRPr lang="en-US" altLang="ja-JP" sz="1400" dirty="0" smtClean="0">
              <a:solidFill>
                <a:schemeClr val="tx1"/>
              </a:solidFill>
            </a:endParaRPr>
          </a:p>
          <a:p>
            <a:pPr algn="ctr"/>
            <a:r>
              <a:rPr lang="ja-JP" altLang="en-US" sz="1400" dirty="0" smtClean="0">
                <a:solidFill>
                  <a:schemeClr val="tx1"/>
                </a:solidFill>
              </a:rPr>
              <a:t>自発的に動ける人が前提条件</a:t>
            </a:r>
            <a:endParaRPr lang="en-US" altLang="ja-JP" sz="1400" dirty="0" smtClean="0">
              <a:solidFill>
                <a:schemeClr val="tx1"/>
              </a:solidFill>
            </a:endParaRPr>
          </a:p>
        </p:txBody>
      </p:sp>
      <p:sp>
        <p:nvSpPr>
          <p:cNvPr id="15" name="角丸四角形 14"/>
          <p:cNvSpPr/>
          <p:nvPr/>
        </p:nvSpPr>
        <p:spPr>
          <a:xfrm>
            <a:off x="755576" y="2996952"/>
            <a:ext cx="2592288" cy="2376264"/>
          </a:xfrm>
          <a:prstGeom prst="roundRect">
            <a:avLst>
              <a:gd name="adj" fmla="val 7356"/>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rgbClr val="C00000"/>
                </a:solidFill>
              </a:rPr>
              <a:t>自立相談支援事業の</a:t>
            </a:r>
            <a:endParaRPr lang="en-US" altLang="ja-JP" sz="1400" dirty="0" smtClean="0">
              <a:solidFill>
                <a:srgbClr val="C00000"/>
              </a:solidFill>
            </a:endParaRPr>
          </a:p>
          <a:p>
            <a:pPr algn="ctr"/>
            <a:r>
              <a:rPr lang="ja-JP" altLang="en-US" sz="1400" dirty="0" smtClean="0">
                <a:solidFill>
                  <a:srgbClr val="C00000"/>
                </a:solidFill>
              </a:rPr>
              <a:t>就労支援</a:t>
            </a:r>
            <a:r>
              <a:rPr lang="ja-JP" altLang="en-US" sz="1400" dirty="0" smtClean="0">
                <a:solidFill>
                  <a:schemeClr val="tx1"/>
                </a:solidFill>
              </a:rPr>
              <a:t>：</a:t>
            </a:r>
            <a:endParaRPr lang="en-US" altLang="ja-JP" sz="1400" dirty="0" smtClean="0">
              <a:solidFill>
                <a:schemeClr val="tx1"/>
              </a:solidFill>
            </a:endParaRPr>
          </a:p>
          <a:p>
            <a:pPr algn="ctr"/>
            <a:r>
              <a:rPr lang="ja-JP" altLang="en-US" sz="1400" dirty="0" smtClean="0">
                <a:solidFill>
                  <a:schemeClr val="tx1"/>
                </a:solidFill>
              </a:rPr>
              <a:t>就労に向けた準備が一定程度整っており、ある程度時間をかけて個別支援を行うことで就労可能な者や、他の就労支援策の適用がない者については就労支援員が自ら就労支援を行う。</a:t>
            </a:r>
            <a:endParaRPr lang="en-US" altLang="ja-JP" sz="1400" dirty="0" smtClean="0">
              <a:solidFill>
                <a:schemeClr val="tx1"/>
              </a:solidFill>
            </a:endParaRPr>
          </a:p>
        </p:txBody>
      </p:sp>
      <p:cxnSp>
        <p:nvCxnSpPr>
          <p:cNvPr id="21" name="直線コネクタ 20"/>
          <p:cNvCxnSpPr>
            <a:stCxn id="14" idx="3"/>
          </p:cNvCxnSpPr>
          <p:nvPr/>
        </p:nvCxnSpPr>
        <p:spPr>
          <a:xfrm>
            <a:off x="3347864" y="2168860"/>
            <a:ext cx="5542136" cy="7032"/>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sp>
        <p:nvSpPr>
          <p:cNvPr id="26" name="テキスト ボックス 25"/>
          <p:cNvSpPr txBox="1"/>
          <p:nvPr/>
        </p:nvSpPr>
        <p:spPr>
          <a:xfrm>
            <a:off x="3419872" y="1763524"/>
            <a:ext cx="4855816" cy="338554"/>
          </a:xfrm>
          <a:prstGeom prst="rect">
            <a:avLst/>
          </a:prstGeom>
          <a:noFill/>
        </p:spPr>
        <p:txBody>
          <a:bodyPr wrap="none" rtlCol="0">
            <a:spAutoFit/>
          </a:bodyPr>
          <a:lstStyle/>
          <a:p>
            <a:r>
              <a:rPr kumimoji="1" lang="en-US" altLang="ja-JP" sz="1600" dirty="0" smtClean="0"/>
              <a:t>HW</a:t>
            </a:r>
            <a:r>
              <a:rPr kumimoji="1" lang="ja-JP" altLang="en-US" sz="1600" dirty="0" smtClean="0"/>
              <a:t>で自ら動いて就職できる（一般的な職業紹介）</a:t>
            </a:r>
            <a:endParaRPr kumimoji="1" lang="ja-JP" altLang="en-US" sz="1600" dirty="0"/>
          </a:p>
        </p:txBody>
      </p:sp>
      <p:cxnSp>
        <p:nvCxnSpPr>
          <p:cNvPr id="27" name="直線コネクタ 26"/>
          <p:cNvCxnSpPr/>
          <p:nvPr/>
        </p:nvCxnSpPr>
        <p:spPr>
          <a:xfrm>
            <a:off x="3059832" y="2996952"/>
            <a:ext cx="5811118" cy="10790"/>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a:off x="3347864" y="2564904"/>
            <a:ext cx="5535786" cy="4688"/>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3347864" y="4437112"/>
            <a:ext cx="5523086" cy="5730"/>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sp>
        <p:nvSpPr>
          <p:cNvPr id="32" name="テキスト ボックス 31"/>
          <p:cNvSpPr txBox="1"/>
          <p:nvPr/>
        </p:nvSpPr>
        <p:spPr>
          <a:xfrm>
            <a:off x="3419872" y="2267580"/>
            <a:ext cx="5266185" cy="338554"/>
          </a:xfrm>
          <a:prstGeom prst="rect">
            <a:avLst/>
          </a:prstGeom>
          <a:noFill/>
        </p:spPr>
        <p:txBody>
          <a:bodyPr wrap="none" rtlCol="0">
            <a:spAutoFit/>
          </a:bodyPr>
          <a:lstStyle/>
          <a:p>
            <a:r>
              <a:rPr kumimoji="1" lang="en-US" altLang="ja-JP" sz="1600" dirty="0" smtClean="0"/>
              <a:t>HW</a:t>
            </a:r>
            <a:r>
              <a:rPr kumimoji="1" lang="ja-JP" altLang="en-US" sz="1600" dirty="0" smtClean="0"/>
              <a:t>職業訓練でスキルアップ・ステップアップで就職可</a:t>
            </a:r>
            <a:endParaRPr kumimoji="1" lang="ja-JP" altLang="en-US" sz="1600" dirty="0"/>
          </a:p>
        </p:txBody>
      </p:sp>
      <p:cxnSp>
        <p:nvCxnSpPr>
          <p:cNvPr id="36" name="直線コネクタ 35"/>
          <p:cNvCxnSpPr/>
          <p:nvPr/>
        </p:nvCxnSpPr>
        <p:spPr>
          <a:xfrm>
            <a:off x="3347864" y="4797152"/>
            <a:ext cx="5529436" cy="13990"/>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p:nvPr/>
        </p:nvCxnSpPr>
        <p:spPr>
          <a:xfrm>
            <a:off x="1187624" y="5949280"/>
            <a:ext cx="7560840" cy="0"/>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sp>
        <p:nvSpPr>
          <p:cNvPr id="35" name="テキスト ボックス 34"/>
          <p:cNvSpPr txBox="1"/>
          <p:nvPr/>
        </p:nvSpPr>
        <p:spPr>
          <a:xfrm>
            <a:off x="3365083" y="3131676"/>
            <a:ext cx="5778917" cy="1323439"/>
          </a:xfrm>
          <a:prstGeom prst="rect">
            <a:avLst/>
          </a:prstGeom>
          <a:noFill/>
        </p:spPr>
        <p:txBody>
          <a:bodyPr wrap="square" rtlCol="0">
            <a:spAutoFit/>
          </a:bodyPr>
          <a:lstStyle/>
          <a:p>
            <a:r>
              <a:rPr lang="ja-JP" altLang="en-US" sz="1600" b="1" dirty="0" smtClean="0">
                <a:solidFill>
                  <a:srgbClr val="C00000"/>
                </a:solidFill>
              </a:rPr>
              <a:t>キャリアカウンセリング、履歴書・職務経歴書の作成指導、</a:t>
            </a:r>
            <a:endParaRPr lang="en-US" altLang="ja-JP" sz="1600" b="1" dirty="0" smtClean="0">
              <a:solidFill>
                <a:srgbClr val="C00000"/>
              </a:solidFill>
            </a:endParaRPr>
          </a:p>
          <a:p>
            <a:r>
              <a:rPr kumimoji="1" lang="ja-JP" altLang="en-US" sz="1600" b="1" dirty="0" smtClean="0">
                <a:solidFill>
                  <a:srgbClr val="C00000"/>
                </a:solidFill>
              </a:rPr>
              <a:t>面接対策、ハローワークへの</a:t>
            </a:r>
            <a:r>
              <a:rPr lang="ja-JP" altLang="en-US" sz="1600" b="1" dirty="0" smtClean="0">
                <a:solidFill>
                  <a:srgbClr val="C00000"/>
                </a:solidFill>
              </a:rPr>
              <a:t>同行</a:t>
            </a:r>
            <a:r>
              <a:rPr kumimoji="1" lang="ja-JP" altLang="en-US" sz="1600" b="1" dirty="0" smtClean="0">
                <a:solidFill>
                  <a:srgbClr val="C00000"/>
                </a:solidFill>
              </a:rPr>
              <a:t>訪問、個別求人開拓、ニーズに応じた職業紹介、協力企業</a:t>
            </a:r>
            <a:r>
              <a:rPr lang="ja-JP" altLang="en-US" sz="1600" b="1" dirty="0">
                <a:solidFill>
                  <a:srgbClr val="C00000"/>
                </a:solidFill>
              </a:rPr>
              <a:t>等</a:t>
            </a:r>
            <a:r>
              <a:rPr kumimoji="1" lang="ja-JP" altLang="en-US" sz="1600" b="1" dirty="0" smtClean="0">
                <a:solidFill>
                  <a:srgbClr val="C00000"/>
                </a:solidFill>
              </a:rPr>
              <a:t>との連携、能力開発、職業訓練、就労後</a:t>
            </a:r>
            <a:r>
              <a:rPr lang="ja-JP" altLang="en-US" sz="1600" b="1" dirty="0" smtClean="0">
                <a:solidFill>
                  <a:srgbClr val="C00000"/>
                </a:solidFill>
              </a:rPr>
              <a:t>のフォローアップ、就労支援機関との連絡調整、就労訓練事業所の開拓等</a:t>
            </a:r>
            <a:endParaRPr kumimoji="1" lang="ja-JP" altLang="en-US" sz="1600" b="1" dirty="0">
              <a:solidFill>
                <a:srgbClr val="C00000"/>
              </a:solidFill>
            </a:endParaRPr>
          </a:p>
        </p:txBody>
      </p:sp>
      <p:sp>
        <p:nvSpPr>
          <p:cNvPr id="33" name="テキスト ボックス 32"/>
          <p:cNvSpPr txBox="1"/>
          <p:nvPr/>
        </p:nvSpPr>
        <p:spPr>
          <a:xfrm>
            <a:off x="3419872" y="2699628"/>
            <a:ext cx="5981125" cy="338554"/>
          </a:xfrm>
          <a:prstGeom prst="rect">
            <a:avLst/>
          </a:prstGeom>
          <a:noFill/>
        </p:spPr>
        <p:txBody>
          <a:bodyPr wrap="none" rtlCol="0">
            <a:spAutoFit/>
          </a:bodyPr>
          <a:lstStyle/>
          <a:p>
            <a:r>
              <a:rPr kumimoji="1" lang="ja-JP" altLang="en-US" sz="1600" b="1" dirty="0" smtClean="0"/>
              <a:t>生活保護受給者等就労自立促進事業</a:t>
            </a:r>
            <a:r>
              <a:rPr kumimoji="1" lang="ja-JP" altLang="en-US" sz="1400" dirty="0" smtClean="0"/>
              <a:t>（個別支援で早期に就職可能）</a:t>
            </a:r>
            <a:endParaRPr kumimoji="1" lang="ja-JP" altLang="en-US" sz="1400" dirty="0"/>
          </a:p>
        </p:txBody>
      </p:sp>
      <p:sp>
        <p:nvSpPr>
          <p:cNvPr id="46" name="テキスト ボックス 45"/>
          <p:cNvSpPr txBox="1"/>
          <p:nvPr/>
        </p:nvSpPr>
        <p:spPr>
          <a:xfrm>
            <a:off x="3419872" y="4458598"/>
            <a:ext cx="5006499" cy="338554"/>
          </a:xfrm>
          <a:prstGeom prst="rect">
            <a:avLst/>
          </a:prstGeom>
          <a:noFill/>
        </p:spPr>
        <p:txBody>
          <a:bodyPr wrap="none" rtlCol="0">
            <a:spAutoFit/>
          </a:bodyPr>
          <a:lstStyle/>
          <a:p>
            <a:r>
              <a:rPr kumimoji="1" lang="ja-JP" altLang="en-US" sz="1600" b="1" dirty="0" smtClean="0"/>
              <a:t>就労訓練事業</a:t>
            </a:r>
            <a:r>
              <a:rPr kumimoji="1" lang="ja-JP" altLang="en-US" sz="1400" dirty="0" smtClean="0"/>
              <a:t>（中間的就労：支援付きの就労・訓練の場）</a:t>
            </a:r>
            <a:endParaRPr kumimoji="1" lang="ja-JP" altLang="en-US" sz="1400" dirty="0"/>
          </a:p>
        </p:txBody>
      </p:sp>
      <p:sp>
        <p:nvSpPr>
          <p:cNvPr id="47" name="テキスト ボックス 46"/>
          <p:cNvSpPr txBox="1"/>
          <p:nvPr/>
        </p:nvSpPr>
        <p:spPr>
          <a:xfrm>
            <a:off x="3423940" y="4833640"/>
            <a:ext cx="5673348" cy="338554"/>
          </a:xfrm>
          <a:prstGeom prst="rect">
            <a:avLst/>
          </a:prstGeom>
          <a:noFill/>
        </p:spPr>
        <p:txBody>
          <a:bodyPr wrap="none" rtlCol="0">
            <a:spAutoFit/>
          </a:bodyPr>
          <a:lstStyle/>
          <a:p>
            <a:r>
              <a:rPr kumimoji="1" lang="ja-JP" altLang="en-US" sz="1600" b="1" dirty="0" smtClean="0"/>
              <a:t>就労準備支援事業</a:t>
            </a:r>
            <a:r>
              <a:rPr kumimoji="1" lang="ja-JP" altLang="en-US" sz="1200" dirty="0" smtClean="0"/>
              <a:t>（就労の準備が整っていない・生活リズムの乱れなど）</a:t>
            </a:r>
            <a:endParaRPr kumimoji="1" lang="ja-JP" altLang="en-US" sz="1200" dirty="0"/>
          </a:p>
        </p:txBody>
      </p:sp>
      <p:sp>
        <p:nvSpPr>
          <p:cNvPr id="48" name="角丸四角形 47"/>
          <p:cNvSpPr/>
          <p:nvPr/>
        </p:nvSpPr>
        <p:spPr>
          <a:xfrm>
            <a:off x="3203848" y="5157192"/>
            <a:ext cx="5688632" cy="720080"/>
          </a:xfrm>
          <a:prstGeom prst="roundRect">
            <a:avLst>
              <a:gd name="adj" fmla="val 7356"/>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rPr>
              <a:t>就労意欲が希薄等の理由により就労準備支援事業の利用に至らない相談者に対する就労意欲の喚起（ボランティア・就労体験の場・セミナーの開催）</a:t>
            </a:r>
            <a:endParaRPr lang="en-US" altLang="ja-JP" sz="1400" dirty="0" smtClean="0">
              <a:solidFill>
                <a:schemeClr val="tx1"/>
              </a:solidFill>
            </a:endParaRPr>
          </a:p>
        </p:txBody>
      </p:sp>
      <p:sp>
        <p:nvSpPr>
          <p:cNvPr id="49" name="テキスト ボックス 48"/>
          <p:cNvSpPr txBox="1"/>
          <p:nvPr/>
        </p:nvSpPr>
        <p:spPr>
          <a:xfrm>
            <a:off x="3435156" y="5970766"/>
            <a:ext cx="2698175" cy="307777"/>
          </a:xfrm>
          <a:prstGeom prst="rect">
            <a:avLst/>
          </a:prstGeom>
          <a:noFill/>
        </p:spPr>
        <p:txBody>
          <a:bodyPr wrap="none" rtlCol="0">
            <a:spAutoFit/>
          </a:bodyPr>
          <a:lstStyle/>
          <a:p>
            <a:r>
              <a:rPr kumimoji="1" lang="ja-JP" altLang="en-US" sz="1400" dirty="0" smtClean="0"/>
              <a:t>働けない層（病気・障がい等）</a:t>
            </a:r>
            <a:endParaRPr kumimoji="1" lang="ja-JP" altLang="en-US" sz="1400" dirty="0"/>
          </a:p>
        </p:txBody>
      </p:sp>
      <p:sp>
        <p:nvSpPr>
          <p:cNvPr id="50" name="上下矢印 49"/>
          <p:cNvSpPr/>
          <p:nvPr/>
        </p:nvSpPr>
        <p:spPr>
          <a:xfrm>
            <a:off x="467544" y="1700808"/>
            <a:ext cx="216024" cy="4176464"/>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テキスト ボックス 50"/>
          <p:cNvSpPr txBox="1"/>
          <p:nvPr/>
        </p:nvSpPr>
        <p:spPr>
          <a:xfrm>
            <a:off x="365726" y="5877272"/>
            <a:ext cx="389850" cy="338554"/>
          </a:xfrm>
          <a:prstGeom prst="rect">
            <a:avLst/>
          </a:prstGeom>
          <a:noFill/>
        </p:spPr>
        <p:txBody>
          <a:bodyPr wrap="none" rtlCol="0">
            <a:spAutoFit/>
          </a:bodyPr>
          <a:lstStyle/>
          <a:p>
            <a:r>
              <a:rPr kumimoji="1" lang="ja-JP" altLang="en-US" sz="1600" dirty="0" smtClean="0"/>
              <a:t>低</a:t>
            </a:r>
            <a:endParaRPr kumimoji="1" lang="ja-JP" altLang="en-US" sz="1600" dirty="0"/>
          </a:p>
        </p:txBody>
      </p:sp>
      <p:sp>
        <p:nvSpPr>
          <p:cNvPr id="52" name="テキスト ボックス 51"/>
          <p:cNvSpPr txBox="1"/>
          <p:nvPr/>
        </p:nvSpPr>
        <p:spPr>
          <a:xfrm>
            <a:off x="395536" y="1362254"/>
            <a:ext cx="389850" cy="338554"/>
          </a:xfrm>
          <a:prstGeom prst="rect">
            <a:avLst/>
          </a:prstGeom>
          <a:noFill/>
        </p:spPr>
        <p:txBody>
          <a:bodyPr wrap="none" rtlCol="0">
            <a:spAutoFit/>
          </a:bodyPr>
          <a:lstStyle/>
          <a:p>
            <a:r>
              <a:rPr kumimoji="1" lang="ja-JP" altLang="en-US" sz="1600" dirty="0" smtClean="0"/>
              <a:t>高</a:t>
            </a:r>
            <a:endParaRPr kumimoji="1" lang="ja-JP" altLang="en-US" sz="1600" dirty="0"/>
          </a:p>
        </p:txBody>
      </p:sp>
      <p:sp>
        <p:nvSpPr>
          <p:cNvPr id="53" name="テキスト ボックス 52"/>
          <p:cNvSpPr txBox="1"/>
          <p:nvPr/>
        </p:nvSpPr>
        <p:spPr>
          <a:xfrm>
            <a:off x="138475" y="2580967"/>
            <a:ext cx="430887" cy="2144177"/>
          </a:xfrm>
          <a:prstGeom prst="rect">
            <a:avLst/>
          </a:prstGeom>
          <a:noFill/>
        </p:spPr>
        <p:txBody>
          <a:bodyPr vert="eaVert" wrap="none" rtlCol="0">
            <a:spAutoFit/>
          </a:bodyPr>
          <a:lstStyle/>
          <a:p>
            <a:r>
              <a:rPr lang="ja-JP" altLang="en-US" sz="1600" dirty="0" smtClean="0"/>
              <a:t>雇用されるための能力</a:t>
            </a:r>
            <a:endParaRPr kumimoji="1" lang="ja-JP" altLang="en-US" sz="1600" dirty="0"/>
          </a:p>
        </p:txBody>
      </p:sp>
      <p:sp>
        <p:nvSpPr>
          <p:cNvPr id="28" name="フッター プレースホルダ 7"/>
          <p:cNvSpPr>
            <a:spLocks noGrp="1"/>
          </p:cNvSpPr>
          <p:nvPr>
            <p:ph type="ftr" sz="quarter" idx="11"/>
          </p:nvPr>
        </p:nvSpPr>
        <p:spPr>
          <a:xfrm>
            <a:off x="2898648" y="6356350"/>
            <a:ext cx="5822271" cy="365760"/>
          </a:xfrm>
        </p:spPr>
        <p:txBody>
          <a:bodyPr/>
          <a:lstStyle/>
          <a:p>
            <a:r>
              <a:rPr lang="ja-JP" altLang="en-US" sz="800" dirty="0" smtClean="0">
                <a:solidFill>
                  <a:schemeClr val="tx1"/>
                </a:solidFill>
                <a:latin typeface="+mn-ea"/>
              </a:rPr>
              <a:t>生活困窮者自立支援制度における県域研修の普及・促進に向けた調査研究事業</a:t>
            </a:r>
            <a:endParaRPr lang="en-US" altLang="ja-JP" sz="800" dirty="0" smtClean="0">
              <a:solidFill>
                <a:schemeClr val="tx1"/>
              </a:solidFill>
              <a:latin typeface="+mn-ea"/>
            </a:endParaRPr>
          </a:p>
          <a:p>
            <a:r>
              <a:rPr lang="ja-JP" altLang="en-US" sz="800" dirty="0" smtClean="0">
                <a:solidFill>
                  <a:schemeClr val="tx1"/>
                </a:solidFill>
                <a:latin typeface="+mn-ea"/>
              </a:rPr>
              <a:t>みずほ情報総研株式会社</a:t>
            </a:r>
            <a:endParaRPr lang="en-US" altLang="ja-JP" sz="800" dirty="0" smtClean="0">
              <a:solidFill>
                <a:schemeClr val="tx1"/>
              </a:solidFill>
              <a:latin typeface="+mn-ea"/>
            </a:endParaRPr>
          </a:p>
          <a:p>
            <a:r>
              <a:rPr kumimoji="1" lang="en-US" altLang="ja-JP" sz="800" dirty="0" smtClean="0">
                <a:solidFill>
                  <a:schemeClr val="tx1"/>
                </a:solidFill>
                <a:latin typeface="+mn-ea"/>
              </a:rPr>
              <a:t>【</a:t>
            </a:r>
            <a:r>
              <a:rPr kumimoji="1" lang="ja-JP" altLang="en-US" sz="800" dirty="0" smtClean="0">
                <a:solidFill>
                  <a:schemeClr val="tx1"/>
                </a:solidFill>
                <a:latin typeface="+mn-ea"/>
              </a:rPr>
              <a:t>就労</a:t>
            </a:r>
            <a:r>
              <a:rPr kumimoji="1" lang="en-US" altLang="ja-JP" sz="800" dirty="0" smtClean="0">
                <a:solidFill>
                  <a:schemeClr val="tx1"/>
                </a:solidFill>
                <a:latin typeface="+mn-ea"/>
              </a:rPr>
              <a:t>】B</a:t>
            </a:r>
            <a:r>
              <a:rPr kumimoji="1" lang="ja-JP" altLang="en-US" sz="800" dirty="0" err="1" smtClean="0">
                <a:solidFill>
                  <a:schemeClr val="tx1"/>
                </a:solidFill>
                <a:latin typeface="+mn-ea"/>
              </a:rPr>
              <a:t>．</a:t>
            </a:r>
            <a:r>
              <a:rPr kumimoji="1" lang="ja-JP" altLang="en-US" sz="800" dirty="0" smtClean="0">
                <a:solidFill>
                  <a:schemeClr val="tx1"/>
                </a:solidFill>
                <a:latin typeface="+mn-ea"/>
              </a:rPr>
              <a:t>多様なメニューづくり</a:t>
            </a:r>
            <a:endParaRPr kumimoji="1" lang="ja-JP" altLang="en-US" sz="800" dirty="0">
              <a:solidFill>
                <a:schemeClr val="tx1"/>
              </a:solidFill>
              <a:latin typeface="+mn-ea"/>
            </a:endParaRPr>
          </a:p>
        </p:txBody>
      </p:sp>
      <p:sp>
        <p:nvSpPr>
          <p:cNvPr id="30" name="テキスト ボックス 29"/>
          <p:cNvSpPr txBox="1"/>
          <p:nvPr/>
        </p:nvSpPr>
        <p:spPr>
          <a:xfrm>
            <a:off x="6084168" y="5949280"/>
            <a:ext cx="2952328" cy="415498"/>
          </a:xfrm>
          <a:prstGeom prst="rect">
            <a:avLst/>
          </a:prstGeom>
          <a:noFill/>
        </p:spPr>
        <p:txBody>
          <a:bodyPr wrap="square" rtlCol="0">
            <a:spAutoFit/>
          </a:bodyPr>
          <a:lstStyle/>
          <a:p>
            <a:r>
              <a:rPr lang="ja-JP" altLang="en-US" sz="700" dirty="0" smtClean="0">
                <a:latin typeface="メイリオ" pitchFamily="50" charset="-128"/>
                <a:ea typeface="メイリオ" pitchFamily="50" charset="-128"/>
                <a:cs typeface="メイリオ" pitchFamily="50" charset="-128"/>
              </a:rPr>
              <a:t>出所：岡野みゆき（</a:t>
            </a:r>
            <a:r>
              <a:rPr lang="en-US" altLang="ja-JP" sz="700" dirty="0" smtClean="0">
                <a:latin typeface="メイリオ" pitchFamily="50" charset="-128"/>
                <a:ea typeface="メイリオ" pitchFamily="50" charset="-128"/>
                <a:cs typeface="メイリオ" pitchFamily="50" charset="-128"/>
              </a:rPr>
              <a:t>2015</a:t>
            </a:r>
            <a:r>
              <a:rPr lang="ja-JP" altLang="en-US" sz="700" dirty="0" smtClean="0">
                <a:latin typeface="メイリオ" pitchFamily="50" charset="-128"/>
                <a:ea typeface="メイリオ" pitchFamily="50" charset="-128"/>
                <a:cs typeface="メイリオ" pitchFamily="50" charset="-128"/>
              </a:rPr>
              <a:t>）「</a:t>
            </a:r>
            <a:r>
              <a:rPr lang="en-US" altLang="ja-JP" sz="700" dirty="0" smtClean="0">
                <a:latin typeface="メイリオ" pitchFamily="50" charset="-128"/>
                <a:ea typeface="メイリオ" pitchFamily="50" charset="-128"/>
                <a:cs typeface="メイリオ" pitchFamily="50" charset="-128"/>
              </a:rPr>
              <a:t>【</a:t>
            </a:r>
            <a:r>
              <a:rPr lang="ja-JP" altLang="en-US" sz="700" dirty="0" smtClean="0">
                <a:latin typeface="メイリオ" pitchFamily="50" charset="-128"/>
                <a:ea typeface="メイリオ" pitchFamily="50" charset="-128"/>
                <a:cs typeface="メイリオ" pitchFamily="50" charset="-128"/>
              </a:rPr>
              <a:t>後期</a:t>
            </a:r>
            <a:r>
              <a:rPr lang="en-US" altLang="ja-JP" sz="700" dirty="0" smtClean="0">
                <a:latin typeface="メイリオ" pitchFamily="50" charset="-128"/>
                <a:ea typeface="メイリオ" pitchFamily="50" charset="-128"/>
                <a:cs typeface="メイリオ" pitchFamily="50" charset="-128"/>
              </a:rPr>
              <a:t>】</a:t>
            </a:r>
            <a:r>
              <a:rPr lang="ja-JP" altLang="en-US" sz="700" dirty="0" smtClean="0">
                <a:latin typeface="メイリオ" pitchFamily="50" charset="-128"/>
                <a:ea typeface="メイリオ" pitchFamily="50" charset="-128"/>
                <a:cs typeface="メイリオ" pitchFamily="50" charset="-128"/>
              </a:rPr>
              <a:t>就労支援員養成研修</a:t>
            </a:r>
            <a:r>
              <a:rPr lang="en-US" altLang="ja-JP" sz="700" dirty="0" smtClean="0">
                <a:latin typeface="メイリオ" pitchFamily="50" charset="-128"/>
                <a:ea typeface="メイリオ" pitchFamily="50" charset="-128"/>
                <a:cs typeface="メイリオ" pitchFamily="50" charset="-128"/>
              </a:rPr>
              <a:t>『</a:t>
            </a:r>
            <a:r>
              <a:rPr lang="ja-JP" altLang="en-US" sz="700" dirty="0" smtClean="0">
                <a:latin typeface="メイリオ" pitchFamily="50" charset="-128"/>
                <a:ea typeface="メイリオ" pitchFamily="50" charset="-128"/>
                <a:cs typeface="メイリオ" pitchFamily="50" charset="-128"/>
              </a:rPr>
              <a:t>就労支援の実施方法</a:t>
            </a:r>
            <a:r>
              <a:rPr lang="en-US" altLang="ja-JP" sz="700" dirty="0" smtClean="0">
                <a:latin typeface="メイリオ" pitchFamily="50" charset="-128"/>
                <a:ea typeface="メイリオ" pitchFamily="50" charset="-128"/>
                <a:cs typeface="メイリオ" pitchFamily="50" charset="-128"/>
              </a:rPr>
              <a:t>Ⅱ</a:t>
            </a:r>
            <a:r>
              <a:rPr lang="ja-JP" altLang="en-US" sz="700" dirty="0" smtClean="0">
                <a:latin typeface="メイリオ" pitchFamily="50" charset="-128"/>
                <a:ea typeface="メイリオ" pitchFamily="50" charset="-128"/>
                <a:cs typeface="メイリオ" pitchFamily="50" charset="-128"/>
              </a:rPr>
              <a:t>多彩なプログラムづくり</a:t>
            </a:r>
            <a:r>
              <a:rPr lang="en-US" altLang="ja-JP" sz="700" dirty="0" smtClean="0">
                <a:latin typeface="メイリオ" pitchFamily="50" charset="-128"/>
                <a:ea typeface="メイリオ" pitchFamily="50" charset="-128"/>
                <a:cs typeface="メイリオ" pitchFamily="50" charset="-128"/>
              </a:rPr>
              <a:t>』</a:t>
            </a:r>
            <a:r>
              <a:rPr lang="ja-JP" altLang="en-US" sz="700" dirty="0" smtClean="0">
                <a:latin typeface="メイリオ" pitchFamily="50" charset="-128"/>
                <a:ea typeface="メイリオ" pitchFamily="50" charset="-128"/>
                <a:cs typeface="メイリオ" pitchFamily="50" charset="-128"/>
              </a:rPr>
              <a:t>講義資料」（平成</a:t>
            </a:r>
            <a:r>
              <a:rPr lang="en-US" altLang="ja-JP" sz="700" dirty="0" smtClean="0">
                <a:latin typeface="メイリオ" pitchFamily="50" charset="-128"/>
                <a:ea typeface="メイリオ" pitchFamily="50" charset="-128"/>
                <a:cs typeface="メイリオ" pitchFamily="50" charset="-128"/>
              </a:rPr>
              <a:t>27</a:t>
            </a:r>
            <a:r>
              <a:rPr lang="ja-JP" altLang="en-US" sz="700" dirty="0" smtClean="0">
                <a:latin typeface="メイリオ" pitchFamily="50" charset="-128"/>
                <a:ea typeface="メイリオ" pitchFamily="50" charset="-128"/>
                <a:cs typeface="メイリオ" pitchFamily="50" charset="-128"/>
              </a:rPr>
              <a:t>年度自立相談支援事業従事者養成研修）</a:t>
            </a:r>
            <a:r>
              <a:rPr lang="en-US" altLang="ja-JP" sz="700" dirty="0" smtClean="0">
                <a:latin typeface="メイリオ" pitchFamily="50" charset="-128"/>
                <a:ea typeface="メイリオ" pitchFamily="50" charset="-128"/>
                <a:cs typeface="メイリオ" pitchFamily="50" charset="-128"/>
              </a:rPr>
              <a:t>p.3.</a:t>
            </a:r>
            <a:r>
              <a:rPr lang="ja-JP" altLang="en-US" sz="700" dirty="0" smtClean="0">
                <a:latin typeface="メイリオ" pitchFamily="50" charset="-128"/>
                <a:ea typeface="メイリオ" pitchFamily="50" charset="-128"/>
                <a:cs typeface="メイリオ" pitchFamily="50" charset="-128"/>
              </a:rPr>
              <a:t>より </a:t>
            </a:r>
            <a:endParaRPr kumimoji="1" lang="ja-JP" altLang="en-US" sz="700" dirty="0">
              <a:latin typeface="メイリオ" pitchFamily="50" charset="-128"/>
              <a:ea typeface="メイリオ" pitchFamily="50" charset="-128"/>
              <a:cs typeface="メイリオ" pitchFamily="50" charset="-128"/>
            </a:endParaRPr>
          </a:p>
        </p:txBody>
      </p:sp>
      <p:sp>
        <p:nvSpPr>
          <p:cNvPr id="38" name="タイトル 1"/>
          <p:cNvSpPr>
            <a:spLocks noGrp="1"/>
          </p:cNvSpPr>
          <p:nvPr>
            <p:ph type="title"/>
          </p:nvPr>
        </p:nvSpPr>
        <p:spPr>
          <a:xfrm>
            <a:off x="395536" y="188640"/>
            <a:ext cx="8363272" cy="990600"/>
          </a:xfrm>
        </p:spPr>
        <p:txBody>
          <a:bodyPr>
            <a:normAutofit fontScale="90000"/>
          </a:bodyPr>
          <a:lstStyle/>
          <a:p>
            <a:r>
              <a:rPr lang="ja-JP" altLang="en-US" sz="3600" dirty="0" smtClean="0">
                <a:solidFill>
                  <a:schemeClr val="tx1"/>
                </a:solidFill>
                <a:latin typeface="メイリオ" pitchFamily="50" charset="-128"/>
                <a:ea typeface="メイリオ" pitchFamily="50" charset="-128"/>
                <a:cs typeface="メイリオ" pitchFamily="50" charset="-128"/>
              </a:rPr>
              <a:t>２</a:t>
            </a:r>
            <a:r>
              <a:rPr kumimoji="1" lang="ja-JP" altLang="en-US" sz="3600" dirty="0" smtClean="0">
                <a:solidFill>
                  <a:schemeClr val="tx1"/>
                </a:solidFill>
                <a:latin typeface="メイリオ" pitchFamily="50" charset="-128"/>
                <a:ea typeface="メイリオ" pitchFamily="50" charset="-128"/>
                <a:cs typeface="メイリオ" pitchFamily="50" charset="-128"/>
              </a:rPr>
              <a:t>．就労支援</a:t>
            </a:r>
            <a:r>
              <a:rPr lang="ja-JP" altLang="en-US" sz="3600" dirty="0" smtClean="0">
                <a:solidFill>
                  <a:schemeClr val="tx1"/>
                </a:solidFill>
                <a:latin typeface="メイリオ" pitchFamily="50" charset="-128"/>
                <a:ea typeface="メイリオ" pitchFamily="50" charset="-128"/>
                <a:cs typeface="メイリオ" pitchFamily="50" charset="-128"/>
              </a:rPr>
              <a:t>の多様な</a:t>
            </a:r>
            <a:r>
              <a:rPr kumimoji="1" lang="ja-JP" altLang="en-US" sz="3600" dirty="0" smtClean="0">
                <a:solidFill>
                  <a:schemeClr val="tx1"/>
                </a:solidFill>
                <a:latin typeface="メイリオ" pitchFamily="50" charset="-128"/>
                <a:ea typeface="メイリオ" pitchFamily="50" charset="-128"/>
                <a:cs typeface="メイリオ" pitchFamily="50" charset="-128"/>
              </a:rPr>
              <a:t>メニュ</a:t>
            </a:r>
            <a:r>
              <a:rPr lang="ja-JP" altLang="en-US" sz="3600" dirty="0" smtClean="0">
                <a:solidFill>
                  <a:schemeClr val="tx1"/>
                </a:solidFill>
                <a:latin typeface="メイリオ" pitchFamily="50" charset="-128"/>
                <a:ea typeface="メイリオ" pitchFamily="50" charset="-128"/>
                <a:cs typeface="メイリオ" pitchFamily="50" charset="-128"/>
              </a:rPr>
              <a:t>ー</a:t>
            </a:r>
            <a:r>
              <a:rPr lang="en-US" altLang="ja-JP" sz="3600" dirty="0" smtClean="0">
                <a:solidFill>
                  <a:schemeClr val="tx1"/>
                </a:solidFill>
                <a:latin typeface="メイリオ" pitchFamily="50" charset="-128"/>
                <a:ea typeface="メイリオ" pitchFamily="50" charset="-128"/>
                <a:cs typeface="メイリオ" pitchFamily="50" charset="-128"/>
              </a:rPr>
              <a:t/>
            </a:r>
            <a:br>
              <a:rPr lang="en-US" altLang="ja-JP" sz="3600" dirty="0" smtClean="0">
                <a:solidFill>
                  <a:schemeClr val="tx1"/>
                </a:solidFill>
                <a:latin typeface="メイリオ" pitchFamily="50" charset="-128"/>
                <a:ea typeface="メイリオ" pitchFamily="50" charset="-128"/>
                <a:cs typeface="メイリオ" pitchFamily="50" charset="-128"/>
              </a:rPr>
            </a:br>
            <a:r>
              <a:rPr lang="ja-JP" altLang="en-US" sz="3000" dirty="0" smtClean="0">
                <a:solidFill>
                  <a:schemeClr val="tx1"/>
                </a:solidFill>
                <a:latin typeface="メイリオ" pitchFamily="50" charset="-128"/>
                <a:ea typeface="メイリオ" pitchFamily="50" charset="-128"/>
                <a:cs typeface="メイリオ" pitchFamily="50" charset="-128"/>
              </a:rPr>
              <a:t>（１）メニューの考え方</a:t>
            </a:r>
            <a:r>
              <a:rPr lang="ja-JP" altLang="en-US" sz="3000" dirty="0" err="1" smtClean="0">
                <a:solidFill>
                  <a:schemeClr val="tx1"/>
                </a:solidFill>
                <a:latin typeface="メイリオ" pitchFamily="50" charset="-128"/>
                <a:ea typeface="メイリオ" pitchFamily="50" charset="-128"/>
                <a:cs typeface="メイリオ" pitchFamily="50" charset="-128"/>
              </a:rPr>
              <a:t>ー</a:t>
            </a:r>
            <a:r>
              <a:rPr lang="ja-JP" altLang="en-US" sz="3000" dirty="0" smtClean="0">
                <a:solidFill>
                  <a:schemeClr val="tx1"/>
                </a:solidFill>
                <a:latin typeface="メイリオ" pitchFamily="50" charset="-128"/>
                <a:ea typeface="メイリオ" pitchFamily="50" charset="-128"/>
                <a:cs typeface="メイリオ" pitchFamily="50" charset="-128"/>
              </a:rPr>
              <a:t>１</a:t>
            </a:r>
            <a:endParaRPr kumimoji="1" lang="ja-JP" altLang="en-US" sz="3000" dirty="0">
              <a:solidFill>
                <a:schemeClr val="tx1"/>
              </a:solidFill>
              <a:latin typeface="メイリオ" pitchFamily="50" charset="-128"/>
              <a:ea typeface="メイリオ" pitchFamily="50" charset="-128"/>
              <a:cs typeface="メイリオ" pitchFamily="50"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12"/>
          </p:nvPr>
        </p:nvSpPr>
        <p:spPr/>
        <p:txBody>
          <a:bodyPr/>
          <a:lstStyle/>
          <a:p>
            <a:fld id="{FC256532-382F-4E0F-9004-4DCC7021CD1A}" type="slidenum">
              <a:rPr kumimoji="1" lang="ja-JP" altLang="en-US" smtClean="0"/>
              <a:pPr/>
              <a:t>6</a:t>
            </a:fld>
            <a:endParaRPr kumimoji="1" lang="ja-JP" altLang="en-US" dirty="0"/>
          </a:p>
        </p:txBody>
      </p:sp>
      <p:sp>
        <p:nvSpPr>
          <p:cNvPr id="13" name="円/楕円 12"/>
          <p:cNvSpPr/>
          <p:nvPr/>
        </p:nvSpPr>
        <p:spPr>
          <a:xfrm rot="16200000">
            <a:off x="2303748" y="3506815"/>
            <a:ext cx="720080" cy="1656184"/>
          </a:xfrm>
          <a:prstGeom prst="ellipse">
            <a:avLst/>
          </a:prstGeom>
          <a:solidFill>
            <a:srgbClr val="FFE5DB"/>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400" dirty="0" smtClean="0">
                <a:solidFill>
                  <a:schemeClr val="accent3"/>
                </a:solidFill>
                <a:latin typeface="+mn-ea"/>
              </a:rPr>
              <a:t>職業適性検査</a:t>
            </a:r>
            <a:endParaRPr kumimoji="1" lang="ja-JP" altLang="en-US" sz="1400" dirty="0">
              <a:solidFill>
                <a:schemeClr val="accent3"/>
              </a:solidFill>
              <a:latin typeface="+mn-ea"/>
            </a:endParaRPr>
          </a:p>
        </p:txBody>
      </p:sp>
      <p:sp>
        <p:nvSpPr>
          <p:cNvPr id="14" name="円/楕円 13"/>
          <p:cNvSpPr/>
          <p:nvPr/>
        </p:nvSpPr>
        <p:spPr>
          <a:xfrm rot="16200000">
            <a:off x="5544110" y="2570710"/>
            <a:ext cx="792087" cy="2016226"/>
          </a:xfrm>
          <a:prstGeom prst="ellipse">
            <a:avLst/>
          </a:prstGeom>
          <a:solidFill>
            <a:srgbClr val="FFE5DB"/>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400" dirty="0" smtClean="0">
                <a:solidFill>
                  <a:schemeClr val="accent3"/>
                </a:solidFill>
                <a:latin typeface="+mn-ea"/>
              </a:rPr>
              <a:t>職業講習・講座</a:t>
            </a:r>
            <a:endParaRPr kumimoji="1" lang="ja-JP" altLang="en-US" sz="1400" dirty="0">
              <a:solidFill>
                <a:schemeClr val="accent3"/>
              </a:solidFill>
              <a:latin typeface="+mn-ea"/>
            </a:endParaRPr>
          </a:p>
        </p:txBody>
      </p:sp>
      <p:sp>
        <p:nvSpPr>
          <p:cNvPr id="15" name="円/楕円 14"/>
          <p:cNvSpPr/>
          <p:nvPr/>
        </p:nvSpPr>
        <p:spPr>
          <a:xfrm rot="16200000">
            <a:off x="3635896" y="2606715"/>
            <a:ext cx="936103" cy="1944215"/>
          </a:xfrm>
          <a:prstGeom prst="ellipse">
            <a:avLst/>
          </a:prstGeom>
          <a:solidFill>
            <a:srgbClr val="FFE5DB"/>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200" dirty="0" smtClean="0">
                <a:solidFill>
                  <a:schemeClr val="accent3"/>
                </a:solidFill>
                <a:latin typeface="+mn-ea"/>
              </a:rPr>
              <a:t>身だしなみ等の</a:t>
            </a:r>
            <a:endParaRPr kumimoji="1" lang="en-US" altLang="ja-JP" sz="1200" dirty="0" smtClean="0">
              <a:solidFill>
                <a:schemeClr val="accent3"/>
              </a:solidFill>
              <a:latin typeface="+mn-ea"/>
            </a:endParaRPr>
          </a:p>
          <a:p>
            <a:pPr algn="ctr"/>
            <a:r>
              <a:rPr kumimoji="1" lang="ja-JP" altLang="en-US" sz="1200" dirty="0" smtClean="0">
                <a:solidFill>
                  <a:schemeClr val="accent3"/>
                </a:solidFill>
                <a:latin typeface="+mn-ea"/>
              </a:rPr>
              <a:t>生活面の支援</a:t>
            </a:r>
            <a:endParaRPr kumimoji="1" lang="en-US" altLang="ja-JP" sz="1200" dirty="0" smtClean="0">
              <a:solidFill>
                <a:schemeClr val="accent3"/>
              </a:solidFill>
              <a:latin typeface="+mn-ea"/>
            </a:endParaRPr>
          </a:p>
        </p:txBody>
      </p:sp>
      <p:sp>
        <p:nvSpPr>
          <p:cNvPr id="16" name="円/楕円 15"/>
          <p:cNvSpPr/>
          <p:nvPr/>
        </p:nvSpPr>
        <p:spPr>
          <a:xfrm rot="16200000">
            <a:off x="6786254" y="3200773"/>
            <a:ext cx="1116109" cy="1800200"/>
          </a:xfrm>
          <a:prstGeom prst="ellipse">
            <a:avLst/>
          </a:prstGeom>
          <a:solidFill>
            <a:srgbClr val="FFE5DB"/>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400" dirty="0" smtClean="0">
                <a:solidFill>
                  <a:schemeClr val="accent3"/>
                </a:solidFill>
                <a:latin typeface="+mn-ea"/>
              </a:rPr>
              <a:t>面接練習・</a:t>
            </a:r>
            <a:endParaRPr kumimoji="1" lang="en-US" altLang="ja-JP" sz="1400" dirty="0" smtClean="0">
              <a:solidFill>
                <a:schemeClr val="accent3"/>
              </a:solidFill>
              <a:latin typeface="+mn-ea"/>
            </a:endParaRPr>
          </a:p>
          <a:p>
            <a:pPr algn="ctr"/>
            <a:r>
              <a:rPr kumimoji="1" lang="ja-JP" altLang="en-US" sz="1400" dirty="0" smtClean="0">
                <a:solidFill>
                  <a:schemeClr val="accent3"/>
                </a:solidFill>
                <a:latin typeface="+mn-ea"/>
              </a:rPr>
              <a:t>履歴書</a:t>
            </a:r>
            <a:r>
              <a:rPr lang="ja-JP" altLang="en-US" sz="1400" dirty="0" smtClean="0">
                <a:solidFill>
                  <a:schemeClr val="accent3"/>
                </a:solidFill>
                <a:latin typeface="+mn-ea"/>
              </a:rPr>
              <a:t>等</a:t>
            </a:r>
            <a:endParaRPr lang="en-US" altLang="ja-JP" sz="1400" dirty="0" smtClean="0">
              <a:solidFill>
                <a:schemeClr val="accent3"/>
              </a:solidFill>
              <a:latin typeface="+mn-ea"/>
            </a:endParaRPr>
          </a:p>
          <a:p>
            <a:pPr algn="ctr"/>
            <a:r>
              <a:rPr kumimoji="1" lang="ja-JP" altLang="en-US" sz="1400" dirty="0" smtClean="0">
                <a:solidFill>
                  <a:schemeClr val="accent3"/>
                </a:solidFill>
                <a:latin typeface="+mn-ea"/>
              </a:rPr>
              <a:t>作成支援</a:t>
            </a:r>
            <a:endParaRPr kumimoji="1" lang="ja-JP" altLang="en-US" sz="1400" dirty="0">
              <a:solidFill>
                <a:schemeClr val="accent3"/>
              </a:solidFill>
              <a:latin typeface="+mn-ea"/>
            </a:endParaRPr>
          </a:p>
        </p:txBody>
      </p:sp>
      <p:sp>
        <p:nvSpPr>
          <p:cNvPr id="17" name="円/楕円 16"/>
          <p:cNvSpPr/>
          <p:nvPr/>
        </p:nvSpPr>
        <p:spPr>
          <a:xfrm>
            <a:off x="3275856" y="3902858"/>
            <a:ext cx="3096344" cy="1038310"/>
          </a:xfrm>
          <a:prstGeom prst="ellipse">
            <a:avLst/>
          </a:prstGeom>
          <a:solidFill>
            <a:srgbClr val="FFE5DB"/>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1400" dirty="0" smtClean="0">
                <a:solidFill>
                  <a:schemeClr val="accent3"/>
                </a:solidFill>
                <a:latin typeface="+mn-ea"/>
              </a:rPr>
              <a:t>専門家による面談・</a:t>
            </a:r>
            <a:endParaRPr kumimoji="1" lang="en-US" altLang="ja-JP" sz="1400" dirty="0" smtClean="0">
              <a:solidFill>
                <a:schemeClr val="accent3"/>
              </a:solidFill>
              <a:latin typeface="+mn-ea"/>
            </a:endParaRPr>
          </a:p>
          <a:p>
            <a:pPr algn="ctr"/>
            <a:r>
              <a:rPr kumimoji="1" lang="ja-JP" altLang="en-US" sz="1400" dirty="0" smtClean="0">
                <a:solidFill>
                  <a:schemeClr val="accent3"/>
                </a:solidFill>
                <a:latin typeface="+mn-ea"/>
              </a:rPr>
              <a:t>キャリアカウンセリング</a:t>
            </a:r>
            <a:endParaRPr kumimoji="1" lang="ja-JP" altLang="en-US" sz="1400" dirty="0">
              <a:solidFill>
                <a:schemeClr val="accent3"/>
              </a:solidFill>
              <a:latin typeface="+mn-ea"/>
            </a:endParaRPr>
          </a:p>
        </p:txBody>
      </p:sp>
      <p:sp>
        <p:nvSpPr>
          <p:cNvPr id="18" name="円/楕円 17"/>
          <p:cNvSpPr/>
          <p:nvPr/>
        </p:nvSpPr>
        <p:spPr>
          <a:xfrm rot="16200000">
            <a:off x="7704348" y="4658943"/>
            <a:ext cx="720081" cy="1368153"/>
          </a:xfrm>
          <a:prstGeom prst="ellipse">
            <a:avLst/>
          </a:prstGeom>
          <a:solidFill>
            <a:srgbClr val="FFE5DB"/>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400" dirty="0" smtClean="0">
                <a:solidFill>
                  <a:schemeClr val="accent3"/>
                </a:solidFill>
                <a:latin typeface="+mn-ea"/>
              </a:rPr>
              <a:t>就労体験</a:t>
            </a:r>
            <a:endParaRPr kumimoji="1" lang="ja-JP" altLang="en-US" sz="1400" dirty="0">
              <a:solidFill>
                <a:schemeClr val="accent3"/>
              </a:solidFill>
              <a:latin typeface="+mn-ea"/>
            </a:endParaRPr>
          </a:p>
        </p:txBody>
      </p:sp>
      <p:sp>
        <p:nvSpPr>
          <p:cNvPr id="19" name="円/楕円 18"/>
          <p:cNvSpPr/>
          <p:nvPr/>
        </p:nvSpPr>
        <p:spPr>
          <a:xfrm rot="16200000">
            <a:off x="7958512" y="4044739"/>
            <a:ext cx="715810" cy="1152129"/>
          </a:xfrm>
          <a:prstGeom prst="ellipse">
            <a:avLst/>
          </a:prstGeom>
          <a:solidFill>
            <a:srgbClr val="FFE5DB"/>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400" dirty="0" smtClean="0">
                <a:solidFill>
                  <a:schemeClr val="accent3"/>
                </a:solidFill>
                <a:latin typeface="+mn-ea"/>
              </a:rPr>
              <a:t>職場見学</a:t>
            </a:r>
            <a:endParaRPr kumimoji="1" lang="ja-JP" altLang="en-US" sz="1400" dirty="0">
              <a:solidFill>
                <a:schemeClr val="accent3"/>
              </a:solidFill>
              <a:latin typeface="+mn-ea"/>
            </a:endParaRPr>
          </a:p>
        </p:txBody>
      </p:sp>
      <p:sp>
        <p:nvSpPr>
          <p:cNvPr id="20" name="円/楕円 19"/>
          <p:cNvSpPr/>
          <p:nvPr/>
        </p:nvSpPr>
        <p:spPr>
          <a:xfrm rot="16200000">
            <a:off x="6203936" y="4101320"/>
            <a:ext cx="864095" cy="1679694"/>
          </a:xfrm>
          <a:prstGeom prst="ellipse">
            <a:avLst/>
          </a:prstGeom>
          <a:solidFill>
            <a:srgbClr val="FFE5DB"/>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400" dirty="0" smtClean="0">
                <a:solidFill>
                  <a:schemeClr val="accent3"/>
                </a:solidFill>
                <a:latin typeface="+mn-ea"/>
              </a:rPr>
              <a:t>合宿型の</a:t>
            </a:r>
            <a:endParaRPr kumimoji="1" lang="en-US" altLang="ja-JP" sz="1400" dirty="0" smtClean="0">
              <a:solidFill>
                <a:schemeClr val="accent3"/>
              </a:solidFill>
              <a:latin typeface="+mn-ea"/>
            </a:endParaRPr>
          </a:p>
          <a:p>
            <a:pPr algn="ctr"/>
            <a:r>
              <a:rPr kumimoji="1" lang="ja-JP" altLang="en-US" sz="1400" dirty="0" smtClean="0">
                <a:solidFill>
                  <a:schemeClr val="accent3"/>
                </a:solidFill>
                <a:latin typeface="+mn-ea"/>
              </a:rPr>
              <a:t>就労</a:t>
            </a:r>
            <a:r>
              <a:rPr lang="ja-JP" altLang="en-US" sz="1400" dirty="0">
                <a:solidFill>
                  <a:schemeClr val="accent3"/>
                </a:solidFill>
                <a:latin typeface="+mn-ea"/>
              </a:rPr>
              <a:t>準備</a:t>
            </a:r>
            <a:r>
              <a:rPr kumimoji="1" lang="ja-JP" altLang="en-US" sz="1400" dirty="0" smtClean="0">
                <a:solidFill>
                  <a:schemeClr val="accent3"/>
                </a:solidFill>
                <a:latin typeface="+mn-ea"/>
              </a:rPr>
              <a:t>支援</a:t>
            </a:r>
            <a:endParaRPr kumimoji="1" lang="ja-JP" altLang="en-US" sz="1400" dirty="0">
              <a:solidFill>
                <a:schemeClr val="accent3"/>
              </a:solidFill>
              <a:latin typeface="+mn-ea"/>
            </a:endParaRPr>
          </a:p>
        </p:txBody>
      </p:sp>
      <p:sp>
        <p:nvSpPr>
          <p:cNvPr id="21" name="円/楕円 20"/>
          <p:cNvSpPr/>
          <p:nvPr/>
        </p:nvSpPr>
        <p:spPr>
          <a:xfrm>
            <a:off x="323528" y="4694947"/>
            <a:ext cx="3024336" cy="1008112"/>
          </a:xfrm>
          <a:prstGeom prst="ellipse">
            <a:avLst/>
          </a:prstGeom>
          <a:solidFill>
            <a:srgbClr val="FFE5DB"/>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400" dirty="0">
                <a:solidFill>
                  <a:schemeClr val="accent3"/>
                </a:solidFill>
                <a:latin typeface="+mn-ea"/>
              </a:rPr>
              <a:t>支援</a:t>
            </a:r>
            <a:r>
              <a:rPr lang="ja-JP" altLang="en-US" sz="1400" dirty="0" smtClean="0">
                <a:solidFill>
                  <a:schemeClr val="accent3"/>
                </a:solidFill>
                <a:latin typeface="+mn-ea"/>
              </a:rPr>
              <a:t>対象者同士の</a:t>
            </a:r>
            <a:endParaRPr lang="en-US" altLang="ja-JP" sz="1400" dirty="0" smtClean="0">
              <a:solidFill>
                <a:schemeClr val="accent3"/>
              </a:solidFill>
              <a:latin typeface="+mn-ea"/>
            </a:endParaRPr>
          </a:p>
          <a:p>
            <a:pPr algn="ctr"/>
            <a:r>
              <a:rPr lang="ja-JP" altLang="en-US" sz="1400" dirty="0" smtClean="0">
                <a:solidFill>
                  <a:schemeClr val="accent3"/>
                </a:solidFill>
                <a:latin typeface="+mn-ea"/>
              </a:rPr>
              <a:t>コミュニケ</a:t>
            </a:r>
            <a:r>
              <a:rPr lang="ja-JP" altLang="en-US" sz="1400" dirty="0">
                <a:solidFill>
                  <a:schemeClr val="accent3"/>
                </a:solidFill>
                <a:latin typeface="+mn-ea"/>
              </a:rPr>
              <a:t>ー</a:t>
            </a:r>
            <a:r>
              <a:rPr lang="ja-JP" altLang="en-US" sz="1400" dirty="0" smtClean="0">
                <a:solidFill>
                  <a:schemeClr val="accent3"/>
                </a:solidFill>
                <a:latin typeface="+mn-ea"/>
              </a:rPr>
              <a:t>ションを促す支援</a:t>
            </a:r>
            <a:endParaRPr kumimoji="1" lang="ja-JP" altLang="en-US" sz="1400" dirty="0">
              <a:solidFill>
                <a:schemeClr val="accent3"/>
              </a:solidFill>
              <a:latin typeface="+mn-ea"/>
            </a:endParaRPr>
          </a:p>
        </p:txBody>
      </p:sp>
      <p:sp>
        <p:nvSpPr>
          <p:cNvPr id="24" name="円/楕円 23"/>
          <p:cNvSpPr/>
          <p:nvPr/>
        </p:nvSpPr>
        <p:spPr>
          <a:xfrm>
            <a:off x="3131840" y="4910971"/>
            <a:ext cx="2448272" cy="792088"/>
          </a:xfrm>
          <a:prstGeom prst="ellipse">
            <a:avLst/>
          </a:prstGeom>
          <a:solidFill>
            <a:srgbClr val="FFE5DB"/>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1400" dirty="0" smtClean="0">
                <a:solidFill>
                  <a:schemeClr val="accent3"/>
                </a:solidFill>
                <a:latin typeface="+mn-ea"/>
              </a:rPr>
              <a:t>グル</a:t>
            </a:r>
            <a:r>
              <a:rPr lang="ja-JP" altLang="en-US" sz="1400" dirty="0" smtClean="0">
                <a:solidFill>
                  <a:schemeClr val="accent3"/>
                </a:solidFill>
                <a:latin typeface="+mn-ea"/>
              </a:rPr>
              <a:t>ー</a:t>
            </a:r>
            <a:r>
              <a:rPr kumimoji="1" lang="ja-JP" altLang="en-US" sz="1400" dirty="0" smtClean="0">
                <a:solidFill>
                  <a:schemeClr val="accent3"/>
                </a:solidFill>
                <a:latin typeface="+mn-ea"/>
              </a:rPr>
              <a:t>プワ</a:t>
            </a:r>
            <a:r>
              <a:rPr lang="ja-JP" altLang="en-US" sz="1400" dirty="0" smtClean="0">
                <a:solidFill>
                  <a:schemeClr val="accent3"/>
                </a:solidFill>
                <a:latin typeface="+mn-ea"/>
              </a:rPr>
              <a:t>ー</a:t>
            </a:r>
            <a:r>
              <a:rPr kumimoji="1" lang="ja-JP" altLang="en-US" sz="1400" dirty="0" smtClean="0">
                <a:solidFill>
                  <a:schemeClr val="accent3"/>
                </a:solidFill>
                <a:latin typeface="+mn-ea"/>
              </a:rPr>
              <a:t>ク・ワ</a:t>
            </a:r>
            <a:r>
              <a:rPr lang="ja-JP" altLang="en-US" sz="1400" dirty="0" smtClean="0">
                <a:solidFill>
                  <a:schemeClr val="accent3"/>
                </a:solidFill>
                <a:latin typeface="+mn-ea"/>
              </a:rPr>
              <a:t>ークショップ</a:t>
            </a:r>
            <a:endParaRPr kumimoji="1" lang="ja-JP" altLang="en-US" sz="1400" dirty="0">
              <a:solidFill>
                <a:schemeClr val="accent3"/>
              </a:solidFill>
              <a:latin typeface="+mn-ea"/>
            </a:endParaRPr>
          </a:p>
        </p:txBody>
      </p:sp>
      <p:sp>
        <p:nvSpPr>
          <p:cNvPr id="25" name="タイトル 1"/>
          <p:cNvSpPr>
            <a:spLocks noGrp="1"/>
          </p:cNvSpPr>
          <p:nvPr>
            <p:ph type="title"/>
          </p:nvPr>
        </p:nvSpPr>
        <p:spPr>
          <a:xfrm>
            <a:off x="395536" y="188640"/>
            <a:ext cx="8363272" cy="990600"/>
          </a:xfrm>
        </p:spPr>
        <p:txBody>
          <a:bodyPr>
            <a:normAutofit fontScale="90000"/>
          </a:bodyPr>
          <a:lstStyle/>
          <a:p>
            <a:r>
              <a:rPr lang="ja-JP" altLang="en-US" sz="3600" dirty="0" smtClean="0">
                <a:solidFill>
                  <a:schemeClr val="tx1"/>
                </a:solidFill>
                <a:latin typeface="メイリオ" pitchFamily="50" charset="-128"/>
                <a:ea typeface="メイリオ" pitchFamily="50" charset="-128"/>
                <a:cs typeface="メイリオ" pitchFamily="50" charset="-128"/>
              </a:rPr>
              <a:t>２</a:t>
            </a:r>
            <a:r>
              <a:rPr kumimoji="1" lang="ja-JP" altLang="en-US" sz="3600" dirty="0" smtClean="0">
                <a:solidFill>
                  <a:schemeClr val="tx1"/>
                </a:solidFill>
                <a:latin typeface="メイリオ" pitchFamily="50" charset="-128"/>
                <a:ea typeface="メイリオ" pitchFamily="50" charset="-128"/>
                <a:cs typeface="メイリオ" pitchFamily="50" charset="-128"/>
              </a:rPr>
              <a:t>．就労支援の多様なメニュ</a:t>
            </a:r>
            <a:r>
              <a:rPr lang="ja-JP" altLang="en-US" sz="3600" dirty="0" smtClean="0">
                <a:solidFill>
                  <a:schemeClr val="tx1"/>
                </a:solidFill>
                <a:latin typeface="メイリオ" pitchFamily="50" charset="-128"/>
                <a:ea typeface="メイリオ" pitchFamily="50" charset="-128"/>
                <a:cs typeface="メイリオ" pitchFamily="50" charset="-128"/>
              </a:rPr>
              <a:t>ー</a:t>
            </a:r>
            <a:r>
              <a:rPr lang="en-US" altLang="ja-JP" dirty="0" smtClean="0">
                <a:solidFill>
                  <a:schemeClr val="tx1"/>
                </a:solidFill>
                <a:latin typeface="メイリオ" pitchFamily="50" charset="-128"/>
                <a:ea typeface="メイリオ" pitchFamily="50" charset="-128"/>
                <a:cs typeface="メイリオ" pitchFamily="50" charset="-128"/>
              </a:rPr>
              <a:t/>
            </a:r>
            <a:br>
              <a:rPr lang="en-US" altLang="ja-JP" dirty="0" smtClean="0">
                <a:solidFill>
                  <a:schemeClr val="tx1"/>
                </a:solidFill>
                <a:latin typeface="メイリオ" pitchFamily="50" charset="-128"/>
                <a:ea typeface="メイリオ" pitchFamily="50" charset="-128"/>
                <a:cs typeface="メイリオ" pitchFamily="50" charset="-128"/>
              </a:rPr>
            </a:br>
            <a:r>
              <a:rPr lang="ja-JP" altLang="en-US" sz="3000" dirty="0" smtClean="0">
                <a:solidFill>
                  <a:schemeClr val="tx1"/>
                </a:solidFill>
                <a:latin typeface="メイリオ" pitchFamily="50" charset="-128"/>
                <a:ea typeface="メイリオ" pitchFamily="50" charset="-128"/>
                <a:cs typeface="メイリオ" pitchFamily="50" charset="-128"/>
              </a:rPr>
              <a:t>（１）メニューの考え方</a:t>
            </a:r>
            <a:r>
              <a:rPr lang="ja-JP" altLang="en-US" sz="3000" dirty="0" err="1" smtClean="0">
                <a:solidFill>
                  <a:schemeClr val="tx1"/>
                </a:solidFill>
                <a:latin typeface="メイリオ" pitchFamily="50" charset="-128"/>
                <a:ea typeface="メイリオ" pitchFamily="50" charset="-128"/>
                <a:cs typeface="メイリオ" pitchFamily="50" charset="-128"/>
              </a:rPr>
              <a:t>ー</a:t>
            </a:r>
            <a:r>
              <a:rPr lang="ja-JP" altLang="en-US" sz="3000" dirty="0" smtClean="0">
                <a:solidFill>
                  <a:schemeClr val="tx1"/>
                </a:solidFill>
                <a:latin typeface="メイリオ" pitchFamily="50" charset="-128"/>
                <a:ea typeface="メイリオ" pitchFamily="50" charset="-128"/>
                <a:cs typeface="メイリオ" pitchFamily="50" charset="-128"/>
              </a:rPr>
              <a:t>２</a:t>
            </a:r>
            <a:endParaRPr kumimoji="1" lang="ja-JP" altLang="en-US" sz="2200" dirty="0">
              <a:solidFill>
                <a:schemeClr val="tx1"/>
              </a:solidFill>
              <a:latin typeface="メイリオ" pitchFamily="50" charset="-128"/>
              <a:ea typeface="メイリオ" pitchFamily="50" charset="-128"/>
              <a:cs typeface="メイリオ" pitchFamily="50" charset="-128"/>
            </a:endParaRPr>
          </a:p>
        </p:txBody>
      </p:sp>
      <p:sp>
        <p:nvSpPr>
          <p:cNvPr id="26" name="正方形/長方形 25"/>
          <p:cNvSpPr/>
          <p:nvPr/>
        </p:nvSpPr>
        <p:spPr>
          <a:xfrm>
            <a:off x="251520" y="1196752"/>
            <a:ext cx="8640960" cy="1231106"/>
          </a:xfrm>
          <a:prstGeom prst="rect">
            <a:avLst/>
          </a:prstGeom>
        </p:spPr>
        <p:txBody>
          <a:bodyPr wrap="square">
            <a:spAutoFit/>
          </a:bodyPr>
          <a:lstStyle/>
          <a:p>
            <a:pPr marL="274320" lvl="0" indent="-274320">
              <a:spcBef>
                <a:spcPts val="600"/>
              </a:spcBef>
              <a:buClr>
                <a:schemeClr val="accent1"/>
              </a:buClr>
              <a:buSzPct val="76000"/>
              <a:buFont typeface="Wingdings 3"/>
              <a:buChar char=""/>
            </a:pPr>
            <a:r>
              <a:rPr lang="ja-JP" altLang="en-US" sz="1600" dirty="0" smtClean="0">
                <a:latin typeface="メイリオ" pitchFamily="50" charset="-128"/>
                <a:ea typeface="メイリオ" pitchFamily="50" charset="-128"/>
                <a:cs typeface="メイリオ" pitchFamily="50" charset="-128"/>
              </a:rPr>
              <a:t>目的は、就労し経済的に自立するだけでなく、地域とつながり社会に貢献すること。</a:t>
            </a:r>
          </a:p>
          <a:p>
            <a:pPr marL="274320" lvl="0" indent="-274320">
              <a:spcBef>
                <a:spcPts val="600"/>
              </a:spcBef>
              <a:buClr>
                <a:schemeClr val="accent1"/>
              </a:buClr>
              <a:buSzPct val="76000"/>
              <a:buFont typeface="Wingdings 3"/>
              <a:buChar char=""/>
            </a:pPr>
            <a:r>
              <a:rPr lang="ja-JP" altLang="en-US" sz="1600" dirty="0" smtClean="0">
                <a:latin typeface="メイリオ" pitchFamily="50" charset="-128"/>
                <a:ea typeface="メイリオ" pitchFamily="50" charset="-128"/>
                <a:cs typeface="メイリオ" pitchFamily="50" charset="-128"/>
              </a:rPr>
              <a:t>手段は、経済的自立、地域とのつながり、社会に貢献するための方法を指す。一般就労やボランティア活動等どんな些細なことも、目的を意識した取り組みであればよい。</a:t>
            </a:r>
          </a:p>
          <a:p>
            <a:pPr marL="731520" lvl="1" indent="-274320">
              <a:spcBef>
                <a:spcPts val="600"/>
              </a:spcBef>
              <a:buClr>
                <a:schemeClr val="accent1"/>
              </a:buClr>
              <a:buSzPct val="76000"/>
            </a:pPr>
            <a:r>
              <a:rPr lang="ja-JP" altLang="en-US" sz="1600" dirty="0" smtClean="0">
                <a:latin typeface="メイリオ" pitchFamily="50" charset="-128"/>
                <a:ea typeface="メイリオ" pitchFamily="50" charset="-128"/>
                <a:cs typeface="メイリオ" pitchFamily="50" charset="-128"/>
              </a:rPr>
              <a:t>　　　　　</a:t>
            </a:r>
          </a:p>
        </p:txBody>
      </p:sp>
      <p:sp>
        <p:nvSpPr>
          <p:cNvPr id="27" name="フッター プレースホルダ 7"/>
          <p:cNvSpPr>
            <a:spLocks noGrp="1"/>
          </p:cNvSpPr>
          <p:nvPr>
            <p:ph type="ftr" sz="quarter" idx="11"/>
          </p:nvPr>
        </p:nvSpPr>
        <p:spPr>
          <a:xfrm>
            <a:off x="2898648" y="6356350"/>
            <a:ext cx="5822271" cy="365760"/>
          </a:xfrm>
        </p:spPr>
        <p:txBody>
          <a:bodyPr/>
          <a:lstStyle/>
          <a:p>
            <a:r>
              <a:rPr lang="ja-JP" altLang="en-US" sz="800" dirty="0" smtClean="0">
                <a:solidFill>
                  <a:schemeClr val="tx1"/>
                </a:solidFill>
                <a:latin typeface="+mn-ea"/>
              </a:rPr>
              <a:t>生活困窮者自立支援制度における県域研修の普及・促進に向けた調査研究事業</a:t>
            </a:r>
            <a:endParaRPr lang="en-US" altLang="ja-JP" sz="800" dirty="0" smtClean="0">
              <a:solidFill>
                <a:schemeClr val="tx1"/>
              </a:solidFill>
              <a:latin typeface="+mn-ea"/>
            </a:endParaRPr>
          </a:p>
          <a:p>
            <a:r>
              <a:rPr lang="ja-JP" altLang="en-US" sz="800" dirty="0" smtClean="0">
                <a:solidFill>
                  <a:schemeClr val="tx1"/>
                </a:solidFill>
                <a:latin typeface="+mn-ea"/>
              </a:rPr>
              <a:t>みずほ情報総研株式会社</a:t>
            </a:r>
            <a:endParaRPr lang="en-US" altLang="ja-JP" sz="800" dirty="0" smtClean="0">
              <a:solidFill>
                <a:schemeClr val="tx1"/>
              </a:solidFill>
              <a:latin typeface="+mn-ea"/>
            </a:endParaRPr>
          </a:p>
          <a:p>
            <a:r>
              <a:rPr kumimoji="1" lang="en-US" altLang="ja-JP" sz="800" dirty="0" smtClean="0">
                <a:solidFill>
                  <a:schemeClr val="tx1"/>
                </a:solidFill>
                <a:latin typeface="+mn-ea"/>
              </a:rPr>
              <a:t>【</a:t>
            </a:r>
            <a:r>
              <a:rPr kumimoji="1" lang="ja-JP" altLang="en-US" sz="800" dirty="0" smtClean="0">
                <a:solidFill>
                  <a:schemeClr val="tx1"/>
                </a:solidFill>
                <a:latin typeface="+mn-ea"/>
              </a:rPr>
              <a:t>就労</a:t>
            </a:r>
            <a:r>
              <a:rPr kumimoji="1" lang="en-US" altLang="ja-JP" sz="800" dirty="0" smtClean="0">
                <a:solidFill>
                  <a:schemeClr val="tx1"/>
                </a:solidFill>
                <a:latin typeface="+mn-ea"/>
              </a:rPr>
              <a:t>】B</a:t>
            </a:r>
            <a:r>
              <a:rPr kumimoji="1" lang="ja-JP" altLang="en-US" sz="800" dirty="0" err="1" smtClean="0">
                <a:solidFill>
                  <a:schemeClr val="tx1"/>
                </a:solidFill>
                <a:latin typeface="+mn-ea"/>
              </a:rPr>
              <a:t>．</a:t>
            </a:r>
            <a:r>
              <a:rPr kumimoji="1" lang="ja-JP" altLang="en-US" sz="800" dirty="0" smtClean="0">
                <a:solidFill>
                  <a:schemeClr val="tx1"/>
                </a:solidFill>
                <a:latin typeface="+mn-ea"/>
              </a:rPr>
              <a:t>多様なメニューづくり</a:t>
            </a:r>
            <a:endParaRPr kumimoji="1" lang="ja-JP" altLang="en-US" sz="800" dirty="0">
              <a:solidFill>
                <a:schemeClr val="tx1"/>
              </a:solidFill>
              <a:latin typeface="+mn-ea"/>
            </a:endParaRPr>
          </a:p>
        </p:txBody>
      </p:sp>
      <p:sp>
        <p:nvSpPr>
          <p:cNvPr id="29" name="テキスト ボックス 28"/>
          <p:cNvSpPr txBox="1"/>
          <p:nvPr/>
        </p:nvSpPr>
        <p:spPr>
          <a:xfrm>
            <a:off x="899592" y="6381328"/>
            <a:ext cx="4032448" cy="215444"/>
          </a:xfrm>
          <a:prstGeom prst="rect">
            <a:avLst/>
          </a:prstGeom>
          <a:noFill/>
        </p:spPr>
        <p:txBody>
          <a:bodyPr wrap="square" rtlCol="0">
            <a:spAutoFit/>
          </a:bodyPr>
          <a:lstStyle/>
          <a:p>
            <a:r>
              <a:rPr lang="ja-JP" altLang="en-US" sz="800" dirty="0" smtClean="0">
                <a:latin typeface="メイリオ" pitchFamily="50" charset="-128"/>
                <a:ea typeface="メイリオ" pitchFamily="50" charset="-128"/>
                <a:cs typeface="メイリオ" pitchFamily="50" charset="-128"/>
              </a:rPr>
              <a:t>執筆者：山本樹</a:t>
            </a:r>
            <a:endParaRPr lang="ja-JP" altLang="en-US" sz="800" dirty="0">
              <a:latin typeface="メイリオ" pitchFamily="50" charset="-128"/>
              <a:ea typeface="メイリオ" pitchFamily="50" charset="-128"/>
              <a:cs typeface="メイリオ" pitchFamily="50" charset="-128"/>
            </a:endParaRPr>
          </a:p>
        </p:txBody>
      </p:sp>
      <p:sp>
        <p:nvSpPr>
          <p:cNvPr id="37" name="円/楕円 36"/>
          <p:cNvSpPr/>
          <p:nvPr/>
        </p:nvSpPr>
        <p:spPr>
          <a:xfrm>
            <a:off x="5364088" y="5301208"/>
            <a:ext cx="1944216" cy="648072"/>
          </a:xfrm>
          <a:prstGeom prst="ellipse">
            <a:avLst/>
          </a:prstGeom>
          <a:solidFill>
            <a:srgbClr val="FFE5DB"/>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400" dirty="0" smtClean="0">
                <a:solidFill>
                  <a:schemeClr val="accent3"/>
                </a:solidFill>
                <a:latin typeface="+mn-ea"/>
              </a:rPr>
              <a:t>ハローワークへの同行支援</a:t>
            </a:r>
          </a:p>
        </p:txBody>
      </p:sp>
      <p:sp>
        <p:nvSpPr>
          <p:cNvPr id="38" name="円/楕円 37"/>
          <p:cNvSpPr/>
          <p:nvPr/>
        </p:nvSpPr>
        <p:spPr>
          <a:xfrm>
            <a:off x="251520" y="3830851"/>
            <a:ext cx="1656184" cy="864096"/>
          </a:xfrm>
          <a:prstGeom prst="ellipse">
            <a:avLst/>
          </a:prstGeom>
          <a:solidFill>
            <a:srgbClr val="FFE5DB"/>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400" dirty="0" smtClean="0">
                <a:solidFill>
                  <a:schemeClr val="accent3"/>
                </a:solidFill>
                <a:latin typeface="+mn-ea"/>
              </a:rPr>
              <a:t>地域活動</a:t>
            </a:r>
            <a:r>
              <a:rPr lang="en-US" altLang="ja-JP" sz="1400" dirty="0" smtClean="0">
                <a:solidFill>
                  <a:schemeClr val="accent3"/>
                </a:solidFill>
                <a:latin typeface="+mn-ea"/>
              </a:rPr>
              <a:t>※</a:t>
            </a:r>
          </a:p>
        </p:txBody>
      </p:sp>
      <p:sp>
        <p:nvSpPr>
          <p:cNvPr id="39" name="雲形吹き出し 38"/>
          <p:cNvSpPr/>
          <p:nvPr/>
        </p:nvSpPr>
        <p:spPr>
          <a:xfrm>
            <a:off x="7020272" y="2708920"/>
            <a:ext cx="1979712" cy="864096"/>
          </a:xfrm>
          <a:prstGeom prst="cloudCallout">
            <a:avLst>
              <a:gd name="adj1" fmla="val -49881"/>
              <a:gd name="adj2" fmla="val 59617"/>
            </a:avLst>
          </a:prstGeom>
          <a:ln/>
        </p:spPr>
        <p:style>
          <a:lnRef idx="2">
            <a:schemeClr val="accent3">
              <a:shade val="50000"/>
            </a:schemeClr>
          </a:lnRef>
          <a:fillRef idx="1">
            <a:schemeClr val="accent3"/>
          </a:fillRef>
          <a:effectRef idx="0">
            <a:schemeClr val="accent3"/>
          </a:effectRef>
          <a:fontRef idx="minor">
            <a:schemeClr val="lt1"/>
          </a:fontRef>
        </p:style>
        <p:txBody>
          <a:bodyPr vert="horz" rtlCol="0" anchor="ctr"/>
          <a:lstStyle/>
          <a:p>
            <a:pPr algn="ctr"/>
            <a:r>
              <a:rPr lang="ja-JP" altLang="en-US" sz="1200" dirty="0" smtClean="0">
                <a:solidFill>
                  <a:schemeClr val="bg1"/>
                </a:solidFill>
                <a:latin typeface="+mn-ea"/>
              </a:rPr>
              <a:t>他にもいろんなメニューが</a:t>
            </a:r>
            <a:endParaRPr lang="en-US" altLang="ja-JP" sz="1200" dirty="0" smtClean="0">
              <a:solidFill>
                <a:schemeClr val="bg1"/>
              </a:solidFill>
              <a:latin typeface="+mn-ea"/>
            </a:endParaRPr>
          </a:p>
          <a:p>
            <a:pPr algn="ctr"/>
            <a:r>
              <a:rPr lang="ja-JP" altLang="en-US" sz="1200" dirty="0" smtClean="0">
                <a:solidFill>
                  <a:schemeClr val="bg1"/>
                </a:solidFill>
                <a:latin typeface="+mn-ea"/>
              </a:rPr>
              <a:t>考えられる？</a:t>
            </a:r>
          </a:p>
        </p:txBody>
      </p:sp>
      <p:sp>
        <p:nvSpPr>
          <p:cNvPr id="40" name="正方形/長方形 39"/>
          <p:cNvSpPr/>
          <p:nvPr/>
        </p:nvSpPr>
        <p:spPr>
          <a:xfrm>
            <a:off x="755576" y="5703059"/>
            <a:ext cx="5273824" cy="246221"/>
          </a:xfrm>
          <a:prstGeom prst="rect">
            <a:avLst/>
          </a:prstGeom>
        </p:spPr>
        <p:txBody>
          <a:bodyPr wrap="square">
            <a:spAutoFit/>
          </a:bodyPr>
          <a:lstStyle/>
          <a:p>
            <a:r>
              <a:rPr lang="en-US" altLang="ja-JP" sz="1000" dirty="0" smtClean="0"/>
              <a:t>※</a:t>
            </a:r>
            <a:r>
              <a:rPr lang="ja-JP" altLang="en-US" sz="1000" dirty="0" smtClean="0"/>
              <a:t>地域の社会資源によって実施されるプログラム（ボランティア等）</a:t>
            </a:r>
          </a:p>
        </p:txBody>
      </p:sp>
      <p:sp>
        <p:nvSpPr>
          <p:cNvPr id="31" name="円/楕円 30"/>
          <p:cNvSpPr/>
          <p:nvPr/>
        </p:nvSpPr>
        <p:spPr>
          <a:xfrm>
            <a:off x="1259632" y="3254787"/>
            <a:ext cx="2088232" cy="790732"/>
          </a:xfrm>
          <a:prstGeom prst="ellipse">
            <a:avLst/>
          </a:prstGeom>
          <a:solidFill>
            <a:srgbClr val="FFE5DB"/>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200" dirty="0" smtClean="0">
                <a:solidFill>
                  <a:schemeClr val="accent3"/>
                </a:solidFill>
                <a:latin typeface="+mn-ea"/>
              </a:rPr>
              <a:t>コミュニティ・ケース・ワーク</a:t>
            </a:r>
          </a:p>
        </p:txBody>
      </p:sp>
      <p:sp>
        <p:nvSpPr>
          <p:cNvPr id="33" name="雲形吹き出し 32"/>
          <p:cNvSpPr/>
          <p:nvPr/>
        </p:nvSpPr>
        <p:spPr>
          <a:xfrm>
            <a:off x="0" y="2246675"/>
            <a:ext cx="1691680" cy="1150772"/>
          </a:xfrm>
          <a:prstGeom prst="cloudCallout">
            <a:avLst>
              <a:gd name="adj1" fmla="val 59965"/>
              <a:gd name="adj2" fmla="val 45379"/>
            </a:avLst>
          </a:prstGeom>
          <a:ln/>
        </p:spPr>
        <p:style>
          <a:lnRef idx="2">
            <a:schemeClr val="accent3">
              <a:shade val="50000"/>
            </a:schemeClr>
          </a:lnRef>
          <a:fillRef idx="1">
            <a:schemeClr val="accent3"/>
          </a:fillRef>
          <a:effectRef idx="0">
            <a:schemeClr val="accent3"/>
          </a:effectRef>
          <a:fontRef idx="minor">
            <a:schemeClr val="lt1"/>
          </a:fontRef>
        </p:style>
        <p:txBody>
          <a:bodyPr vert="horz" rtlCol="0" anchor="ctr"/>
          <a:lstStyle/>
          <a:p>
            <a:pPr algn="ctr"/>
            <a:r>
              <a:rPr lang="ja-JP" altLang="en-US" sz="1200" dirty="0" smtClean="0">
                <a:solidFill>
                  <a:schemeClr val="bg1"/>
                </a:solidFill>
                <a:latin typeface="+mn-ea"/>
              </a:rPr>
              <a:t>あなたの地域にはどんな　メニューが　ありますか？</a:t>
            </a:r>
          </a:p>
        </p:txBody>
      </p:sp>
      <p:sp>
        <p:nvSpPr>
          <p:cNvPr id="32" name="角丸四角形 31"/>
          <p:cNvSpPr/>
          <p:nvPr/>
        </p:nvSpPr>
        <p:spPr>
          <a:xfrm>
            <a:off x="1907704" y="2204864"/>
            <a:ext cx="5184576" cy="792088"/>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indent="-266700"/>
            <a:r>
              <a:rPr lang="ja-JP" altLang="en-US" dirty="0" smtClean="0">
                <a:solidFill>
                  <a:schemeClr val="tx1"/>
                </a:solidFill>
                <a:latin typeface="メイリオ" pitchFamily="50" charset="-128"/>
                <a:ea typeface="メイリオ" pitchFamily="50" charset="-128"/>
                <a:cs typeface="メイリオ" pitchFamily="50" charset="-128"/>
              </a:rPr>
              <a:t>☝「目的」と「手段」を整理することが重要</a:t>
            </a:r>
            <a:endParaRPr lang="en-US" altLang="ja-JP" dirty="0" smtClean="0">
              <a:solidFill>
                <a:schemeClr val="tx1"/>
              </a:solidFill>
              <a:latin typeface="メイリオ" pitchFamily="50" charset="-128"/>
              <a:ea typeface="メイリオ" pitchFamily="50" charset="-128"/>
              <a:cs typeface="メイリオ" pitchFamily="50" charset="-128"/>
            </a:endParaRPr>
          </a:p>
          <a:p>
            <a:pPr marL="266700" indent="-266700"/>
            <a:r>
              <a:rPr lang="ja-JP" altLang="en-US" dirty="0">
                <a:solidFill>
                  <a:schemeClr val="tx1"/>
                </a:solidFill>
                <a:latin typeface="メイリオ" pitchFamily="50" charset="-128"/>
                <a:ea typeface="メイリオ" pitchFamily="50" charset="-128"/>
                <a:cs typeface="メイリオ" pitchFamily="50" charset="-128"/>
              </a:rPr>
              <a:t>　</a:t>
            </a:r>
            <a:r>
              <a:rPr lang="ja-JP" altLang="en-US" dirty="0" smtClean="0">
                <a:solidFill>
                  <a:schemeClr val="tx1"/>
                </a:solidFill>
                <a:latin typeface="メイリオ" pitchFamily="50" charset="-128"/>
                <a:ea typeface="メイリオ" pitchFamily="50" charset="-128"/>
                <a:cs typeface="メイリオ" pitchFamily="50" charset="-128"/>
              </a:rPr>
              <a:t>手段は目的達成のプロセスに過ぎない</a:t>
            </a:r>
            <a:endParaRPr kumimoji="1" lang="ja-JP" altLang="en-US"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タイトル 1"/>
          <p:cNvSpPr>
            <a:spLocks noGrp="1"/>
          </p:cNvSpPr>
          <p:nvPr>
            <p:ph type="title"/>
          </p:nvPr>
        </p:nvSpPr>
        <p:spPr>
          <a:xfrm>
            <a:off x="395536" y="260648"/>
            <a:ext cx="8363272" cy="990600"/>
          </a:xfrm>
        </p:spPr>
        <p:txBody>
          <a:bodyPr>
            <a:normAutofit fontScale="90000"/>
          </a:bodyPr>
          <a:lstStyle/>
          <a:p>
            <a:r>
              <a:rPr lang="ja-JP" altLang="en-US" sz="3600" dirty="0" smtClean="0">
                <a:solidFill>
                  <a:schemeClr val="tx1"/>
                </a:solidFill>
                <a:latin typeface="メイリオ" pitchFamily="50" charset="-128"/>
                <a:ea typeface="メイリオ" pitchFamily="50" charset="-128"/>
                <a:cs typeface="メイリオ" pitchFamily="50" charset="-128"/>
              </a:rPr>
              <a:t>２</a:t>
            </a:r>
            <a:r>
              <a:rPr kumimoji="1" lang="ja-JP" altLang="en-US" sz="3600" dirty="0" smtClean="0">
                <a:solidFill>
                  <a:schemeClr val="tx1"/>
                </a:solidFill>
                <a:latin typeface="メイリオ" pitchFamily="50" charset="-128"/>
                <a:ea typeface="メイリオ" pitchFamily="50" charset="-128"/>
                <a:cs typeface="メイリオ" pitchFamily="50" charset="-128"/>
              </a:rPr>
              <a:t>．就労支援の多様なメニュ</a:t>
            </a:r>
            <a:r>
              <a:rPr lang="ja-JP" altLang="en-US" sz="3600" dirty="0" smtClean="0">
                <a:solidFill>
                  <a:schemeClr val="tx1"/>
                </a:solidFill>
                <a:latin typeface="メイリオ" pitchFamily="50" charset="-128"/>
                <a:ea typeface="メイリオ" pitchFamily="50" charset="-128"/>
                <a:cs typeface="メイリオ" pitchFamily="50" charset="-128"/>
              </a:rPr>
              <a:t>ー</a:t>
            </a:r>
            <a:r>
              <a:rPr lang="en-US" altLang="ja-JP" dirty="0" smtClean="0">
                <a:solidFill>
                  <a:schemeClr val="tx1"/>
                </a:solidFill>
                <a:latin typeface="メイリオ" pitchFamily="50" charset="-128"/>
                <a:ea typeface="メイリオ" pitchFamily="50" charset="-128"/>
                <a:cs typeface="メイリオ" pitchFamily="50" charset="-128"/>
              </a:rPr>
              <a:t/>
            </a:r>
            <a:br>
              <a:rPr lang="en-US" altLang="ja-JP" dirty="0" smtClean="0">
                <a:solidFill>
                  <a:schemeClr val="tx1"/>
                </a:solidFill>
                <a:latin typeface="メイリオ" pitchFamily="50" charset="-128"/>
                <a:ea typeface="メイリオ" pitchFamily="50" charset="-128"/>
                <a:cs typeface="メイリオ" pitchFamily="50" charset="-128"/>
              </a:rPr>
            </a:br>
            <a:r>
              <a:rPr lang="ja-JP" altLang="en-US" dirty="0" smtClean="0">
                <a:solidFill>
                  <a:schemeClr val="tx1"/>
                </a:solidFill>
                <a:latin typeface="メイリオ" pitchFamily="50" charset="-128"/>
                <a:ea typeface="メイリオ" pitchFamily="50" charset="-128"/>
                <a:cs typeface="メイリオ" pitchFamily="50" charset="-128"/>
              </a:rPr>
              <a:t>（２）演習～事例演習①</a:t>
            </a:r>
            <a:endParaRPr kumimoji="1" lang="ja-JP" altLang="en-US" sz="2700" dirty="0">
              <a:solidFill>
                <a:schemeClr val="tx1"/>
              </a:solidFill>
              <a:latin typeface="メイリオ" pitchFamily="50" charset="-128"/>
              <a:ea typeface="メイリオ" pitchFamily="50" charset="-128"/>
              <a:cs typeface="メイリオ" pitchFamily="50" charset="-128"/>
            </a:endParaRPr>
          </a:p>
        </p:txBody>
      </p:sp>
      <p:sp>
        <p:nvSpPr>
          <p:cNvPr id="4" name="スライド番号プレースホルダ 3"/>
          <p:cNvSpPr>
            <a:spLocks noGrp="1"/>
          </p:cNvSpPr>
          <p:nvPr>
            <p:ph type="sldNum" sz="quarter" idx="12"/>
          </p:nvPr>
        </p:nvSpPr>
        <p:spPr/>
        <p:txBody>
          <a:bodyPr/>
          <a:lstStyle/>
          <a:p>
            <a:fld id="{FC256532-382F-4E0F-9004-4DCC7021CD1A}" type="slidenum">
              <a:rPr kumimoji="1" lang="ja-JP" altLang="en-US" smtClean="0"/>
              <a:pPr/>
              <a:t>7</a:t>
            </a:fld>
            <a:endParaRPr kumimoji="1" lang="ja-JP" altLang="en-US" dirty="0"/>
          </a:p>
        </p:txBody>
      </p:sp>
      <p:sp>
        <p:nvSpPr>
          <p:cNvPr id="9" name="フッター プレースホルダ 7"/>
          <p:cNvSpPr>
            <a:spLocks noGrp="1"/>
          </p:cNvSpPr>
          <p:nvPr>
            <p:ph type="ftr" sz="quarter" idx="11"/>
          </p:nvPr>
        </p:nvSpPr>
        <p:spPr>
          <a:xfrm>
            <a:off x="2898648" y="6356350"/>
            <a:ext cx="5822271" cy="365760"/>
          </a:xfrm>
        </p:spPr>
        <p:txBody>
          <a:bodyPr/>
          <a:lstStyle/>
          <a:p>
            <a:r>
              <a:rPr lang="ja-JP" altLang="en-US" sz="800" dirty="0" smtClean="0">
                <a:solidFill>
                  <a:schemeClr val="tx1"/>
                </a:solidFill>
                <a:latin typeface="+mn-ea"/>
              </a:rPr>
              <a:t>生活困窮者自立支援制度における県域研修の普及・促進に向けた調査研究事業</a:t>
            </a:r>
            <a:endParaRPr lang="en-US" altLang="ja-JP" sz="800" dirty="0" smtClean="0">
              <a:solidFill>
                <a:schemeClr val="tx1"/>
              </a:solidFill>
              <a:latin typeface="+mn-ea"/>
            </a:endParaRPr>
          </a:p>
          <a:p>
            <a:r>
              <a:rPr lang="ja-JP" altLang="en-US" sz="800" dirty="0" smtClean="0">
                <a:solidFill>
                  <a:schemeClr val="tx1"/>
                </a:solidFill>
                <a:latin typeface="+mn-ea"/>
              </a:rPr>
              <a:t>みずほ情報総研株式会社</a:t>
            </a:r>
            <a:endParaRPr lang="en-US" altLang="ja-JP" sz="800" dirty="0" smtClean="0">
              <a:solidFill>
                <a:schemeClr val="tx1"/>
              </a:solidFill>
              <a:latin typeface="+mn-ea"/>
            </a:endParaRPr>
          </a:p>
          <a:p>
            <a:r>
              <a:rPr kumimoji="1" lang="en-US" altLang="ja-JP" sz="800" dirty="0" smtClean="0">
                <a:solidFill>
                  <a:schemeClr val="tx1"/>
                </a:solidFill>
                <a:latin typeface="+mn-ea"/>
              </a:rPr>
              <a:t>【</a:t>
            </a:r>
            <a:r>
              <a:rPr kumimoji="1" lang="ja-JP" altLang="en-US" sz="800" dirty="0" smtClean="0">
                <a:solidFill>
                  <a:schemeClr val="tx1"/>
                </a:solidFill>
                <a:latin typeface="+mn-ea"/>
              </a:rPr>
              <a:t>就労</a:t>
            </a:r>
            <a:r>
              <a:rPr kumimoji="1" lang="en-US" altLang="ja-JP" sz="800" dirty="0" smtClean="0">
                <a:solidFill>
                  <a:schemeClr val="tx1"/>
                </a:solidFill>
                <a:latin typeface="+mn-ea"/>
              </a:rPr>
              <a:t>】B</a:t>
            </a:r>
            <a:r>
              <a:rPr kumimoji="1" lang="ja-JP" altLang="en-US" sz="800" dirty="0" err="1" smtClean="0">
                <a:solidFill>
                  <a:schemeClr val="tx1"/>
                </a:solidFill>
                <a:latin typeface="+mn-ea"/>
              </a:rPr>
              <a:t>．</a:t>
            </a:r>
            <a:r>
              <a:rPr kumimoji="1" lang="ja-JP" altLang="en-US" sz="800" dirty="0" smtClean="0">
                <a:solidFill>
                  <a:schemeClr val="tx1"/>
                </a:solidFill>
                <a:latin typeface="+mn-ea"/>
              </a:rPr>
              <a:t>多様なメニューづくり</a:t>
            </a:r>
            <a:endParaRPr kumimoji="1" lang="ja-JP" altLang="en-US" sz="800" dirty="0">
              <a:solidFill>
                <a:schemeClr val="tx1"/>
              </a:solidFill>
              <a:latin typeface="+mn-ea"/>
            </a:endParaRPr>
          </a:p>
        </p:txBody>
      </p:sp>
      <p:sp>
        <p:nvSpPr>
          <p:cNvPr id="10" name="テキスト ボックス 9"/>
          <p:cNvSpPr txBox="1"/>
          <p:nvPr/>
        </p:nvSpPr>
        <p:spPr>
          <a:xfrm>
            <a:off x="467544" y="1224082"/>
            <a:ext cx="1224136" cy="476726"/>
          </a:xfrm>
          <a:prstGeom prst="roundRect">
            <a:avLst/>
          </a:prstGeom>
          <a:solidFill>
            <a:schemeClr val="accent1"/>
          </a:solidFill>
        </p:spPr>
        <p:style>
          <a:lnRef idx="0">
            <a:schemeClr val="accent1"/>
          </a:lnRef>
          <a:fillRef idx="3">
            <a:schemeClr val="accent1"/>
          </a:fillRef>
          <a:effectRef idx="3">
            <a:schemeClr val="accent1"/>
          </a:effectRef>
          <a:fontRef idx="minor">
            <a:schemeClr val="lt1"/>
          </a:fontRef>
        </p:style>
        <p:txBody>
          <a:bodyPr wrap="square" rtlCol="0" anchor="ctr">
            <a:spAutoFit/>
          </a:bodyPr>
          <a:lstStyle/>
          <a:p>
            <a:r>
              <a:rPr kumimoji="1" lang="ja-JP" altLang="en-US" sz="2200" b="1" dirty="0" smtClean="0"/>
              <a:t>事例①</a:t>
            </a:r>
            <a:endParaRPr kumimoji="1" lang="ja-JP" altLang="en-US" sz="2200" b="1" dirty="0"/>
          </a:p>
        </p:txBody>
      </p:sp>
      <p:sp>
        <p:nvSpPr>
          <p:cNvPr id="17" name="テキスト ボックス 16"/>
          <p:cNvSpPr txBox="1"/>
          <p:nvPr/>
        </p:nvSpPr>
        <p:spPr>
          <a:xfrm>
            <a:off x="467544" y="1772816"/>
            <a:ext cx="8280920" cy="2880320"/>
          </a:xfrm>
          <a:prstGeom prst="rect">
            <a:avLst/>
          </a:prstGeom>
          <a:ln w="38100"/>
        </p:spPr>
        <p:style>
          <a:lnRef idx="2">
            <a:schemeClr val="accent2"/>
          </a:lnRef>
          <a:fillRef idx="1">
            <a:schemeClr val="lt1"/>
          </a:fillRef>
          <a:effectRef idx="0">
            <a:schemeClr val="accent2"/>
          </a:effectRef>
          <a:fontRef idx="minor">
            <a:schemeClr val="dk1"/>
          </a:fontRef>
        </p:style>
        <p:txBody>
          <a:bodyPr wrap="square" rtlCol="0" anchor="ctr">
            <a:normAutofit/>
          </a:bodyPr>
          <a:lstStyle/>
          <a:p>
            <a:pPr>
              <a:lnSpc>
                <a:spcPct val="120000"/>
              </a:lnSpc>
            </a:pPr>
            <a:r>
              <a:rPr lang="ja-JP" altLang="en-US" dirty="0" smtClean="0"/>
              <a:t>息子と二人暮らし。息子は知的障害があり地元福祉施設（工賃月２万円）で働いている。夫は３年前にがんで亡くなる（数百万円の保険金を受け取る）。</a:t>
            </a:r>
          </a:p>
          <a:p>
            <a:pPr>
              <a:lnSpc>
                <a:spcPct val="120000"/>
              </a:lnSpc>
            </a:pPr>
            <a:r>
              <a:rPr lang="ja-JP" altLang="en-US" dirty="0" smtClean="0"/>
              <a:t>本人は洋裁の専門学校を卒業後、地元の洋裁工場に就職するが人間関係にトラブルがあり５年で退職。その後、スーパーやクリーニング店、飲食店等で短時間のパートで働くが、どこも半年～１年で退職。退職理由は、自分に合った仕事ではないとのこと。最近の半年間は、職に就いていない。</a:t>
            </a:r>
          </a:p>
          <a:p>
            <a:pPr>
              <a:lnSpc>
                <a:spcPct val="120000"/>
              </a:lnSpc>
            </a:pPr>
            <a:r>
              <a:rPr lang="ja-JP" altLang="en-US" dirty="0" smtClean="0"/>
              <a:t>生活費は保険金や以前からあった預金を切り崩しながら生活しており、あと１年６ヵ月程で預金がなくなってしまう。</a:t>
            </a:r>
            <a:endParaRPr lang="en-US" altLang="ja-JP" b="1" dirty="0" smtClean="0">
              <a:solidFill>
                <a:schemeClr val="accent2"/>
              </a:solidFill>
            </a:endParaRPr>
          </a:p>
        </p:txBody>
      </p:sp>
      <p:sp>
        <p:nvSpPr>
          <p:cNvPr id="18" name="テキスト ボックス 17"/>
          <p:cNvSpPr txBox="1"/>
          <p:nvPr/>
        </p:nvSpPr>
        <p:spPr>
          <a:xfrm>
            <a:off x="899592" y="6381328"/>
            <a:ext cx="4032448" cy="215444"/>
          </a:xfrm>
          <a:prstGeom prst="rect">
            <a:avLst/>
          </a:prstGeom>
          <a:noFill/>
        </p:spPr>
        <p:txBody>
          <a:bodyPr wrap="square" rtlCol="0">
            <a:spAutoFit/>
          </a:bodyPr>
          <a:lstStyle/>
          <a:p>
            <a:r>
              <a:rPr lang="ja-JP" altLang="en-US" sz="800" dirty="0" smtClean="0">
                <a:latin typeface="メイリオ" pitchFamily="50" charset="-128"/>
                <a:ea typeface="メイリオ" pitchFamily="50" charset="-128"/>
                <a:cs typeface="メイリオ" pitchFamily="50" charset="-128"/>
              </a:rPr>
              <a:t>執筆者：山本樹</a:t>
            </a:r>
            <a:endParaRPr lang="en-US" altLang="ja-JP" sz="800" dirty="0" smtClean="0">
              <a:latin typeface="メイリオ" pitchFamily="50" charset="-128"/>
              <a:ea typeface="メイリオ" pitchFamily="50" charset="-128"/>
              <a:cs typeface="メイリオ" pitchFamily="50" charset="-128"/>
            </a:endParaRPr>
          </a:p>
        </p:txBody>
      </p:sp>
      <p:sp>
        <p:nvSpPr>
          <p:cNvPr id="12" name="正方形/長方形 11"/>
          <p:cNvSpPr/>
          <p:nvPr/>
        </p:nvSpPr>
        <p:spPr>
          <a:xfrm>
            <a:off x="467544" y="5085184"/>
            <a:ext cx="8280920" cy="1224136"/>
          </a:xfrm>
          <a:prstGeom prst="rect">
            <a:avLst/>
          </a:prstGeom>
          <a:no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20000"/>
              </a:lnSpc>
            </a:pPr>
            <a:r>
              <a:rPr lang="ja-JP" altLang="en-US" dirty="0" smtClean="0">
                <a:solidFill>
                  <a:schemeClr val="tx1"/>
                </a:solidFill>
              </a:rPr>
              <a:t>遠い将来は自分に合った職を見つけ、安定収入を得ること。ただし、当面は仕事のことは考えたくない。日中の過ごし方については、今のままではよくないと思っている。</a:t>
            </a:r>
            <a:endParaRPr lang="ja-JP" altLang="en-US" dirty="0">
              <a:solidFill>
                <a:schemeClr val="tx1"/>
              </a:solidFill>
            </a:endParaRPr>
          </a:p>
        </p:txBody>
      </p:sp>
      <p:sp>
        <p:nvSpPr>
          <p:cNvPr id="13" name="角丸四角形 12"/>
          <p:cNvSpPr/>
          <p:nvPr/>
        </p:nvSpPr>
        <p:spPr>
          <a:xfrm>
            <a:off x="539552" y="4725144"/>
            <a:ext cx="2160240" cy="412409"/>
          </a:xfrm>
          <a:prstGeom prst="roundRect">
            <a:avLst/>
          </a:prstGeom>
          <a:solidFill>
            <a:schemeClr val="accent5">
              <a:lumMod val="20000"/>
              <a:lumOff val="8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accent2"/>
                </a:solidFill>
                <a:latin typeface="+mn-ea"/>
              </a:rPr>
              <a:t>本人のニーズ</a:t>
            </a:r>
            <a:endParaRPr kumimoji="1" lang="ja-JP" altLang="en-US" dirty="0"/>
          </a:p>
        </p:txBody>
      </p:sp>
      <p:sp>
        <p:nvSpPr>
          <p:cNvPr id="15" name="正方形/長方形 14"/>
          <p:cNvSpPr/>
          <p:nvPr/>
        </p:nvSpPr>
        <p:spPr>
          <a:xfrm>
            <a:off x="1763688" y="1268760"/>
            <a:ext cx="2653290" cy="424732"/>
          </a:xfrm>
          <a:prstGeom prst="rect">
            <a:avLst/>
          </a:prstGeom>
        </p:spPr>
        <p:txBody>
          <a:bodyPr wrap="none">
            <a:spAutoFit/>
          </a:bodyPr>
          <a:lstStyle/>
          <a:p>
            <a:pPr>
              <a:lnSpc>
                <a:spcPct val="120000"/>
              </a:lnSpc>
              <a:spcAft>
                <a:spcPts val="1200"/>
              </a:spcAft>
            </a:pPr>
            <a:r>
              <a:rPr lang="ja-JP" altLang="en-US" b="1" dirty="0" smtClean="0">
                <a:solidFill>
                  <a:schemeClr val="accent3"/>
                </a:solidFill>
                <a:latin typeface="+mn-ea"/>
              </a:rPr>
              <a:t>女性（</a:t>
            </a:r>
            <a:r>
              <a:rPr lang="en-US" altLang="ja-JP" b="1" dirty="0" smtClean="0">
                <a:solidFill>
                  <a:schemeClr val="accent3"/>
                </a:solidFill>
                <a:latin typeface="+mn-ea"/>
              </a:rPr>
              <a:t>48</a:t>
            </a:r>
            <a:r>
              <a:rPr lang="ja-JP" altLang="en-US" b="1" dirty="0" smtClean="0">
                <a:solidFill>
                  <a:schemeClr val="accent3"/>
                </a:solidFill>
                <a:latin typeface="+mn-ea"/>
              </a:rPr>
              <a:t>）息子（</a:t>
            </a:r>
            <a:r>
              <a:rPr lang="en-US" altLang="ja-JP" b="1" dirty="0" smtClean="0">
                <a:solidFill>
                  <a:schemeClr val="accent3"/>
                </a:solidFill>
                <a:latin typeface="+mn-ea"/>
              </a:rPr>
              <a:t>21</a:t>
            </a:r>
            <a:r>
              <a:rPr lang="ja-JP" altLang="en-US" b="1" dirty="0" smtClean="0">
                <a:solidFill>
                  <a:schemeClr val="accent3"/>
                </a:solidFill>
                <a:latin typeface="+mn-ea"/>
              </a:rPr>
              <a: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タイトル 1"/>
          <p:cNvSpPr>
            <a:spLocks noGrp="1"/>
          </p:cNvSpPr>
          <p:nvPr>
            <p:ph type="title"/>
          </p:nvPr>
        </p:nvSpPr>
        <p:spPr>
          <a:xfrm>
            <a:off x="395536" y="260648"/>
            <a:ext cx="8363272" cy="990600"/>
          </a:xfrm>
        </p:spPr>
        <p:txBody>
          <a:bodyPr>
            <a:normAutofit fontScale="90000"/>
          </a:bodyPr>
          <a:lstStyle/>
          <a:p>
            <a:r>
              <a:rPr lang="ja-JP" altLang="en-US" sz="3600" dirty="0" smtClean="0">
                <a:solidFill>
                  <a:schemeClr val="tx1"/>
                </a:solidFill>
                <a:latin typeface="メイリオ" pitchFamily="50" charset="-128"/>
                <a:ea typeface="メイリオ" pitchFamily="50" charset="-128"/>
                <a:cs typeface="メイリオ" pitchFamily="50" charset="-128"/>
              </a:rPr>
              <a:t>２</a:t>
            </a:r>
            <a:r>
              <a:rPr kumimoji="1" lang="ja-JP" altLang="en-US" sz="3600" dirty="0" smtClean="0">
                <a:solidFill>
                  <a:schemeClr val="tx1"/>
                </a:solidFill>
                <a:latin typeface="メイリオ" pitchFamily="50" charset="-128"/>
                <a:ea typeface="メイリオ" pitchFamily="50" charset="-128"/>
                <a:cs typeface="メイリオ" pitchFamily="50" charset="-128"/>
              </a:rPr>
              <a:t>．就労支援の多様なメニュ</a:t>
            </a:r>
            <a:r>
              <a:rPr lang="ja-JP" altLang="en-US" sz="3600" dirty="0" smtClean="0">
                <a:solidFill>
                  <a:schemeClr val="tx1"/>
                </a:solidFill>
                <a:latin typeface="メイリオ" pitchFamily="50" charset="-128"/>
                <a:ea typeface="メイリオ" pitchFamily="50" charset="-128"/>
                <a:cs typeface="メイリオ" pitchFamily="50" charset="-128"/>
              </a:rPr>
              <a:t>ー</a:t>
            </a:r>
            <a:r>
              <a:rPr lang="en-US" altLang="ja-JP" dirty="0" smtClean="0">
                <a:solidFill>
                  <a:schemeClr val="tx1"/>
                </a:solidFill>
                <a:latin typeface="メイリオ" pitchFamily="50" charset="-128"/>
                <a:ea typeface="メイリオ" pitchFamily="50" charset="-128"/>
                <a:cs typeface="メイリオ" pitchFamily="50" charset="-128"/>
              </a:rPr>
              <a:t/>
            </a:r>
            <a:br>
              <a:rPr lang="en-US" altLang="ja-JP" dirty="0" smtClean="0">
                <a:solidFill>
                  <a:schemeClr val="tx1"/>
                </a:solidFill>
                <a:latin typeface="メイリオ" pitchFamily="50" charset="-128"/>
                <a:ea typeface="メイリオ" pitchFamily="50" charset="-128"/>
                <a:cs typeface="メイリオ" pitchFamily="50" charset="-128"/>
              </a:rPr>
            </a:br>
            <a:r>
              <a:rPr lang="ja-JP" altLang="en-US" dirty="0" smtClean="0">
                <a:solidFill>
                  <a:schemeClr val="tx1"/>
                </a:solidFill>
                <a:latin typeface="メイリオ" pitchFamily="50" charset="-128"/>
                <a:ea typeface="メイリオ" pitchFamily="50" charset="-128"/>
                <a:cs typeface="メイリオ" pitchFamily="50" charset="-128"/>
              </a:rPr>
              <a:t>（２）演習～事例演習②</a:t>
            </a:r>
            <a:endParaRPr kumimoji="1" lang="ja-JP" altLang="en-US" sz="2700" dirty="0">
              <a:solidFill>
                <a:schemeClr val="tx1"/>
              </a:solidFill>
              <a:latin typeface="メイリオ" pitchFamily="50" charset="-128"/>
              <a:ea typeface="メイリオ" pitchFamily="50" charset="-128"/>
              <a:cs typeface="メイリオ" pitchFamily="50" charset="-128"/>
            </a:endParaRPr>
          </a:p>
        </p:txBody>
      </p:sp>
      <p:sp>
        <p:nvSpPr>
          <p:cNvPr id="4" name="スライド番号プレースホルダ 3"/>
          <p:cNvSpPr>
            <a:spLocks noGrp="1"/>
          </p:cNvSpPr>
          <p:nvPr>
            <p:ph type="sldNum" sz="quarter" idx="12"/>
          </p:nvPr>
        </p:nvSpPr>
        <p:spPr/>
        <p:txBody>
          <a:bodyPr/>
          <a:lstStyle/>
          <a:p>
            <a:fld id="{FC256532-382F-4E0F-9004-4DCC7021CD1A}" type="slidenum">
              <a:rPr kumimoji="1" lang="ja-JP" altLang="en-US" smtClean="0"/>
              <a:pPr/>
              <a:t>8</a:t>
            </a:fld>
            <a:endParaRPr kumimoji="1" lang="ja-JP" altLang="en-US" dirty="0"/>
          </a:p>
        </p:txBody>
      </p:sp>
      <p:sp>
        <p:nvSpPr>
          <p:cNvPr id="9" name="フッター プレースホルダ 7"/>
          <p:cNvSpPr>
            <a:spLocks noGrp="1"/>
          </p:cNvSpPr>
          <p:nvPr>
            <p:ph type="ftr" sz="quarter" idx="11"/>
          </p:nvPr>
        </p:nvSpPr>
        <p:spPr>
          <a:xfrm>
            <a:off x="2898648" y="6356350"/>
            <a:ext cx="5822271" cy="365760"/>
          </a:xfrm>
        </p:spPr>
        <p:txBody>
          <a:bodyPr/>
          <a:lstStyle/>
          <a:p>
            <a:r>
              <a:rPr lang="ja-JP" altLang="en-US" sz="800" dirty="0" smtClean="0">
                <a:solidFill>
                  <a:schemeClr val="tx1"/>
                </a:solidFill>
                <a:latin typeface="+mn-ea"/>
              </a:rPr>
              <a:t>生活困窮者自立支援制度における県域研修の普及・促進に向けた調査研究事業</a:t>
            </a:r>
            <a:endParaRPr lang="en-US" altLang="ja-JP" sz="800" dirty="0" smtClean="0">
              <a:solidFill>
                <a:schemeClr val="tx1"/>
              </a:solidFill>
              <a:latin typeface="+mn-ea"/>
            </a:endParaRPr>
          </a:p>
          <a:p>
            <a:r>
              <a:rPr lang="ja-JP" altLang="en-US" sz="800" dirty="0" smtClean="0">
                <a:solidFill>
                  <a:schemeClr val="tx1"/>
                </a:solidFill>
                <a:latin typeface="+mn-ea"/>
              </a:rPr>
              <a:t>みずほ情報総研株式会社</a:t>
            </a:r>
            <a:endParaRPr lang="en-US" altLang="ja-JP" sz="800" dirty="0" smtClean="0">
              <a:solidFill>
                <a:schemeClr val="tx1"/>
              </a:solidFill>
              <a:latin typeface="+mn-ea"/>
            </a:endParaRPr>
          </a:p>
          <a:p>
            <a:r>
              <a:rPr kumimoji="1" lang="en-US" altLang="ja-JP" sz="800" dirty="0" smtClean="0">
                <a:solidFill>
                  <a:schemeClr val="tx1"/>
                </a:solidFill>
                <a:latin typeface="+mn-ea"/>
              </a:rPr>
              <a:t>【</a:t>
            </a:r>
            <a:r>
              <a:rPr kumimoji="1" lang="ja-JP" altLang="en-US" sz="800" dirty="0" smtClean="0">
                <a:solidFill>
                  <a:schemeClr val="tx1"/>
                </a:solidFill>
                <a:latin typeface="+mn-ea"/>
              </a:rPr>
              <a:t>就労</a:t>
            </a:r>
            <a:r>
              <a:rPr kumimoji="1" lang="en-US" altLang="ja-JP" sz="800" dirty="0" smtClean="0">
                <a:solidFill>
                  <a:schemeClr val="tx1"/>
                </a:solidFill>
                <a:latin typeface="+mn-ea"/>
              </a:rPr>
              <a:t>】B</a:t>
            </a:r>
            <a:r>
              <a:rPr kumimoji="1" lang="ja-JP" altLang="en-US" sz="800" dirty="0" err="1" smtClean="0">
                <a:solidFill>
                  <a:schemeClr val="tx1"/>
                </a:solidFill>
                <a:latin typeface="+mn-ea"/>
              </a:rPr>
              <a:t>．</a:t>
            </a:r>
            <a:r>
              <a:rPr kumimoji="1" lang="ja-JP" altLang="en-US" sz="800" dirty="0" smtClean="0">
                <a:solidFill>
                  <a:schemeClr val="tx1"/>
                </a:solidFill>
                <a:latin typeface="+mn-ea"/>
              </a:rPr>
              <a:t>多様なメニューづくり</a:t>
            </a:r>
            <a:endParaRPr kumimoji="1" lang="ja-JP" altLang="en-US" sz="800" dirty="0">
              <a:solidFill>
                <a:schemeClr val="tx1"/>
              </a:solidFill>
              <a:latin typeface="+mn-ea"/>
            </a:endParaRPr>
          </a:p>
        </p:txBody>
      </p:sp>
      <p:sp>
        <p:nvSpPr>
          <p:cNvPr id="10" name="テキスト ボックス 9"/>
          <p:cNvSpPr txBox="1"/>
          <p:nvPr/>
        </p:nvSpPr>
        <p:spPr>
          <a:xfrm>
            <a:off x="467544" y="1224082"/>
            <a:ext cx="1152128" cy="476726"/>
          </a:xfrm>
          <a:prstGeom prst="roundRect">
            <a:avLst/>
          </a:prstGeom>
          <a:solidFill>
            <a:schemeClr val="accent1"/>
          </a:solidFill>
        </p:spPr>
        <p:style>
          <a:lnRef idx="0">
            <a:schemeClr val="accent1"/>
          </a:lnRef>
          <a:fillRef idx="3">
            <a:schemeClr val="accent1"/>
          </a:fillRef>
          <a:effectRef idx="3">
            <a:schemeClr val="accent1"/>
          </a:effectRef>
          <a:fontRef idx="minor">
            <a:schemeClr val="lt1"/>
          </a:fontRef>
        </p:style>
        <p:txBody>
          <a:bodyPr wrap="square" rtlCol="0" anchor="ctr">
            <a:spAutoFit/>
          </a:bodyPr>
          <a:lstStyle/>
          <a:p>
            <a:r>
              <a:rPr kumimoji="1" lang="ja-JP" altLang="en-US" sz="2200" b="1" dirty="0" smtClean="0"/>
              <a:t>事例②</a:t>
            </a:r>
            <a:endParaRPr kumimoji="1" lang="ja-JP" altLang="en-US" sz="2200" b="1" dirty="0"/>
          </a:p>
        </p:txBody>
      </p:sp>
      <p:sp>
        <p:nvSpPr>
          <p:cNvPr id="17" name="テキスト ボックス 16"/>
          <p:cNvSpPr txBox="1"/>
          <p:nvPr/>
        </p:nvSpPr>
        <p:spPr>
          <a:xfrm>
            <a:off x="467544" y="1772816"/>
            <a:ext cx="8280920" cy="3384376"/>
          </a:xfrm>
          <a:prstGeom prst="rect">
            <a:avLst/>
          </a:prstGeom>
          <a:ln w="38100"/>
        </p:spPr>
        <p:style>
          <a:lnRef idx="2">
            <a:schemeClr val="accent2"/>
          </a:lnRef>
          <a:fillRef idx="1">
            <a:schemeClr val="lt1"/>
          </a:fillRef>
          <a:effectRef idx="0">
            <a:schemeClr val="accent2"/>
          </a:effectRef>
          <a:fontRef idx="minor">
            <a:schemeClr val="dk1"/>
          </a:fontRef>
        </p:style>
        <p:txBody>
          <a:bodyPr wrap="square" rtlCol="0" anchor="ctr">
            <a:noAutofit/>
          </a:bodyPr>
          <a:lstStyle/>
          <a:p>
            <a:r>
              <a:rPr lang="ja-JP" altLang="en-US" dirty="0" smtClean="0">
                <a:solidFill>
                  <a:schemeClr val="tx1"/>
                </a:solidFill>
                <a:latin typeface="+mn-ea"/>
              </a:rPr>
              <a:t>母と二人暮らし（他に身内無し）。母は年金生活であり、介護保険による支援は受けていないが、自炊や掃除をするのが精いっぱい。自宅（持家）の庭に壊れた家電が散乱し、樹木が隣家まで生長するなど、近所から庭の手入れをするように言われている。近所づきあいは回覧板の受け渡し程度。</a:t>
            </a:r>
          </a:p>
          <a:p>
            <a:r>
              <a:rPr lang="ja-JP" altLang="en-US" dirty="0" smtClean="0">
                <a:solidFill>
                  <a:schemeClr val="tx1"/>
                </a:solidFill>
                <a:latin typeface="+mn-ea"/>
              </a:rPr>
              <a:t>本人は工業高校卒業後に地元の自動車部品工場に就職し</a:t>
            </a:r>
            <a:r>
              <a:rPr lang="en-US" altLang="ja-JP" dirty="0" smtClean="0">
                <a:solidFill>
                  <a:schemeClr val="tx1"/>
                </a:solidFill>
                <a:latin typeface="+mn-ea"/>
              </a:rPr>
              <a:t>12</a:t>
            </a:r>
            <a:r>
              <a:rPr lang="ja-JP" altLang="en-US" dirty="0" smtClean="0">
                <a:solidFill>
                  <a:schemeClr val="tx1"/>
                </a:solidFill>
                <a:latin typeface="+mn-ea"/>
              </a:rPr>
              <a:t>年間（</a:t>
            </a:r>
            <a:r>
              <a:rPr lang="en-US" altLang="ja-JP" dirty="0" smtClean="0">
                <a:solidFill>
                  <a:schemeClr val="tx1"/>
                </a:solidFill>
                <a:latin typeface="+mn-ea"/>
              </a:rPr>
              <a:t>30</a:t>
            </a:r>
            <a:r>
              <a:rPr lang="ja-JP" altLang="en-US" dirty="0" smtClean="0">
                <a:solidFill>
                  <a:schemeClr val="tx1"/>
                </a:solidFill>
                <a:latin typeface="+mn-ea"/>
              </a:rPr>
              <a:t>歳まで）工場で働いていたが、倒産に伴い退職。その後、知人が経営する自動車修理工場で</a:t>
            </a:r>
            <a:r>
              <a:rPr lang="en-US" altLang="ja-JP" dirty="0" smtClean="0">
                <a:solidFill>
                  <a:schemeClr val="tx1"/>
                </a:solidFill>
                <a:latin typeface="+mn-ea"/>
              </a:rPr>
              <a:t>13</a:t>
            </a:r>
            <a:r>
              <a:rPr lang="ja-JP" altLang="en-US" dirty="0" smtClean="0">
                <a:solidFill>
                  <a:schemeClr val="tx1"/>
                </a:solidFill>
                <a:latin typeface="+mn-ea"/>
              </a:rPr>
              <a:t>年間（</a:t>
            </a:r>
            <a:r>
              <a:rPr lang="en-US" altLang="ja-JP" dirty="0" smtClean="0">
                <a:solidFill>
                  <a:schemeClr val="tx1"/>
                </a:solidFill>
                <a:latin typeface="+mn-ea"/>
              </a:rPr>
              <a:t>43</a:t>
            </a:r>
            <a:r>
              <a:rPr lang="ja-JP" altLang="en-US" dirty="0" smtClean="0">
                <a:solidFill>
                  <a:schemeClr val="tx1"/>
                </a:solidFill>
                <a:latin typeface="+mn-ea"/>
              </a:rPr>
              <a:t>歳まで）アルバイトで働くが倒産し退職。その後は</a:t>
            </a:r>
            <a:r>
              <a:rPr lang="en-US" altLang="ja-JP" dirty="0" smtClean="0">
                <a:solidFill>
                  <a:schemeClr val="tx1"/>
                </a:solidFill>
                <a:latin typeface="+mn-ea"/>
              </a:rPr>
              <a:t>46</a:t>
            </a:r>
            <a:r>
              <a:rPr lang="ja-JP" altLang="en-US" dirty="0" smtClean="0">
                <a:solidFill>
                  <a:schemeClr val="tx1"/>
                </a:solidFill>
                <a:latin typeface="+mn-ea"/>
              </a:rPr>
              <a:t>歳まで派遣会社（機械製造工場等）数社で働いたが、最後に派遣された職場でパワハラを受け退職。その後は、就労意欲が向上せず月</a:t>
            </a:r>
            <a:r>
              <a:rPr lang="en-US" altLang="ja-JP" dirty="0" smtClean="0">
                <a:solidFill>
                  <a:schemeClr val="tx1"/>
                </a:solidFill>
                <a:latin typeface="+mn-ea"/>
              </a:rPr>
              <a:t>10</a:t>
            </a:r>
            <a:r>
              <a:rPr lang="ja-JP" altLang="en-US" dirty="0" smtClean="0">
                <a:solidFill>
                  <a:schemeClr val="tx1"/>
                </a:solidFill>
                <a:latin typeface="+mn-ea"/>
              </a:rPr>
              <a:t>日ほど日雇労働（解体や清掃）をしながら生活している。</a:t>
            </a:r>
          </a:p>
          <a:p>
            <a:r>
              <a:rPr lang="ja-JP" altLang="en-US" dirty="0" smtClean="0">
                <a:solidFill>
                  <a:schemeClr val="tx1"/>
                </a:solidFill>
                <a:latin typeface="+mn-ea"/>
              </a:rPr>
              <a:t>支援員が定職に就くよう声掛けするが、前向きな返答をするものの具体的な行動は見受けられない。</a:t>
            </a:r>
          </a:p>
        </p:txBody>
      </p:sp>
      <p:sp>
        <p:nvSpPr>
          <p:cNvPr id="18" name="テキスト ボックス 17"/>
          <p:cNvSpPr txBox="1"/>
          <p:nvPr/>
        </p:nvSpPr>
        <p:spPr>
          <a:xfrm>
            <a:off x="899592" y="6381328"/>
            <a:ext cx="4032448" cy="215444"/>
          </a:xfrm>
          <a:prstGeom prst="rect">
            <a:avLst/>
          </a:prstGeom>
          <a:noFill/>
        </p:spPr>
        <p:txBody>
          <a:bodyPr wrap="square" rtlCol="0">
            <a:spAutoFit/>
          </a:bodyPr>
          <a:lstStyle/>
          <a:p>
            <a:r>
              <a:rPr lang="ja-JP" altLang="en-US" sz="800" dirty="0" smtClean="0">
                <a:latin typeface="メイリオ" pitchFamily="50" charset="-128"/>
                <a:ea typeface="メイリオ" pitchFamily="50" charset="-128"/>
                <a:cs typeface="メイリオ" pitchFamily="50" charset="-128"/>
              </a:rPr>
              <a:t>執筆者：山本樹</a:t>
            </a:r>
            <a:endParaRPr lang="en-US" altLang="ja-JP" sz="800" dirty="0" smtClean="0">
              <a:latin typeface="メイリオ" pitchFamily="50" charset="-128"/>
              <a:ea typeface="メイリオ" pitchFamily="50" charset="-128"/>
              <a:cs typeface="メイリオ" pitchFamily="50" charset="-128"/>
            </a:endParaRPr>
          </a:p>
        </p:txBody>
      </p:sp>
      <p:sp>
        <p:nvSpPr>
          <p:cNvPr id="12" name="正方形/長方形 11"/>
          <p:cNvSpPr/>
          <p:nvPr/>
        </p:nvSpPr>
        <p:spPr>
          <a:xfrm>
            <a:off x="1697876" y="1268760"/>
            <a:ext cx="2422458" cy="410882"/>
          </a:xfrm>
          <a:prstGeom prst="rect">
            <a:avLst/>
          </a:prstGeom>
        </p:spPr>
        <p:txBody>
          <a:bodyPr wrap="none">
            <a:spAutoFit/>
          </a:bodyPr>
          <a:lstStyle/>
          <a:p>
            <a:pPr>
              <a:lnSpc>
                <a:spcPct val="120000"/>
              </a:lnSpc>
              <a:spcAft>
                <a:spcPts val="1200"/>
              </a:spcAft>
            </a:pPr>
            <a:r>
              <a:rPr lang="ja-JP" altLang="en-US" b="1" dirty="0" smtClean="0">
                <a:solidFill>
                  <a:schemeClr val="accent3"/>
                </a:solidFill>
                <a:latin typeface="+mn-ea"/>
              </a:rPr>
              <a:t>男性（</a:t>
            </a:r>
            <a:r>
              <a:rPr lang="en-US" altLang="ja-JP" b="1" dirty="0" smtClean="0">
                <a:solidFill>
                  <a:schemeClr val="accent3"/>
                </a:solidFill>
                <a:latin typeface="+mn-ea"/>
              </a:rPr>
              <a:t>52</a:t>
            </a:r>
            <a:r>
              <a:rPr lang="ja-JP" altLang="en-US" b="1" dirty="0" smtClean="0">
                <a:solidFill>
                  <a:schemeClr val="accent3"/>
                </a:solidFill>
                <a:latin typeface="+mn-ea"/>
              </a:rPr>
              <a:t>）母（</a:t>
            </a:r>
            <a:r>
              <a:rPr lang="en-US" altLang="ja-JP" b="1" dirty="0" smtClean="0">
                <a:solidFill>
                  <a:schemeClr val="accent3"/>
                </a:solidFill>
                <a:latin typeface="+mn-ea"/>
              </a:rPr>
              <a:t>85</a:t>
            </a:r>
            <a:r>
              <a:rPr lang="ja-JP" altLang="en-US" b="1" dirty="0" smtClean="0">
                <a:solidFill>
                  <a:schemeClr val="accent3"/>
                </a:solidFill>
                <a:latin typeface="+mn-ea"/>
              </a:rPr>
              <a:t>）</a:t>
            </a:r>
          </a:p>
        </p:txBody>
      </p:sp>
      <p:sp>
        <p:nvSpPr>
          <p:cNvPr id="15" name="正方形/長方形 14"/>
          <p:cNvSpPr/>
          <p:nvPr/>
        </p:nvSpPr>
        <p:spPr>
          <a:xfrm>
            <a:off x="467544" y="5445224"/>
            <a:ext cx="8280920" cy="792088"/>
          </a:xfrm>
          <a:prstGeom prst="rect">
            <a:avLst/>
          </a:prstGeom>
          <a:no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schemeClr val="tx1"/>
                </a:solidFill>
                <a:latin typeface="+mn-ea"/>
              </a:rPr>
              <a:t>本人の将来の希望は、自動車関連の工場で働き、母を養いたい。</a:t>
            </a:r>
            <a:endParaRPr kumimoji="1" lang="ja-JP" altLang="en-US" dirty="0">
              <a:solidFill>
                <a:schemeClr val="tx1"/>
              </a:solidFill>
            </a:endParaRPr>
          </a:p>
        </p:txBody>
      </p:sp>
      <p:sp>
        <p:nvSpPr>
          <p:cNvPr id="16" name="角丸四角形 15"/>
          <p:cNvSpPr/>
          <p:nvPr/>
        </p:nvSpPr>
        <p:spPr>
          <a:xfrm>
            <a:off x="539552" y="5229200"/>
            <a:ext cx="2160240" cy="360040"/>
          </a:xfrm>
          <a:prstGeom prst="roundRect">
            <a:avLst/>
          </a:prstGeom>
          <a:solidFill>
            <a:schemeClr val="accent5">
              <a:lumMod val="20000"/>
              <a:lumOff val="8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accent2"/>
                </a:solidFill>
                <a:latin typeface="+mn-ea"/>
              </a:rPr>
              <a:t>本人のニーズ</a:t>
            </a:r>
            <a:endParaRPr kumimoji="1" lang="ja-JP"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タイトル 1"/>
          <p:cNvSpPr>
            <a:spLocks noGrp="1"/>
          </p:cNvSpPr>
          <p:nvPr>
            <p:ph type="title"/>
          </p:nvPr>
        </p:nvSpPr>
        <p:spPr>
          <a:xfrm>
            <a:off x="395536" y="188640"/>
            <a:ext cx="8496944" cy="990600"/>
          </a:xfrm>
        </p:spPr>
        <p:txBody>
          <a:bodyPr>
            <a:normAutofit fontScale="90000"/>
          </a:bodyPr>
          <a:lstStyle/>
          <a:p>
            <a:r>
              <a:rPr lang="ja-JP" altLang="en-US" sz="3600" dirty="0" smtClean="0">
                <a:solidFill>
                  <a:schemeClr val="tx1"/>
                </a:solidFill>
                <a:latin typeface="メイリオ" pitchFamily="50" charset="-128"/>
                <a:ea typeface="メイリオ" pitchFamily="50" charset="-128"/>
                <a:cs typeface="メイリオ" pitchFamily="50" charset="-128"/>
              </a:rPr>
              <a:t>２</a:t>
            </a:r>
            <a:r>
              <a:rPr kumimoji="1" lang="ja-JP" altLang="en-US" sz="3600" dirty="0" smtClean="0">
                <a:solidFill>
                  <a:schemeClr val="tx1"/>
                </a:solidFill>
                <a:latin typeface="メイリオ" pitchFamily="50" charset="-128"/>
                <a:ea typeface="メイリオ" pitchFamily="50" charset="-128"/>
                <a:cs typeface="メイリオ" pitchFamily="50" charset="-128"/>
              </a:rPr>
              <a:t>．就労支援の多様なメニュ</a:t>
            </a:r>
            <a:r>
              <a:rPr lang="ja-JP" altLang="en-US" sz="3600" dirty="0" smtClean="0">
                <a:solidFill>
                  <a:schemeClr val="tx1"/>
                </a:solidFill>
                <a:latin typeface="メイリオ" pitchFamily="50" charset="-128"/>
                <a:ea typeface="メイリオ" pitchFamily="50" charset="-128"/>
                <a:cs typeface="メイリオ" pitchFamily="50" charset="-128"/>
              </a:rPr>
              <a:t>ー</a:t>
            </a:r>
            <a:r>
              <a:rPr lang="en-US" altLang="ja-JP" dirty="0" smtClean="0">
                <a:solidFill>
                  <a:schemeClr val="tx1"/>
                </a:solidFill>
                <a:latin typeface="メイリオ" pitchFamily="50" charset="-128"/>
                <a:ea typeface="メイリオ" pitchFamily="50" charset="-128"/>
                <a:cs typeface="メイリオ" pitchFamily="50" charset="-128"/>
              </a:rPr>
              <a:t/>
            </a:r>
            <a:br>
              <a:rPr lang="en-US" altLang="ja-JP" dirty="0" smtClean="0">
                <a:solidFill>
                  <a:schemeClr val="tx1"/>
                </a:solidFill>
                <a:latin typeface="メイリオ" pitchFamily="50" charset="-128"/>
                <a:ea typeface="メイリオ" pitchFamily="50" charset="-128"/>
                <a:cs typeface="メイリオ" pitchFamily="50" charset="-128"/>
              </a:rPr>
            </a:br>
            <a:r>
              <a:rPr lang="ja-JP" altLang="en-US" sz="2900" dirty="0" smtClean="0">
                <a:solidFill>
                  <a:schemeClr val="tx1"/>
                </a:solidFill>
                <a:latin typeface="メイリオ" pitchFamily="50" charset="-128"/>
                <a:ea typeface="メイリオ" pitchFamily="50" charset="-128"/>
                <a:cs typeface="メイリオ" pitchFamily="50" charset="-128"/>
              </a:rPr>
              <a:t>（２）演習～演習イメージ</a:t>
            </a:r>
            <a:endParaRPr kumimoji="1" lang="ja-JP" altLang="en-US" sz="2900" dirty="0">
              <a:solidFill>
                <a:schemeClr val="tx1"/>
              </a:solidFill>
              <a:latin typeface="メイリオ" pitchFamily="50" charset="-128"/>
              <a:ea typeface="メイリオ" pitchFamily="50" charset="-128"/>
              <a:cs typeface="メイリオ" pitchFamily="50" charset="-128"/>
            </a:endParaRPr>
          </a:p>
        </p:txBody>
      </p:sp>
      <p:sp>
        <p:nvSpPr>
          <p:cNvPr id="4" name="スライド番号プレースホルダ 3"/>
          <p:cNvSpPr>
            <a:spLocks noGrp="1"/>
          </p:cNvSpPr>
          <p:nvPr>
            <p:ph type="sldNum" sz="quarter" idx="12"/>
          </p:nvPr>
        </p:nvSpPr>
        <p:spPr/>
        <p:txBody>
          <a:bodyPr/>
          <a:lstStyle/>
          <a:p>
            <a:fld id="{FC256532-382F-4E0F-9004-4DCC7021CD1A}" type="slidenum">
              <a:rPr kumimoji="1" lang="ja-JP" altLang="en-US" smtClean="0"/>
              <a:pPr/>
              <a:t>9</a:t>
            </a:fld>
            <a:endParaRPr kumimoji="1" lang="ja-JP" altLang="en-US" dirty="0"/>
          </a:p>
        </p:txBody>
      </p:sp>
      <p:sp>
        <p:nvSpPr>
          <p:cNvPr id="9" name="フッター プレースホルダ 7"/>
          <p:cNvSpPr>
            <a:spLocks noGrp="1"/>
          </p:cNvSpPr>
          <p:nvPr>
            <p:ph type="ftr" sz="quarter" idx="11"/>
          </p:nvPr>
        </p:nvSpPr>
        <p:spPr>
          <a:xfrm>
            <a:off x="2898648" y="6356350"/>
            <a:ext cx="5822271" cy="365760"/>
          </a:xfrm>
        </p:spPr>
        <p:txBody>
          <a:bodyPr/>
          <a:lstStyle/>
          <a:p>
            <a:r>
              <a:rPr lang="ja-JP" altLang="en-US" sz="800" dirty="0" smtClean="0">
                <a:solidFill>
                  <a:schemeClr val="tx1"/>
                </a:solidFill>
                <a:latin typeface="+mn-ea"/>
              </a:rPr>
              <a:t>生活困窮者自立支援制度における県域研修の普及・促進に向けた調査研究事業</a:t>
            </a:r>
            <a:endParaRPr lang="en-US" altLang="ja-JP" sz="800" dirty="0" smtClean="0">
              <a:solidFill>
                <a:schemeClr val="tx1"/>
              </a:solidFill>
              <a:latin typeface="+mn-ea"/>
            </a:endParaRPr>
          </a:p>
          <a:p>
            <a:r>
              <a:rPr lang="ja-JP" altLang="en-US" sz="800" dirty="0" smtClean="0">
                <a:solidFill>
                  <a:schemeClr val="tx1"/>
                </a:solidFill>
                <a:latin typeface="+mn-ea"/>
              </a:rPr>
              <a:t>みずほ情報総研株式会社</a:t>
            </a:r>
            <a:endParaRPr lang="en-US" altLang="ja-JP" sz="800" dirty="0" smtClean="0">
              <a:solidFill>
                <a:schemeClr val="tx1"/>
              </a:solidFill>
              <a:latin typeface="+mn-ea"/>
            </a:endParaRPr>
          </a:p>
          <a:p>
            <a:r>
              <a:rPr kumimoji="1" lang="en-US" altLang="ja-JP" sz="800" dirty="0" smtClean="0">
                <a:solidFill>
                  <a:schemeClr val="tx1"/>
                </a:solidFill>
                <a:latin typeface="+mn-ea"/>
              </a:rPr>
              <a:t>【</a:t>
            </a:r>
            <a:r>
              <a:rPr kumimoji="1" lang="ja-JP" altLang="en-US" sz="800" dirty="0" smtClean="0">
                <a:solidFill>
                  <a:schemeClr val="tx1"/>
                </a:solidFill>
                <a:latin typeface="+mn-ea"/>
              </a:rPr>
              <a:t>就労</a:t>
            </a:r>
            <a:r>
              <a:rPr kumimoji="1" lang="en-US" altLang="ja-JP" sz="800" dirty="0" smtClean="0">
                <a:solidFill>
                  <a:schemeClr val="tx1"/>
                </a:solidFill>
                <a:latin typeface="+mn-ea"/>
              </a:rPr>
              <a:t>】B</a:t>
            </a:r>
            <a:r>
              <a:rPr kumimoji="1" lang="ja-JP" altLang="en-US" sz="800" dirty="0" err="1" smtClean="0">
                <a:solidFill>
                  <a:schemeClr val="tx1"/>
                </a:solidFill>
                <a:latin typeface="+mn-ea"/>
              </a:rPr>
              <a:t>．</a:t>
            </a:r>
            <a:r>
              <a:rPr kumimoji="1" lang="ja-JP" altLang="en-US" sz="800" dirty="0" smtClean="0">
                <a:solidFill>
                  <a:schemeClr val="tx1"/>
                </a:solidFill>
                <a:latin typeface="+mn-ea"/>
              </a:rPr>
              <a:t>多様なメニューづくり</a:t>
            </a:r>
            <a:endParaRPr kumimoji="1" lang="ja-JP" altLang="en-US" sz="800" dirty="0">
              <a:solidFill>
                <a:schemeClr val="tx1"/>
              </a:solidFill>
              <a:latin typeface="+mn-ea"/>
            </a:endParaRPr>
          </a:p>
        </p:txBody>
      </p:sp>
      <p:sp>
        <p:nvSpPr>
          <p:cNvPr id="18" name="テキスト ボックス 17"/>
          <p:cNvSpPr txBox="1"/>
          <p:nvPr/>
        </p:nvSpPr>
        <p:spPr>
          <a:xfrm>
            <a:off x="899592" y="6381328"/>
            <a:ext cx="4032448" cy="215444"/>
          </a:xfrm>
          <a:prstGeom prst="rect">
            <a:avLst/>
          </a:prstGeom>
          <a:noFill/>
        </p:spPr>
        <p:txBody>
          <a:bodyPr wrap="square" rtlCol="0">
            <a:spAutoFit/>
          </a:bodyPr>
          <a:lstStyle/>
          <a:p>
            <a:r>
              <a:rPr lang="ja-JP" altLang="en-US" sz="800" dirty="0" smtClean="0">
                <a:latin typeface="メイリオ" pitchFamily="50" charset="-128"/>
                <a:ea typeface="メイリオ" pitchFamily="50" charset="-128"/>
                <a:cs typeface="メイリオ" pitchFamily="50" charset="-128"/>
              </a:rPr>
              <a:t>執筆者：山本樹</a:t>
            </a:r>
            <a:endParaRPr lang="en-US" altLang="ja-JP" sz="800" dirty="0" smtClean="0">
              <a:latin typeface="メイリオ" pitchFamily="50" charset="-128"/>
              <a:ea typeface="メイリオ" pitchFamily="50" charset="-128"/>
              <a:cs typeface="メイリオ" pitchFamily="50" charset="-128"/>
            </a:endParaRPr>
          </a:p>
        </p:txBody>
      </p:sp>
      <p:sp>
        <p:nvSpPr>
          <p:cNvPr id="12" name="コンテンツ プレースホルダー 2"/>
          <p:cNvSpPr>
            <a:spLocks noGrp="1"/>
          </p:cNvSpPr>
          <p:nvPr>
            <p:ph idx="1"/>
          </p:nvPr>
        </p:nvSpPr>
        <p:spPr>
          <a:xfrm>
            <a:off x="177080" y="1279268"/>
            <a:ext cx="8643392" cy="925596"/>
          </a:xfrm>
        </p:spPr>
        <p:txBody>
          <a:bodyPr>
            <a:noAutofit/>
          </a:bodyPr>
          <a:lstStyle/>
          <a:p>
            <a:pPr algn="just"/>
            <a:r>
              <a:rPr lang="ja-JP" altLang="en-US" sz="1800" dirty="0" smtClean="0">
                <a:latin typeface="メイリオ" pitchFamily="50" charset="-128"/>
                <a:ea typeface="メイリオ" pitchFamily="50" charset="-128"/>
                <a:cs typeface="メイリオ" pitchFamily="50" charset="-128"/>
              </a:rPr>
              <a:t>一人ひとりに合わせて、目標を達成するために必要な支援は？という視点からメニューを考える。</a:t>
            </a:r>
            <a:endParaRPr lang="en-US" altLang="ja-JP" sz="1800" dirty="0"/>
          </a:p>
        </p:txBody>
      </p:sp>
      <p:grpSp>
        <p:nvGrpSpPr>
          <p:cNvPr id="2" name="グループ化 39"/>
          <p:cNvGrpSpPr/>
          <p:nvPr/>
        </p:nvGrpSpPr>
        <p:grpSpPr>
          <a:xfrm>
            <a:off x="1979712" y="2257127"/>
            <a:ext cx="2698175" cy="2243489"/>
            <a:chOff x="2724648" y="2542767"/>
            <a:chExt cx="2698175" cy="2243489"/>
          </a:xfrm>
        </p:grpSpPr>
        <p:sp>
          <p:nvSpPr>
            <p:cNvPr id="42" name="四角形: 角を丸くする 22"/>
            <p:cNvSpPr/>
            <p:nvPr/>
          </p:nvSpPr>
          <p:spPr>
            <a:xfrm>
              <a:off x="2996579" y="2771629"/>
              <a:ext cx="2032325" cy="2014627"/>
            </a:xfrm>
            <a:prstGeom prst="roundRect">
              <a:avLst/>
            </a:prstGeom>
            <a:ln w="12700"/>
          </p:spPr>
          <p:style>
            <a:lnRef idx="2">
              <a:schemeClr val="accent2"/>
            </a:lnRef>
            <a:fillRef idx="1">
              <a:schemeClr val="lt1"/>
            </a:fillRef>
            <a:effectRef idx="0">
              <a:schemeClr val="accent2"/>
            </a:effectRef>
            <a:fontRef idx="minor">
              <a:schemeClr val="dk1"/>
            </a:fontRef>
          </p:style>
          <p:txBody>
            <a:bodyPr rtlCol="0" anchor="ctr"/>
            <a:lstStyle/>
            <a:p>
              <a:r>
                <a:rPr kumimoji="1" lang="ja-JP" altLang="en-US" sz="1400" dirty="0">
                  <a:ln w="0"/>
                  <a:solidFill>
                    <a:schemeClr val="tx1"/>
                  </a:solidFill>
                  <a:effectLst>
                    <a:outerShdw blurRad="38100" dist="19050" dir="2700000" algn="tl" rotWithShape="0">
                      <a:schemeClr val="dk1">
                        <a:alpha val="40000"/>
                      </a:schemeClr>
                    </a:outerShdw>
                  </a:effectLst>
                </a:rPr>
                <a:t>事例の背景やニーズを読み込み、目指すべき姿・状態（目的）を設定する。</a:t>
              </a:r>
              <a:endParaRPr kumimoji="1" lang="en-US" altLang="ja-JP" sz="1400" dirty="0">
                <a:ln w="0"/>
                <a:solidFill>
                  <a:schemeClr val="tx1"/>
                </a:solidFill>
                <a:effectLst>
                  <a:outerShdw blurRad="38100" dist="19050" dir="2700000" algn="tl" rotWithShape="0">
                    <a:schemeClr val="dk1">
                      <a:alpha val="40000"/>
                    </a:schemeClr>
                  </a:outerShdw>
                </a:effectLst>
              </a:endParaRPr>
            </a:p>
            <a:p>
              <a:r>
                <a:rPr lang="en-US" altLang="ja-JP" sz="1400" dirty="0">
                  <a:ln w="0"/>
                  <a:solidFill>
                    <a:schemeClr val="tx1"/>
                  </a:solidFill>
                  <a:effectLst>
                    <a:outerShdw blurRad="38100" dist="19050" dir="2700000" algn="tl" rotWithShape="0">
                      <a:schemeClr val="dk1">
                        <a:alpha val="40000"/>
                      </a:schemeClr>
                    </a:outerShdw>
                  </a:effectLst>
                </a:rPr>
                <a:t>※</a:t>
              </a:r>
              <a:r>
                <a:rPr lang="ja-JP" altLang="en-US" sz="1400" dirty="0">
                  <a:ln w="0"/>
                  <a:solidFill>
                    <a:schemeClr val="tx1"/>
                  </a:solidFill>
                  <a:effectLst>
                    <a:outerShdw blurRad="38100" dist="19050" dir="2700000" algn="tl" rotWithShape="0">
                      <a:schemeClr val="dk1">
                        <a:alpha val="40000"/>
                      </a:schemeClr>
                    </a:outerShdw>
                  </a:effectLst>
                </a:rPr>
                <a:t>目的設定の際は、右のメニューありきで設定しないこと。</a:t>
              </a:r>
              <a:endParaRPr kumimoji="1" lang="ja-JP" altLang="en-US" sz="1400" dirty="0">
                <a:ln w="0"/>
                <a:solidFill>
                  <a:schemeClr val="tx1"/>
                </a:solidFill>
                <a:effectLst>
                  <a:outerShdw blurRad="38100" dist="19050" dir="2700000" algn="tl" rotWithShape="0">
                    <a:schemeClr val="dk1">
                      <a:alpha val="40000"/>
                    </a:schemeClr>
                  </a:outerShdw>
                </a:effectLst>
              </a:endParaRPr>
            </a:p>
          </p:txBody>
        </p:sp>
        <p:sp>
          <p:nvSpPr>
            <p:cNvPr id="43" name="正方形/長方形 42"/>
            <p:cNvSpPr/>
            <p:nvPr/>
          </p:nvSpPr>
          <p:spPr>
            <a:xfrm>
              <a:off x="2724648" y="2542767"/>
              <a:ext cx="2698175" cy="307777"/>
            </a:xfrm>
            <a:prstGeom prst="rect">
              <a:avLst/>
            </a:prstGeom>
            <a:noFill/>
          </p:spPr>
          <p:txBody>
            <a:bodyPr wrap="none" lIns="91440" tIns="45720" rIns="91440" bIns="45720">
              <a:spAutoFit/>
            </a:bodyPr>
            <a:lstStyle/>
            <a:p>
              <a:pPr algn="ctr"/>
              <a:r>
                <a:rPr lang="ja-JP" altLang="en-US" sz="1400" dirty="0" smtClean="0">
                  <a:ln w="0"/>
                  <a:effectLst>
                    <a:outerShdw blurRad="38100" dist="19050" dir="2700000" algn="tl" rotWithShape="0">
                      <a:schemeClr val="dk1">
                        <a:alpha val="40000"/>
                      </a:schemeClr>
                    </a:outerShdw>
                  </a:effectLst>
                </a:rPr>
                <a:t>㋑</a:t>
              </a:r>
              <a:r>
                <a:rPr lang="ja-JP" altLang="en-US" sz="1400" b="0" cap="none" spc="0" dirty="0" smtClean="0">
                  <a:ln w="0"/>
                  <a:solidFill>
                    <a:schemeClr val="tx1"/>
                  </a:solidFill>
                  <a:effectLst>
                    <a:outerShdw blurRad="38100" dist="19050" dir="2700000" algn="tl" rotWithShape="0">
                      <a:schemeClr val="dk1">
                        <a:alpha val="40000"/>
                      </a:schemeClr>
                    </a:outerShdw>
                  </a:effectLst>
                </a:rPr>
                <a:t>目指す</a:t>
              </a:r>
              <a:r>
                <a:rPr lang="ja-JP" altLang="en-US" sz="1400" b="0" cap="none" spc="0" dirty="0">
                  <a:ln w="0"/>
                  <a:solidFill>
                    <a:schemeClr val="tx1"/>
                  </a:solidFill>
                  <a:effectLst>
                    <a:outerShdw blurRad="38100" dist="19050" dir="2700000" algn="tl" rotWithShape="0">
                      <a:schemeClr val="dk1">
                        <a:alpha val="40000"/>
                      </a:schemeClr>
                    </a:outerShdw>
                  </a:effectLst>
                </a:rPr>
                <a:t>べき姿・状態（目的）</a:t>
              </a:r>
            </a:p>
          </p:txBody>
        </p:sp>
      </p:grpSp>
      <p:sp>
        <p:nvSpPr>
          <p:cNvPr id="16" name="四角形: 角を丸くする 28"/>
          <p:cNvSpPr/>
          <p:nvPr/>
        </p:nvSpPr>
        <p:spPr>
          <a:xfrm>
            <a:off x="256365" y="2875370"/>
            <a:ext cx="1334623" cy="1625246"/>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p>
        </p:txBody>
      </p:sp>
      <p:sp>
        <p:nvSpPr>
          <p:cNvPr id="23" name="四角形: 角を丸くする 35"/>
          <p:cNvSpPr/>
          <p:nvPr/>
        </p:nvSpPr>
        <p:spPr>
          <a:xfrm>
            <a:off x="5004048" y="1916831"/>
            <a:ext cx="3995936" cy="4104457"/>
          </a:xfrm>
          <a:prstGeom prst="roundRect">
            <a:avLst>
              <a:gd name="adj" fmla="val 6007"/>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p>
        </p:txBody>
      </p:sp>
      <p:sp>
        <p:nvSpPr>
          <p:cNvPr id="24" name="正方形/長方形 23"/>
          <p:cNvSpPr/>
          <p:nvPr/>
        </p:nvSpPr>
        <p:spPr>
          <a:xfrm>
            <a:off x="6800086" y="4777407"/>
            <a:ext cx="364202" cy="307777"/>
          </a:xfrm>
          <a:prstGeom prst="rect">
            <a:avLst/>
          </a:prstGeom>
          <a:noFill/>
        </p:spPr>
        <p:txBody>
          <a:bodyPr wrap="none" lIns="91440" tIns="45720" rIns="91440" bIns="45720">
            <a:spAutoFit/>
          </a:bodyPr>
          <a:lstStyle/>
          <a:p>
            <a:pPr algn="ctr"/>
            <a:r>
              <a:rPr lang="ja-JP" altLang="en-US" sz="1400" b="1" cap="none" spc="0" dirty="0">
                <a:ln w="0"/>
                <a:solidFill>
                  <a:schemeClr val="tx1"/>
                </a:solidFill>
                <a:effectLst>
                  <a:outerShdw blurRad="38100" dist="19050" dir="2700000" algn="tl" rotWithShape="0">
                    <a:schemeClr val="dk1">
                      <a:alpha val="40000"/>
                    </a:schemeClr>
                  </a:outerShdw>
                </a:effectLst>
                <a:latin typeface="HGP創英角ｺﾞｼｯｸUB" panose="020B0900000000000000" pitchFamily="50" charset="-128"/>
                <a:ea typeface="HGP創英角ｺﾞｼｯｸUB" panose="020B0900000000000000" pitchFamily="50" charset="-128"/>
              </a:rPr>
              <a:t>＋</a:t>
            </a:r>
          </a:p>
        </p:txBody>
      </p:sp>
      <p:sp>
        <p:nvSpPr>
          <p:cNvPr id="25" name="四角形: 角を丸くする 31"/>
          <p:cNvSpPr/>
          <p:nvPr/>
        </p:nvSpPr>
        <p:spPr>
          <a:xfrm>
            <a:off x="5089457" y="5301208"/>
            <a:ext cx="3744416" cy="576064"/>
          </a:xfrm>
          <a:prstGeom prst="roundRect">
            <a:avLst/>
          </a:prstGeom>
          <a:solidFill>
            <a:schemeClr val="accent5">
              <a:lumMod val="20000"/>
              <a:lumOff val="80000"/>
            </a:schemeClr>
          </a:solidFill>
          <a:ln w="12700">
            <a:solidFill>
              <a:schemeClr val="tx1"/>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sz="1400" dirty="0">
              <a:ln w="0"/>
              <a:solidFill>
                <a:schemeClr val="tx1"/>
              </a:solidFill>
              <a:effectLst>
                <a:outerShdw blurRad="38100" dist="19050" dir="2700000" algn="tl" rotWithShape="0">
                  <a:schemeClr val="dk1">
                    <a:alpha val="40000"/>
                  </a:schemeClr>
                </a:outerShdw>
              </a:effectLst>
            </a:endParaRPr>
          </a:p>
        </p:txBody>
      </p:sp>
      <p:sp>
        <p:nvSpPr>
          <p:cNvPr id="26" name="正方形/長方形 25"/>
          <p:cNvSpPr/>
          <p:nvPr/>
        </p:nvSpPr>
        <p:spPr>
          <a:xfrm>
            <a:off x="6012834" y="1681063"/>
            <a:ext cx="2159566" cy="307777"/>
          </a:xfrm>
          <a:prstGeom prst="rect">
            <a:avLst/>
          </a:prstGeom>
          <a:noFill/>
        </p:spPr>
        <p:txBody>
          <a:bodyPr wrap="none" lIns="91440" tIns="45720" rIns="91440" bIns="45720">
            <a:spAutoFit/>
          </a:bodyPr>
          <a:lstStyle/>
          <a:p>
            <a:pPr algn="ctr"/>
            <a:r>
              <a:rPr lang="ja-JP" altLang="en-US" sz="1400" b="0" cap="none" spc="0" dirty="0" smtClean="0">
                <a:ln w="0"/>
                <a:solidFill>
                  <a:schemeClr val="tx1"/>
                </a:solidFill>
                <a:effectLst>
                  <a:outerShdw blurRad="38100" dist="19050" dir="2700000" algn="tl" rotWithShape="0">
                    <a:schemeClr val="dk1">
                      <a:alpha val="40000"/>
                    </a:schemeClr>
                  </a:outerShdw>
                </a:effectLst>
              </a:rPr>
              <a:t>多様</a:t>
            </a:r>
            <a:r>
              <a:rPr lang="ja-JP" altLang="en-US" sz="1400" b="0" cap="none" spc="0" dirty="0">
                <a:ln w="0"/>
                <a:solidFill>
                  <a:schemeClr val="tx1"/>
                </a:solidFill>
                <a:effectLst>
                  <a:outerShdw blurRad="38100" dist="19050" dir="2700000" algn="tl" rotWithShape="0">
                    <a:schemeClr val="dk1">
                      <a:alpha val="40000"/>
                    </a:schemeClr>
                  </a:outerShdw>
                </a:effectLst>
              </a:rPr>
              <a:t>なメニュー（手段）</a:t>
            </a:r>
          </a:p>
        </p:txBody>
      </p:sp>
      <p:grpSp>
        <p:nvGrpSpPr>
          <p:cNvPr id="3" name="グループ化 25"/>
          <p:cNvGrpSpPr/>
          <p:nvPr/>
        </p:nvGrpSpPr>
        <p:grpSpPr>
          <a:xfrm>
            <a:off x="5230291" y="2273344"/>
            <a:ext cx="3590181" cy="2523808"/>
            <a:chOff x="5385997" y="3048013"/>
            <a:chExt cx="6594842" cy="3025358"/>
          </a:xfrm>
        </p:grpSpPr>
        <p:sp>
          <p:nvSpPr>
            <p:cNvPr id="30" name="正方形/長方形 3"/>
            <p:cNvSpPr/>
            <p:nvPr/>
          </p:nvSpPr>
          <p:spPr>
            <a:xfrm>
              <a:off x="5385997" y="3048013"/>
              <a:ext cx="6594842" cy="3025358"/>
            </a:xfrm>
            <a:prstGeom prst="rect">
              <a:avLst/>
            </a:prstGeom>
            <a:solidFill>
              <a:schemeClr val="accent4">
                <a:lumMod val="20000"/>
                <a:lumOff val="8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100"/>
            </a:p>
          </p:txBody>
        </p:sp>
        <p:sp>
          <p:nvSpPr>
            <p:cNvPr id="31" name="四角形: 角を丸くする 6"/>
            <p:cNvSpPr/>
            <p:nvPr/>
          </p:nvSpPr>
          <p:spPr>
            <a:xfrm>
              <a:off x="7704094" y="4185569"/>
              <a:ext cx="1464396" cy="420396"/>
            </a:xfrm>
            <a:prstGeom prst="roundRect">
              <a:avLst/>
            </a:prstGeom>
            <a:ln w="12700"/>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sz="1100" dirty="0">
                  <a:ln w="0"/>
                  <a:solidFill>
                    <a:schemeClr val="tx1"/>
                  </a:solidFill>
                </a:rPr>
                <a:t>就労体験</a:t>
              </a:r>
            </a:p>
          </p:txBody>
        </p:sp>
        <p:sp>
          <p:nvSpPr>
            <p:cNvPr id="32" name="四角形: 角を丸くする 7"/>
            <p:cNvSpPr/>
            <p:nvPr/>
          </p:nvSpPr>
          <p:spPr>
            <a:xfrm>
              <a:off x="5528517" y="5470636"/>
              <a:ext cx="1765956" cy="420396"/>
            </a:xfrm>
            <a:prstGeom prst="roundRect">
              <a:avLst/>
            </a:prstGeom>
            <a:ln w="12700"/>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1100" dirty="0">
                  <a:ln w="0"/>
                  <a:solidFill>
                    <a:schemeClr val="tx1"/>
                  </a:solidFill>
                </a:rPr>
                <a:t>職場見学</a:t>
              </a:r>
              <a:endParaRPr kumimoji="1" lang="ja-JP" altLang="en-US" sz="1100" dirty="0">
                <a:ln w="0"/>
                <a:solidFill>
                  <a:schemeClr val="tx1"/>
                </a:solidFill>
              </a:endParaRPr>
            </a:p>
          </p:txBody>
        </p:sp>
        <p:sp>
          <p:nvSpPr>
            <p:cNvPr id="33" name="四角形: 角を丸くする 8"/>
            <p:cNvSpPr/>
            <p:nvPr/>
          </p:nvSpPr>
          <p:spPr>
            <a:xfrm>
              <a:off x="7487886" y="5283354"/>
              <a:ext cx="1979782" cy="617381"/>
            </a:xfrm>
            <a:prstGeom prst="roundRect">
              <a:avLst/>
            </a:prstGeom>
            <a:ln w="12700"/>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1100" dirty="0">
                  <a:ln w="0"/>
                  <a:solidFill>
                    <a:schemeClr val="tx1"/>
                  </a:solidFill>
                </a:rPr>
                <a:t>ハローワークへの同行支援</a:t>
              </a:r>
              <a:endParaRPr kumimoji="1" lang="ja-JP" altLang="en-US" sz="1100" dirty="0">
                <a:ln w="0"/>
                <a:solidFill>
                  <a:schemeClr val="tx1"/>
                </a:solidFill>
              </a:endParaRPr>
            </a:p>
          </p:txBody>
        </p:sp>
        <p:sp>
          <p:nvSpPr>
            <p:cNvPr id="34" name="四角形: 角を丸くする 9"/>
            <p:cNvSpPr/>
            <p:nvPr/>
          </p:nvSpPr>
          <p:spPr>
            <a:xfrm>
              <a:off x="9287603" y="4088058"/>
              <a:ext cx="2547652" cy="572822"/>
            </a:xfrm>
            <a:prstGeom prst="roundRect">
              <a:avLst/>
            </a:prstGeom>
            <a:ln w="12700"/>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1100" dirty="0">
                  <a:ln w="0"/>
                  <a:solidFill>
                    <a:schemeClr val="tx1"/>
                  </a:solidFill>
                </a:rPr>
                <a:t>身だしなみ等</a:t>
              </a:r>
              <a:r>
                <a:rPr lang="ja-JP" altLang="en-US" sz="1100" dirty="0" smtClean="0">
                  <a:ln w="0"/>
                  <a:solidFill>
                    <a:schemeClr val="tx1"/>
                  </a:solidFill>
                </a:rPr>
                <a:t>の　生活面</a:t>
              </a:r>
              <a:r>
                <a:rPr lang="ja-JP" altLang="en-US" sz="1100" dirty="0">
                  <a:ln w="0"/>
                  <a:solidFill>
                    <a:schemeClr val="tx1"/>
                  </a:solidFill>
                </a:rPr>
                <a:t>の支援</a:t>
              </a:r>
              <a:endParaRPr kumimoji="1" lang="ja-JP" altLang="en-US" sz="1100" dirty="0">
                <a:ln w="0"/>
                <a:solidFill>
                  <a:schemeClr val="tx1"/>
                </a:solidFill>
              </a:endParaRPr>
            </a:p>
          </p:txBody>
        </p:sp>
        <p:sp>
          <p:nvSpPr>
            <p:cNvPr id="35" name="四角形: 角を丸くする 10"/>
            <p:cNvSpPr/>
            <p:nvPr/>
          </p:nvSpPr>
          <p:spPr>
            <a:xfrm>
              <a:off x="5510464" y="4137106"/>
              <a:ext cx="2074515" cy="555177"/>
            </a:xfrm>
            <a:prstGeom prst="roundRect">
              <a:avLst/>
            </a:prstGeom>
            <a:ln w="12700"/>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1100" dirty="0">
                  <a:ln w="0"/>
                  <a:solidFill>
                    <a:schemeClr val="tx1"/>
                  </a:solidFill>
                </a:rPr>
                <a:t>面接練習・履歴書作成支援</a:t>
              </a:r>
              <a:endParaRPr kumimoji="1" lang="ja-JP" altLang="en-US" sz="1100" dirty="0">
                <a:ln w="0"/>
                <a:solidFill>
                  <a:schemeClr val="tx1"/>
                </a:solidFill>
              </a:endParaRPr>
            </a:p>
          </p:txBody>
        </p:sp>
        <p:sp>
          <p:nvSpPr>
            <p:cNvPr id="36" name="四角形: 角を丸くする 11"/>
            <p:cNvSpPr/>
            <p:nvPr/>
          </p:nvSpPr>
          <p:spPr>
            <a:xfrm>
              <a:off x="5487251" y="3379167"/>
              <a:ext cx="3131016" cy="622572"/>
            </a:xfrm>
            <a:prstGeom prst="roundRect">
              <a:avLst/>
            </a:prstGeom>
            <a:ln w="12700"/>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1100" dirty="0">
                  <a:ln w="0"/>
                  <a:solidFill>
                    <a:schemeClr val="tx1"/>
                  </a:solidFill>
                </a:rPr>
                <a:t>専門家による</a:t>
              </a:r>
              <a:r>
                <a:rPr lang="ja-JP" altLang="en-US" sz="1100" dirty="0" smtClean="0">
                  <a:ln w="0"/>
                  <a:solidFill>
                    <a:schemeClr val="tx1"/>
                  </a:solidFill>
                </a:rPr>
                <a:t>面談・</a:t>
              </a:r>
              <a:r>
                <a:rPr lang="ja-JP" altLang="en-US" sz="1050" dirty="0" smtClean="0">
                  <a:ln w="0"/>
                  <a:solidFill>
                    <a:schemeClr val="tx1"/>
                  </a:solidFill>
                </a:rPr>
                <a:t>キャリアカウンセリング</a:t>
              </a:r>
              <a:endParaRPr kumimoji="1" lang="ja-JP" altLang="en-US" sz="1050" dirty="0">
                <a:ln w="0"/>
                <a:solidFill>
                  <a:schemeClr val="tx1"/>
                </a:solidFill>
              </a:endParaRPr>
            </a:p>
          </p:txBody>
        </p:sp>
        <p:sp>
          <p:nvSpPr>
            <p:cNvPr id="37" name="四角形: 角を丸くする 12"/>
            <p:cNvSpPr/>
            <p:nvPr/>
          </p:nvSpPr>
          <p:spPr>
            <a:xfrm>
              <a:off x="9467666" y="4729005"/>
              <a:ext cx="2394228" cy="591372"/>
            </a:xfrm>
            <a:prstGeom prst="roundRect">
              <a:avLst/>
            </a:prstGeom>
            <a:ln w="12700"/>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1050" dirty="0">
                  <a:ln w="0"/>
                  <a:solidFill>
                    <a:schemeClr val="tx1"/>
                  </a:solidFill>
                </a:rPr>
                <a:t>グループワーク・ワークショップ</a:t>
              </a:r>
              <a:endParaRPr kumimoji="1" lang="ja-JP" altLang="en-US" sz="1050" dirty="0">
                <a:ln w="0"/>
                <a:solidFill>
                  <a:schemeClr val="tx1"/>
                </a:solidFill>
              </a:endParaRPr>
            </a:p>
          </p:txBody>
        </p:sp>
        <p:sp>
          <p:nvSpPr>
            <p:cNvPr id="38" name="四角形: 角を丸くする 13"/>
            <p:cNvSpPr/>
            <p:nvPr/>
          </p:nvSpPr>
          <p:spPr>
            <a:xfrm>
              <a:off x="8722587" y="3360072"/>
              <a:ext cx="3175721" cy="641668"/>
            </a:xfrm>
            <a:prstGeom prst="roundRect">
              <a:avLst/>
            </a:prstGeom>
            <a:ln w="12700"/>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1100" dirty="0">
                  <a:ln w="0"/>
                  <a:solidFill>
                    <a:schemeClr val="tx1"/>
                  </a:solidFill>
                </a:rPr>
                <a:t>支援対象者同士</a:t>
              </a:r>
              <a:r>
                <a:rPr lang="ja-JP" altLang="en-US" sz="1100" dirty="0" smtClean="0">
                  <a:ln w="0"/>
                  <a:solidFill>
                    <a:schemeClr val="tx1"/>
                  </a:solidFill>
                </a:rPr>
                <a:t>の</a:t>
              </a:r>
              <a:endParaRPr lang="en-US" altLang="ja-JP" sz="1100" dirty="0" smtClean="0">
                <a:ln w="0"/>
                <a:solidFill>
                  <a:schemeClr val="tx1"/>
                </a:solidFill>
              </a:endParaRPr>
            </a:p>
            <a:p>
              <a:pPr algn="ctr"/>
              <a:r>
                <a:rPr lang="ja-JP" altLang="en-US" sz="1100" dirty="0" smtClean="0">
                  <a:ln w="0"/>
                  <a:solidFill>
                    <a:schemeClr val="tx1"/>
                  </a:solidFill>
                </a:rPr>
                <a:t>コミュニケーション</a:t>
              </a:r>
              <a:r>
                <a:rPr lang="ja-JP" altLang="en-US" sz="1100" dirty="0">
                  <a:ln w="0"/>
                  <a:solidFill>
                    <a:schemeClr val="tx1"/>
                  </a:solidFill>
                </a:rPr>
                <a:t>を促す支援</a:t>
              </a:r>
              <a:endParaRPr kumimoji="1" lang="ja-JP" altLang="en-US" sz="1100" dirty="0">
                <a:ln w="0"/>
                <a:solidFill>
                  <a:schemeClr val="tx1"/>
                </a:solidFill>
              </a:endParaRPr>
            </a:p>
          </p:txBody>
        </p:sp>
        <p:sp>
          <p:nvSpPr>
            <p:cNvPr id="39" name="四角形: 角を丸くする 14"/>
            <p:cNvSpPr/>
            <p:nvPr/>
          </p:nvSpPr>
          <p:spPr>
            <a:xfrm>
              <a:off x="5510464" y="4782484"/>
              <a:ext cx="1765956" cy="600343"/>
            </a:xfrm>
            <a:prstGeom prst="roundRect">
              <a:avLst/>
            </a:prstGeom>
            <a:ln w="12700"/>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1100" dirty="0">
                  <a:ln w="0"/>
                  <a:solidFill>
                    <a:schemeClr val="tx1"/>
                  </a:solidFill>
                </a:rPr>
                <a:t>合宿型の就労準備支援</a:t>
              </a:r>
              <a:endParaRPr lang="en-US" altLang="ja-JP" sz="1100" dirty="0">
                <a:ln w="0"/>
                <a:solidFill>
                  <a:schemeClr val="tx1"/>
                </a:solidFill>
              </a:endParaRPr>
            </a:p>
          </p:txBody>
        </p:sp>
        <p:sp>
          <p:nvSpPr>
            <p:cNvPr id="40" name="四角形: 角を丸くする 23"/>
            <p:cNvSpPr/>
            <p:nvPr/>
          </p:nvSpPr>
          <p:spPr>
            <a:xfrm>
              <a:off x="7483582" y="4672212"/>
              <a:ext cx="1805571" cy="534766"/>
            </a:xfrm>
            <a:prstGeom prst="roundRect">
              <a:avLst/>
            </a:prstGeom>
            <a:ln w="12700"/>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1100" dirty="0">
                  <a:ln w="0"/>
                  <a:solidFill>
                    <a:schemeClr val="tx1"/>
                  </a:solidFill>
                </a:rPr>
                <a:t>職業</a:t>
              </a:r>
              <a:r>
                <a:rPr lang="ja-JP" altLang="en-US" sz="1100" dirty="0" smtClean="0">
                  <a:ln w="0"/>
                  <a:solidFill>
                    <a:schemeClr val="tx1"/>
                  </a:solidFill>
                </a:rPr>
                <a:t>講習</a:t>
              </a:r>
              <a:endParaRPr lang="en-US" altLang="ja-JP" sz="1100" dirty="0" smtClean="0">
                <a:ln w="0"/>
                <a:solidFill>
                  <a:schemeClr val="tx1"/>
                </a:solidFill>
              </a:endParaRPr>
            </a:p>
            <a:p>
              <a:pPr algn="ctr"/>
              <a:r>
                <a:rPr lang="ja-JP" altLang="en-US" sz="1100" dirty="0" smtClean="0">
                  <a:ln w="0"/>
                  <a:solidFill>
                    <a:schemeClr val="tx1"/>
                  </a:solidFill>
                </a:rPr>
                <a:t>・</a:t>
              </a:r>
              <a:r>
                <a:rPr lang="ja-JP" altLang="en-US" sz="1100" dirty="0">
                  <a:ln w="0"/>
                  <a:solidFill>
                    <a:schemeClr val="tx1"/>
                  </a:solidFill>
                </a:rPr>
                <a:t>講座</a:t>
              </a:r>
              <a:endParaRPr kumimoji="1" lang="ja-JP" altLang="en-US" sz="1100" dirty="0">
                <a:ln w="0"/>
                <a:solidFill>
                  <a:schemeClr val="tx1"/>
                </a:solidFill>
              </a:endParaRPr>
            </a:p>
          </p:txBody>
        </p:sp>
        <p:sp>
          <p:nvSpPr>
            <p:cNvPr id="41" name="四角形: 角を丸くする 24"/>
            <p:cNvSpPr/>
            <p:nvPr/>
          </p:nvSpPr>
          <p:spPr>
            <a:xfrm>
              <a:off x="9599938" y="5371160"/>
              <a:ext cx="2205953" cy="463047"/>
            </a:xfrm>
            <a:prstGeom prst="roundRect">
              <a:avLst/>
            </a:prstGeom>
            <a:ln w="12700"/>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sz="1100" dirty="0">
                  <a:ln w="0"/>
                  <a:solidFill>
                    <a:schemeClr val="tx1"/>
                  </a:solidFill>
                </a:rPr>
                <a:t>職業適性検査</a:t>
              </a:r>
            </a:p>
          </p:txBody>
        </p:sp>
      </p:grpSp>
      <p:sp>
        <p:nvSpPr>
          <p:cNvPr id="29" name="正方形/長方形 28"/>
          <p:cNvSpPr/>
          <p:nvPr/>
        </p:nvSpPr>
        <p:spPr>
          <a:xfrm>
            <a:off x="6228184" y="1988840"/>
            <a:ext cx="1662328" cy="307777"/>
          </a:xfrm>
          <a:prstGeom prst="rect">
            <a:avLst/>
          </a:prstGeom>
          <a:noFill/>
        </p:spPr>
        <p:txBody>
          <a:bodyPr wrap="none" lIns="91440" tIns="45720" rIns="91440" bIns="45720">
            <a:spAutoFit/>
          </a:bodyPr>
          <a:lstStyle/>
          <a:p>
            <a:pPr algn="ctr"/>
            <a:r>
              <a:rPr lang="ja-JP" altLang="en-US" sz="1400" b="0" cap="none" spc="0" dirty="0">
                <a:ln w="0"/>
                <a:solidFill>
                  <a:schemeClr val="tx1"/>
                </a:solidFill>
              </a:rPr>
              <a:t>すでにある支援メニュー</a:t>
            </a:r>
          </a:p>
        </p:txBody>
      </p:sp>
      <p:sp>
        <p:nvSpPr>
          <p:cNvPr id="20" name="正方形/長方形 19"/>
          <p:cNvSpPr/>
          <p:nvPr/>
        </p:nvSpPr>
        <p:spPr>
          <a:xfrm>
            <a:off x="168672" y="2617167"/>
            <a:ext cx="1620957" cy="307777"/>
          </a:xfrm>
          <a:prstGeom prst="rect">
            <a:avLst/>
          </a:prstGeom>
          <a:noFill/>
        </p:spPr>
        <p:txBody>
          <a:bodyPr wrap="none" lIns="91440" tIns="45720" rIns="91440" bIns="45720">
            <a:spAutoFit/>
          </a:bodyPr>
          <a:lstStyle/>
          <a:p>
            <a:pPr algn="ctr"/>
            <a:r>
              <a:rPr lang="ja-JP" altLang="en-US" sz="1400" dirty="0" smtClean="0">
                <a:ln w="0"/>
                <a:effectLst>
                  <a:outerShdw blurRad="38100" dist="19050" dir="2700000" algn="tl" rotWithShape="0">
                    <a:schemeClr val="dk1">
                      <a:alpha val="40000"/>
                    </a:schemeClr>
                  </a:outerShdw>
                </a:effectLst>
              </a:rPr>
              <a:t>㋐</a:t>
            </a:r>
            <a:r>
              <a:rPr lang="ja-JP" altLang="en-US" sz="1400" b="0" cap="none" spc="0" dirty="0" smtClean="0">
                <a:ln w="0"/>
                <a:solidFill>
                  <a:schemeClr val="tx1"/>
                </a:solidFill>
                <a:effectLst>
                  <a:outerShdw blurRad="38100" dist="19050" dir="2700000" algn="tl" rotWithShape="0">
                    <a:schemeClr val="dk1">
                      <a:alpha val="40000"/>
                    </a:schemeClr>
                  </a:outerShdw>
                </a:effectLst>
              </a:rPr>
              <a:t>現在</a:t>
            </a:r>
            <a:r>
              <a:rPr lang="ja-JP" altLang="en-US" sz="1400" b="0" cap="none" spc="0" dirty="0">
                <a:ln w="0"/>
                <a:solidFill>
                  <a:schemeClr val="tx1"/>
                </a:solidFill>
                <a:effectLst>
                  <a:outerShdw blurRad="38100" dist="19050" dir="2700000" algn="tl" rotWithShape="0">
                    <a:schemeClr val="dk1">
                      <a:alpha val="40000"/>
                    </a:schemeClr>
                  </a:outerShdw>
                </a:effectLst>
              </a:rPr>
              <a:t>の姿・状態</a:t>
            </a:r>
          </a:p>
        </p:txBody>
      </p:sp>
      <p:sp>
        <p:nvSpPr>
          <p:cNvPr id="22" name="矢印: 左 41"/>
          <p:cNvSpPr/>
          <p:nvPr/>
        </p:nvSpPr>
        <p:spPr>
          <a:xfrm flipH="1">
            <a:off x="1636946" y="3358307"/>
            <a:ext cx="558789" cy="463733"/>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p>
        </p:txBody>
      </p:sp>
      <p:sp>
        <p:nvSpPr>
          <p:cNvPr id="44" name="正方形/長方形 43"/>
          <p:cNvSpPr/>
          <p:nvPr/>
        </p:nvSpPr>
        <p:spPr>
          <a:xfrm>
            <a:off x="5076056" y="5024209"/>
            <a:ext cx="3724096" cy="276999"/>
          </a:xfrm>
          <a:prstGeom prst="rect">
            <a:avLst/>
          </a:prstGeom>
          <a:noFill/>
        </p:spPr>
        <p:txBody>
          <a:bodyPr wrap="none" lIns="91440" tIns="45720" rIns="91440" bIns="45720">
            <a:spAutoFit/>
          </a:bodyPr>
          <a:lstStyle/>
          <a:p>
            <a:pPr algn="ctr"/>
            <a:r>
              <a:rPr lang="ja-JP" altLang="en-US" sz="1200" b="0" cap="none" spc="0" dirty="0">
                <a:ln w="0"/>
                <a:solidFill>
                  <a:schemeClr val="tx1"/>
                </a:solidFill>
                <a:effectLst>
                  <a:outerShdw blurRad="38100" dist="19050" dir="2700000" algn="tl" rotWithShape="0">
                    <a:schemeClr val="dk1">
                      <a:alpha val="40000"/>
                    </a:schemeClr>
                  </a:outerShdw>
                </a:effectLst>
              </a:rPr>
              <a:t>地域の社会資源によって実施される独自のメニュー</a:t>
            </a:r>
          </a:p>
        </p:txBody>
      </p:sp>
      <p:sp>
        <p:nvSpPr>
          <p:cNvPr id="45" name="矢印: 左 43"/>
          <p:cNvSpPr/>
          <p:nvPr/>
        </p:nvSpPr>
        <p:spPr>
          <a:xfrm rot="16200000">
            <a:off x="3033201" y="4533410"/>
            <a:ext cx="381701" cy="463733"/>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6" name="四角形: 角を丸くする 44"/>
          <p:cNvSpPr/>
          <p:nvPr/>
        </p:nvSpPr>
        <p:spPr>
          <a:xfrm>
            <a:off x="1763688" y="5234634"/>
            <a:ext cx="2952328" cy="714646"/>
          </a:xfrm>
          <a:prstGeom prst="roundRect">
            <a:avLst/>
          </a:prstGeom>
          <a:ln w="12700"/>
        </p:spPr>
        <p:style>
          <a:lnRef idx="2">
            <a:schemeClr val="accent2"/>
          </a:lnRef>
          <a:fillRef idx="1">
            <a:schemeClr val="lt1"/>
          </a:fillRef>
          <a:effectRef idx="0">
            <a:schemeClr val="accent2"/>
          </a:effectRef>
          <a:fontRef idx="minor">
            <a:schemeClr val="dk1"/>
          </a:fontRef>
        </p:style>
        <p:txBody>
          <a:bodyPr rtlCol="0" anchor="ctr"/>
          <a:lstStyle/>
          <a:p>
            <a:endParaRPr kumimoji="1" lang="ja-JP" altLang="en-US" sz="1400" dirty="0">
              <a:ln w="0"/>
              <a:solidFill>
                <a:schemeClr val="tx1"/>
              </a:solidFill>
              <a:effectLst>
                <a:outerShdw blurRad="38100" dist="19050" dir="2700000" algn="tl" rotWithShape="0">
                  <a:schemeClr val="dk1">
                    <a:alpha val="40000"/>
                  </a:schemeClr>
                </a:outerShdw>
              </a:effectLst>
            </a:endParaRPr>
          </a:p>
        </p:txBody>
      </p:sp>
      <p:sp>
        <p:nvSpPr>
          <p:cNvPr id="47" name="正方形/長方形 46"/>
          <p:cNvSpPr/>
          <p:nvPr/>
        </p:nvSpPr>
        <p:spPr>
          <a:xfrm>
            <a:off x="1187624" y="4941168"/>
            <a:ext cx="4108817" cy="307777"/>
          </a:xfrm>
          <a:prstGeom prst="rect">
            <a:avLst/>
          </a:prstGeom>
          <a:noFill/>
        </p:spPr>
        <p:txBody>
          <a:bodyPr wrap="square" lIns="91440" tIns="45720" rIns="91440" bIns="45720">
            <a:spAutoFit/>
          </a:bodyPr>
          <a:lstStyle/>
          <a:p>
            <a:pPr algn="ctr"/>
            <a:r>
              <a:rPr lang="ja-JP" altLang="en-US" sz="1400" dirty="0" smtClean="0">
                <a:ln w="0"/>
                <a:effectLst>
                  <a:outerShdw blurRad="38100" dist="19050" dir="2700000" algn="tl" rotWithShape="0">
                    <a:schemeClr val="dk1">
                      <a:alpha val="40000"/>
                    </a:schemeClr>
                  </a:outerShdw>
                </a:effectLst>
              </a:rPr>
              <a:t>㋒具体的</a:t>
            </a:r>
            <a:r>
              <a:rPr lang="ja-JP" altLang="en-US" sz="1400" dirty="0">
                <a:ln w="0"/>
                <a:effectLst>
                  <a:outerShdw blurRad="38100" dist="19050" dir="2700000" algn="tl" rotWithShape="0">
                    <a:schemeClr val="dk1">
                      <a:alpha val="40000"/>
                    </a:schemeClr>
                  </a:outerShdw>
                </a:effectLst>
              </a:rPr>
              <a:t>に活用</a:t>
            </a:r>
            <a:r>
              <a:rPr lang="ja-JP" altLang="en-US" sz="1400" dirty="0" smtClean="0">
                <a:ln w="0"/>
                <a:effectLst>
                  <a:outerShdw blurRad="38100" dist="19050" dir="2700000" algn="tl" rotWithShape="0">
                    <a:schemeClr val="dk1">
                      <a:alpha val="40000"/>
                    </a:schemeClr>
                  </a:outerShdw>
                </a:effectLst>
              </a:rPr>
              <a:t>する支援</a:t>
            </a:r>
            <a:r>
              <a:rPr lang="ja-JP" altLang="en-US" sz="1400" dirty="0">
                <a:ln w="0"/>
                <a:effectLst>
                  <a:outerShdw blurRad="38100" dist="19050" dir="2700000" algn="tl" rotWithShape="0">
                    <a:schemeClr val="dk1">
                      <a:alpha val="40000"/>
                    </a:schemeClr>
                  </a:outerShdw>
                </a:effectLst>
              </a:rPr>
              <a:t>メニュー</a:t>
            </a:r>
            <a:endParaRPr lang="ja-JP" altLang="en-US" sz="1400" b="0" cap="none" spc="0" dirty="0">
              <a:ln w="0"/>
              <a:solidFill>
                <a:schemeClr val="tx1"/>
              </a:solidFill>
              <a:effectLst>
                <a:outerShdw blurRad="38100" dist="19050" dir="2700000" algn="tl" rotWithShape="0">
                  <a:schemeClr val="dk1">
                    <a:alpha val="40000"/>
                  </a:schemeClr>
                </a:outerShdw>
              </a:effectLst>
            </a:endParaRPr>
          </a:p>
        </p:txBody>
      </p:sp>
      <p:sp>
        <p:nvSpPr>
          <p:cNvPr id="75" name="矢印: 左 41"/>
          <p:cNvSpPr/>
          <p:nvPr/>
        </p:nvSpPr>
        <p:spPr>
          <a:xfrm rot="10800000" flipH="1">
            <a:off x="4355977" y="3376737"/>
            <a:ext cx="558789" cy="463733"/>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ス">
  <a:themeElements>
    <a:clrScheme name="シック">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ユーザー定義 1">
      <a:majorFont>
        <a:latin typeface="Bookman Old Style"/>
        <a:ea typeface="メイリオ"/>
        <a:cs typeface=""/>
      </a:majorFont>
      <a:minorFont>
        <a:latin typeface="Gill Sans MT"/>
        <a:ea typeface="メイリオ"/>
        <a:cs typeface=""/>
      </a:minorFont>
    </a:fontScheme>
    <a:fmtScheme name="アース">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3022</Words>
  <Application>Microsoft Office PowerPoint</Application>
  <PresentationFormat>画面に合わせる (4:3)</PresentationFormat>
  <Paragraphs>361</Paragraphs>
  <Slides>19</Slides>
  <Notes>17</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19</vt:i4>
      </vt:variant>
    </vt:vector>
  </HeadingPairs>
  <TitlesOfParts>
    <vt:vector size="28" baseType="lpstr">
      <vt:lpstr>HGP創英角ｺﾞｼｯｸUB</vt:lpstr>
      <vt:lpstr>ＭＳ Ｐゴシック</vt:lpstr>
      <vt:lpstr>メイリオ</vt:lpstr>
      <vt:lpstr>Bookman Old Style</vt:lpstr>
      <vt:lpstr>Calibri</vt:lpstr>
      <vt:lpstr>Gill Sans MT</vt:lpstr>
      <vt:lpstr>Wingdings</vt:lpstr>
      <vt:lpstr>Wingdings 3</vt:lpstr>
      <vt:lpstr>アース</vt:lpstr>
      <vt:lpstr>【就労支援員養成研修プログラム】 B．多様なメニューづくり</vt:lpstr>
      <vt:lpstr>１．多様な支援メニューの必要性 （１）相談者の特徴</vt:lpstr>
      <vt:lpstr>１．多様な支援メニューの必要性 （２）相談者の状態に合わせた対応－１</vt:lpstr>
      <vt:lpstr>１．多様な支援メニューの必要性 （２）相談者の状態に合わせた対応－２</vt:lpstr>
      <vt:lpstr>２．就労支援の多様なメニュー （１）メニューの考え方ー１</vt:lpstr>
      <vt:lpstr>２．就労支援の多様なメニュー （１）メニューの考え方ー２</vt:lpstr>
      <vt:lpstr>２．就労支援の多様なメニュー （２）演習～事例演習①</vt:lpstr>
      <vt:lpstr>２．就労支援の多様なメニュー （２）演習～事例演習②</vt:lpstr>
      <vt:lpstr>２．就労支援の多様なメニュー （２）演習～演習イメージ</vt:lpstr>
      <vt:lpstr>２．就労支援の多様なメニュー （２）演習～演習のなかで考えてほしいこと</vt:lpstr>
      <vt:lpstr>３．就労支援の進め方 （１）就労支援の機能</vt:lpstr>
      <vt:lpstr>３．就労支援の進め方 （２）就労支援の場に求められること</vt:lpstr>
      <vt:lpstr>３．就労支援の進め方 （３）就労支援講習の場の設定</vt:lpstr>
      <vt:lpstr>３．就労支援の進め方 （４）就労支援メニュー～３つの「自立」の視点</vt:lpstr>
      <vt:lpstr>３．就労支援の進め方 （４）就労支援メニュー～目的と活用法</vt:lpstr>
      <vt:lpstr>３．就労支援の進め方 （５）講習のしかけ</vt:lpstr>
      <vt:lpstr>３．就労支援の進め方 （６）就労支援の効果－１</vt:lpstr>
      <vt:lpstr>３．就労支援の進め方 （６）就労支援の効果－２</vt:lpstr>
      <vt:lpstr>参考文献など</vt:lpstr>
    </vt:vector>
  </TitlesOfParts>
  <Manager/>
  <Company>みずほ情報総研株式会社</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【就労支援員養成研修プログラム】 B．多様なメニューづくり</dc:title>
  <dc:creator>みずほ情報総研株式会社</dc:creator>
  <cp:lastModifiedBy>みずほ情報総研株式会社</cp:lastModifiedBy>
  <cp:revision>7</cp:revision>
  <dcterms:created xsi:type="dcterms:W3CDTF">2016-05-13T08:21:22Z</dcterms:created>
  <dcterms:modified xsi:type="dcterms:W3CDTF">2020-04-02T03:16:30Z</dcterms:modified>
</cp:coreProperties>
</file>