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85" r:id="rId2"/>
    <p:sldId id="301" r:id="rId3"/>
    <p:sldId id="286" r:id="rId4"/>
    <p:sldId id="302" r:id="rId5"/>
    <p:sldId id="304" r:id="rId6"/>
    <p:sldId id="317" r:id="rId7"/>
    <p:sldId id="320" r:id="rId8"/>
    <p:sldId id="321" r:id="rId9"/>
    <p:sldId id="312" r:id="rId10"/>
    <p:sldId id="313" r:id="rId11"/>
    <p:sldId id="319" r:id="rId12"/>
    <p:sldId id="314" r:id="rId13"/>
    <p:sldId id="318" r:id="rId14"/>
    <p:sldId id="297" r:id="rId15"/>
    <p:sldId id="298" r:id="rId16"/>
    <p:sldId id="278" r:id="rId17"/>
    <p:sldId id="299" r:id="rId18"/>
    <p:sldId id="322" r:id="rId19"/>
    <p:sldId id="315" r:id="rId20"/>
    <p:sldId id="316" r:id="rId21"/>
    <p:sldId id="305" r:id="rId22"/>
    <p:sldId id="306" r:id="rId23"/>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a:srgbClr val="C86664"/>
    <a:srgbClr val="215930"/>
    <a:srgbClr val="249447"/>
    <a:srgbClr val="424A88"/>
    <a:srgbClr val="EAFDBF"/>
    <a:srgbClr val="FFB9BB"/>
    <a:srgbClr val="FFE1FE"/>
    <a:srgbClr val="FFC000"/>
    <a:srgbClr val="FCE0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95227" autoAdjust="0"/>
  </p:normalViewPr>
  <p:slideViewPr>
    <p:cSldViewPr>
      <p:cViewPr varScale="1">
        <p:scale>
          <a:sx n="76" d="100"/>
          <a:sy n="76" d="100"/>
        </p:scale>
        <p:origin x="3696" y="114"/>
      </p:cViewPr>
      <p:guideLst>
        <p:guide pos="4269"/>
        <p:guide pos="51"/>
        <p:guide pos="3929"/>
        <p:guide orient="horz" pos="3120"/>
      </p:guideLst>
    </p:cSldViewPr>
  </p:slideViewPr>
  <p:notesTextViewPr>
    <p:cViewPr>
      <p:scale>
        <a:sx n="150" d="100"/>
        <a:sy n="15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9533" cy="497970"/>
          </a:xfrm>
          <a:prstGeom prst="rect">
            <a:avLst/>
          </a:prstGeom>
        </p:spPr>
        <p:txBody>
          <a:bodyPr vert="horz" lIns="88650" tIns="44326" rIns="88650" bIns="4432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2"/>
            <a:ext cx="2949532" cy="497970"/>
          </a:xfrm>
          <a:prstGeom prst="rect">
            <a:avLst/>
          </a:prstGeom>
        </p:spPr>
        <p:txBody>
          <a:bodyPr vert="horz" lIns="88650" tIns="44326" rIns="88650" bIns="44326" rtlCol="0"/>
          <a:lstStyle>
            <a:lvl1pPr algn="r">
              <a:defRPr sz="1200"/>
            </a:lvl1pPr>
          </a:lstStyle>
          <a:p>
            <a:fld id="{5D29E52E-B453-4965-A017-ACF5730CD25E}" type="datetimeFigureOut">
              <a:rPr kumimoji="1" lang="ja-JP" altLang="en-US" smtClean="0"/>
              <a:t>2020/6/1</a:t>
            </a:fld>
            <a:endParaRPr kumimoji="1" lang="ja-JP" altLang="en-US"/>
          </a:p>
        </p:txBody>
      </p:sp>
      <p:sp>
        <p:nvSpPr>
          <p:cNvPr id="4" name="フッター プレースホルダー 3"/>
          <p:cNvSpPr>
            <a:spLocks noGrp="1"/>
          </p:cNvSpPr>
          <p:nvPr>
            <p:ph type="ftr" sz="quarter" idx="2"/>
          </p:nvPr>
        </p:nvSpPr>
        <p:spPr>
          <a:xfrm>
            <a:off x="5" y="9441371"/>
            <a:ext cx="2949533" cy="497970"/>
          </a:xfrm>
          <a:prstGeom prst="rect">
            <a:avLst/>
          </a:prstGeom>
        </p:spPr>
        <p:txBody>
          <a:bodyPr vert="horz" lIns="88650" tIns="44326" rIns="88650" bIns="4432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71"/>
            <a:ext cx="2949532" cy="497970"/>
          </a:xfrm>
          <a:prstGeom prst="rect">
            <a:avLst/>
          </a:prstGeom>
        </p:spPr>
        <p:txBody>
          <a:bodyPr vert="horz" lIns="88650" tIns="44326" rIns="88650" bIns="44326"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9533" cy="497970"/>
          </a:xfrm>
          <a:prstGeom prst="rect">
            <a:avLst/>
          </a:prstGeom>
        </p:spPr>
        <p:txBody>
          <a:bodyPr vert="horz" lIns="88650" tIns="44326" rIns="88650" bIns="443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2"/>
            <a:ext cx="2949532" cy="497970"/>
          </a:xfrm>
          <a:prstGeom prst="rect">
            <a:avLst/>
          </a:prstGeom>
        </p:spPr>
        <p:txBody>
          <a:bodyPr vert="horz" lIns="88650" tIns="44326" rIns="88650" bIns="44326" rtlCol="0"/>
          <a:lstStyle>
            <a:lvl1pPr algn="r">
              <a:defRPr sz="1200"/>
            </a:lvl1pPr>
          </a:lstStyle>
          <a:p>
            <a:fld id="{22DA3C80-06C1-4E61-A136-4AD74F9D7C7E}" type="datetimeFigureOut">
              <a:rPr kumimoji="1" lang="ja-JP" altLang="en-US" smtClean="0"/>
              <a:t>2020/6/1</a:t>
            </a:fld>
            <a:endParaRPr kumimoji="1" lang="ja-JP" altLang="en-US"/>
          </a:p>
        </p:txBody>
      </p:sp>
      <p:sp>
        <p:nvSpPr>
          <p:cNvPr id="4"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50" tIns="44326" rIns="88650" bIns="44326" rtlCol="0" anchor="ctr"/>
          <a:lstStyle/>
          <a:p>
            <a:endParaRPr lang="ja-JP" altLang="en-US"/>
          </a:p>
        </p:txBody>
      </p:sp>
      <p:sp>
        <p:nvSpPr>
          <p:cNvPr id="5" name="ノート プレースホルダー 4"/>
          <p:cNvSpPr>
            <a:spLocks noGrp="1"/>
          </p:cNvSpPr>
          <p:nvPr>
            <p:ph type="body" sz="quarter" idx="3"/>
          </p:nvPr>
        </p:nvSpPr>
        <p:spPr>
          <a:xfrm>
            <a:off x="681480" y="4783898"/>
            <a:ext cx="5445760" cy="3912834"/>
          </a:xfrm>
          <a:prstGeom prst="rect">
            <a:avLst/>
          </a:prstGeom>
        </p:spPr>
        <p:txBody>
          <a:bodyPr vert="horz" lIns="88650" tIns="44326" rIns="88650" bIns="4432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1371"/>
            <a:ext cx="2949533" cy="497970"/>
          </a:xfrm>
          <a:prstGeom prst="rect">
            <a:avLst/>
          </a:prstGeom>
        </p:spPr>
        <p:txBody>
          <a:bodyPr vert="horz" lIns="88650" tIns="44326" rIns="88650" bIns="443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1"/>
            <a:ext cx="2949532" cy="497970"/>
          </a:xfrm>
          <a:prstGeom prst="rect">
            <a:avLst/>
          </a:prstGeom>
        </p:spPr>
        <p:txBody>
          <a:bodyPr vert="horz" lIns="88650" tIns="44326" rIns="88650" bIns="44326"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a:t>
            </a:fld>
            <a:endParaRPr kumimoji="1" lang="ja-JP" altLang="en-US"/>
          </a:p>
        </p:txBody>
      </p:sp>
    </p:spTree>
    <p:extLst>
      <p:ext uri="{BB962C8B-B14F-4D97-AF65-F5344CB8AC3E}">
        <p14:creationId xmlns:p14="http://schemas.microsoft.com/office/powerpoint/2010/main" val="211209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2</a:t>
            </a:fld>
            <a:endParaRPr kumimoji="1" lang="ja-JP" altLang="en-US"/>
          </a:p>
        </p:txBody>
      </p:sp>
    </p:spTree>
    <p:extLst>
      <p:ext uri="{BB962C8B-B14F-4D97-AF65-F5344CB8AC3E}">
        <p14:creationId xmlns:p14="http://schemas.microsoft.com/office/powerpoint/2010/main" val="272962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834557" rtl="0" eaLnBrk="1" fontAlgn="auto" latinLnBrk="0" hangingPunct="1">
              <a:lnSpc>
                <a:spcPct val="100000"/>
              </a:lnSpc>
              <a:spcBef>
                <a:spcPts val="0"/>
              </a:spcBef>
              <a:spcAft>
                <a:spcPts val="0"/>
              </a:spcAft>
              <a:buClrTx/>
              <a:buSzTx/>
              <a:buFontTx/>
              <a:buNone/>
              <a:tabLst/>
              <a:defRPr/>
            </a:pPr>
            <a:fld id="{B5925D73-A605-4D3B-9233-D5FE4D7117A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834557"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130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834557" rtl="0" eaLnBrk="1" fontAlgn="auto" latinLnBrk="0" hangingPunct="1">
              <a:lnSpc>
                <a:spcPct val="100000"/>
              </a:lnSpc>
              <a:spcBef>
                <a:spcPts val="0"/>
              </a:spcBef>
              <a:spcAft>
                <a:spcPts val="0"/>
              </a:spcAft>
              <a:buClrTx/>
              <a:buSzTx/>
              <a:buFontTx/>
              <a:buNone/>
              <a:tabLst/>
              <a:defRPr/>
            </a:pPr>
            <a:fld id="{B5925D73-A605-4D3B-9233-D5FE4D7117A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834557"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88642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13</a:t>
            </a:fld>
            <a:endParaRPr kumimoji="1" lang="ja-JP" altLang="en-US"/>
          </a:p>
        </p:txBody>
      </p:sp>
    </p:spTree>
    <p:extLst>
      <p:ext uri="{BB962C8B-B14F-4D97-AF65-F5344CB8AC3E}">
        <p14:creationId xmlns:p14="http://schemas.microsoft.com/office/powerpoint/2010/main" val="38092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14</a:t>
            </a:fld>
            <a:endParaRPr kumimoji="1" lang="ja-JP" altLang="en-US"/>
          </a:p>
        </p:txBody>
      </p:sp>
    </p:spTree>
    <p:extLst>
      <p:ext uri="{BB962C8B-B14F-4D97-AF65-F5344CB8AC3E}">
        <p14:creationId xmlns:p14="http://schemas.microsoft.com/office/powerpoint/2010/main" val="416649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15</a:t>
            </a:fld>
            <a:endParaRPr kumimoji="1" lang="ja-JP" altLang="en-US"/>
          </a:p>
        </p:txBody>
      </p:sp>
    </p:spTree>
    <p:extLst>
      <p:ext uri="{BB962C8B-B14F-4D97-AF65-F5344CB8AC3E}">
        <p14:creationId xmlns:p14="http://schemas.microsoft.com/office/powerpoint/2010/main" val="2209232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18</a:t>
            </a:fld>
            <a:endParaRPr kumimoji="1" lang="ja-JP" altLang="en-US"/>
          </a:p>
        </p:txBody>
      </p:sp>
    </p:spTree>
    <p:extLst>
      <p:ext uri="{BB962C8B-B14F-4D97-AF65-F5344CB8AC3E}">
        <p14:creationId xmlns:p14="http://schemas.microsoft.com/office/powerpoint/2010/main" val="3163452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5925D73-A605-4D3B-9233-D5FE4D7117AA}" type="slidenum">
              <a:rPr kumimoji="1" lang="ja-JP" altLang="en-US" smtClean="0"/>
              <a:t>22</a:t>
            </a:fld>
            <a:endParaRPr kumimoji="1" lang="ja-JP" altLang="en-US"/>
          </a:p>
        </p:txBody>
      </p:sp>
    </p:spTree>
    <p:extLst>
      <p:ext uri="{BB962C8B-B14F-4D97-AF65-F5344CB8AC3E}">
        <p14:creationId xmlns:p14="http://schemas.microsoft.com/office/powerpoint/2010/main" val="42507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2020/6/1</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2020/6/1</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2020/6/1</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1.jpg"/><Relationship Id="rId7" Type="http://schemas.openxmlformats.org/officeDocument/2006/relationships/slide" Target="slide14.xml"/><Relationship Id="rId12"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7.xml"/><Relationship Id="rId5" Type="http://schemas.openxmlformats.org/officeDocument/2006/relationships/slide" Target="slide6.xml"/><Relationship Id="rId10" Type="http://schemas.openxmlformats.org/officeDocument/2006/relationships/slide" Target="slide5.xml"/><Relationship Id="rId4" Type="http://schemas.openxmlformats.org/officeDocument/2006/relationships/slide" Target="slide8.xml"/><Relationship Id="rId9" Type="http://schemas.openxmlformats.org/officeDocument/2006/relationships/slide" Target="slide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nta.go.jp/taxes/nozei/nofu_konna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necho.meti.go.jp/coronavirus/pdf/list_gas.pdf" TargetMode="External"/><Relationship Id="rId2" Type="http://schemas.openxmlformats.org/officeDocument/2006/relationships/hyperlink" Target="https://www.enecho.meti.go.jp/coronavirus/pdf/list_electric.pdf" TargetMode="External"/><Relationship Id="rId1" Type="http://schemas.openxmlformats.org/officeDocument/2006/relationships/slideLayout" Target="../slideLayouts/slideLayout2.xml"/><Relationship Id="rId5" Type="http://schemas.openxmlformats.org/officeDocument/2006/relationships/hyperlink" Target="https://pid.nhk.or.jp/jushinryo/corona_jushinryo.html" TargetMode="External"/><Relationship Id="rId4" Type="http://schemas.openxmlformats.org/officeDocument/2006/relationships/hyperlink" Target="https://www.soumu.go.jp/main_content/000682993.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hlw.go.jp/content/000614516.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mhlw.go.jp/stf/seisakunitsuite/bunya/koyou_roudou/index_00004.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hlw.go.jp/stf/seisakunitsuite/bunya/koyou_roudou/koyou/kyufukin/pageL07.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s://www.mhlw.go.jp/stf/seisakunitsuite/bunya/koyou_roudou/koyou/kyufukin/pageL07_00002.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image" Target="../media/image1.jpg"/><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6.xml"/><Relationship Id="rId4" Type="http://schemas.openxmlformats.org/officeDocument/2006/relationships/slide" Target="slide17.xml"/><Relationship Id="rId9" Type="http://schemas.openxmlformats.org/officeDocument/2006/relationships/slide" Target="slide2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www.mhlw.go.jp/stf/newpage_10231.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www.acsa.j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csa.j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8" Type="http://schemas.openxmlformats.org/officeDocument/2006/relationships/hyperlink" Target="https://www.mhlw.go.jp/kokoro/support/mhcenter.html" TargetMode="External"/><Relationship Id="rId13" Type="http://schemas.openxmlformats.org/officeDocument/2006/relationships/image" Target="../media/image2.jpg"/><Relationship Id="rId18" Type="http://schemas.openxmlformats.org/officeDocument/2006/relationships/image" Target="../media/image7.jpg"/><Relationship Id="rId3" Type="http://schemas.openxmlformats.org/officeDocument/2006/relationships/hyperlink" Target="https://www.mhlw.go.jp/stf/seisakunitsuite/bunya/koyou_roudou/index_00004.html" TargetMode="External"/><Relationship Id="rId21" Type="http://schemas.openxmlformats.org/officeDocument/2006/relationships/image" Target="../media/image10.jpg"/><Relationship Id="rId7" Type="http://schemas.openxmlformats.org/officeDocument/2006/relationships/hyperlink" Target="https://www.mhlw.go.jp/stf/seisakunitsuite/bunya/hukushi_kaigo/seikatsuhogo/jisatsu/soudan_info.html" TargetMode="External"/><Relationship Id="rId12" Type="http://schemas.openxmlformats.org/officeDocument/2006/relationships/hyperlink" Target="https://www.mhlw.go.jp/content/11600000/000620644.pdf" TargetMode="External"/><Relationship Id="rId17" Type="http://schemas.openxmlformats.org/officeDocument/2006/relationships/image" Target="../media/image6.jpg"/><Relationship Id="rId2" Type="http://schemas.openxmlformats.org/officeDocument/2006/relationships/image" Target="../media/image1.jpg"/><Relationship Id="rId16" Type="http://schemas.openxmlformats.org/officeDocument/2006/relationships/image" Target="../media/image5.jpg"/><Relationship Id="rId20"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hyperlink" Target="https://www.hellowork.mhlw.go.jp/index.html" TargetMode="External"/><Relationship Id="rId11" Type="http://schemas.openxmlformats.org/officeDocument/2006/relationships/hyperlink" Target="https://www.mhlw.go.jp/stf/seisakunitsuite/bunya/kodomo/kodomo_kosodate/zisouichiran.html" TargetMode="External"/><Relationship Id="rId5" Type="http://schemas.openxmlformats.org/officeDocument/2006/relationships/hyperlink" Target="https://www.mhlw.go.jp/kyujin/hwmap.html" TargetMode="External"/><Relationship Id="rId15" Type="http://schemas.openxmlformats.org/officeDocument/2006/relationships/image" Target="../media/image4.jpg"/><Relationship Id="rId10" Type="http://schemas.openxmlformats.org/officeDocument/2006/relationships/hyperlink" Target="http://www.gender.go.jp/policy/no_violence/dv_navi/" TargetMode="External"/><Relationship Id="rId19" Type="http://schemas.openxmlformats.org/officeDocument/2006/relationships/image" Target="../media/image8.jpg"/><Relationship Id="rId4" Type="http://schemas.openxmlformats.org/officeDocument/2006/relationships/hyperlink" Target="https://www.since2011.net/yorisoi/" TargetMode="External"/><Relationship Id="rId9" Type="http://schemas.openxmlformats.org/officeDocument/2006/relationships/hyperlink" Target="https://kokoro.mhlw.go.jp/" TargetMode="External"/><Relationship Id="rId14" Type="http://schemas.openxmlformats.org/officeDocument/2006/relationships/image" Target="../media/image3.jpg"/><Relationship Id="rId22" Type="http://schemas.openxmlformats.org/officeDocument/2006/relationships/image" Target="../media/image11.jp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soumu.go.jp/menu_seisaku/gyoumukanri_sonota/covid-19/kyufuki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hakyo.or.jp/network/kenshakyo/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hyperlink" Target="https://www.jizokuka-kyufu.jp/" TargetMode="External"/><Relationship Id="rId2" Type="http://schemas.openxmlformats.org/officeDocument/2006/relationships/hyperlink" Target="https://www.meti.go.jp/covid-19/pdf/kyufukin.pdf"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meti.go.jp/covid-19/jizokuka-kyufukin.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nkin.go.jp/section/soudan/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hyperlink" Target="https://www.nenkin.go.jp/oshirase/taisetu/2020/202004/2020042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p:cNvSpPr txBox="1"/>
          <p:nvPr/>
        </p:nvSpPr>
        <p:spPr>
          <a:xfrm>
            <a:off x="80628" y="2242101"/>
            <a:ext cx="6696000" cy="360000"/>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お金</a:t>
            </a:r>
            <a:r>
              <a:rPr lang="ja-JP" altLang="en-US" sz="1200" b="1" spc="-40" dirty="0" smtClean="0">
                <a:solidFill>
                  <a:schemeClr val="bg1"/>
                </a:solidFill>
                <a:latin typeface="メイリオ" panose="020B0604030504040204" pitchFamily="50" charset="-128"/>
                <a:ea typeface="メイリオ" panose="020B0604030504040204" pitchFamily="50" charset="-128"/>
              </a:rPr>
              <a:t>（生活費や事業資金）</a:t>
            </a:r>
            <a:r>
              <a:rPr lang="ja-JP" altLang="en-US" sz="1600" b="1" spc="-40" dirty="0" smtClean="0">
                <a:solidFill>
                  <a:schemeClr val="bg1"/>
                </a:solidFill>
                <a:latin typeface="メイリオ" panose="020B0604030504040204" pitchFamily="50" charset="-128"/>
                <a:ea typeface="メイリオ" panose="020B0604030504040204" pitchFamily="50" charset="-128"/>
              </a:rPr>
              <a:t>に困っているとき</a:t>
            </a:r>
            <a:r>
              <a:rPr lang="en-US" altLang="ja-JP" sz="1600" b="1" spc="-40" dirty="0" smtClean="0">
                <a:solidFill>
                  <a:schemeClr val="bg1"/>
                </a:solidFill>
                <a:latin typeface="メイリオ" panose="020B0604030504040204" pitchFamily="50" charset="-128"/>
                <a:ea typeface="メイリオ" panose="020B0604030504040204" pitchFamily="50" charset="-128"/>
              </a:rPr>
              <a:t>																																																																																	</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5284" y="20452"/>
            <a:ext cx="810166" cy="288000"/>
          </a:xfrm>
          <a:prstGeom prst="rect">
            <a:avLst/>
          </a:prstGeom>
        </p:spPr>
      </p:pic>
      <p:sp>
        <p:nvSpPr>
          <p:cNvPr id="32" name="正方形/長方形 31"/>
          <p:cNvSpPr/>
          <p:nvPr/>
        </p:nvSpPr>
        <p:spPr>
          <a:xfrm>
            <a:off x="5119" y="337287"/>
            <a:ext cx="6858000" cy="76328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903"/>
              </a:lnSpc>
              <a:defRPr/>
            </a:pPr>
            <a:r>
              <a:rPr lang="ja-JP" altLang="en-US" sz="2400" b="1" dirty="0" smtClean="0">
                <a:solidFill>
                  <a:schemeClr val="tx1"/>
                </a:solidFill>
                <a:latin typeface="メイリオ" panose="020B0604030504040204" pitchFamily="50" charset="-128"/>
                <a:ea typeface="メイリオ" panose="020B0604030504040204" pitchFamily="50" charset="-128"/>
              </a:rPr>
              <a:t>生活を支えるための支援のご案内</a:t>
            </a:r>
          </a:p>
        </p:txBody>
      </p:sp>
      <p:grpSp>
        <p:nvGrpSpPr>
          <p:cNvPr id="22" name="グループ化 21"/>
          <p:cNvGrpSpPr/>
          <p:nvPr/>
        </p:nvGrpSpPr>
        <p:grpSpPr>
          <a:xfrm>
            <a:off x="152633" y="5770493"/>
            <a:ext cx="6660684" cy="628066"/>
            <a:chOff x="116632" y="7436161"/>
            <a:chExt cx="6048561" cy="628066"/>
          </a:xfrm>
        </p:grpSpPr>
        <p:sp>
          <p:nvSpPr>
            <p:cNvPr id="100" name="楕円 99"/>
            <p:cNvSpPr/>
            <p:nvPr/>
          </p:nvSpPr>
          <p:spPr>
            <a:xfrm>
              <a:off x="5674819" y="7524227"/>
              <a:ext cx="490374"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８</a:t>
              </a:r>
              <a:endParaRPr lang="en-US" altLang="ja-JP" sz="1400" b="1" dirty="0" smtClean="0">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116632" y="7436161"/>
              <a:ext cx="5296625" cy="591599"/>
              <a:chOff x="116632" y="7436161"/>
              <a:chExt cx="5296625" cy="591599"/>
            </a:xfrm>
          </p:grpSpPr>
          <p:sp>
            <p:nvSpPr>
              <p:cNvPr id="92" name="正方形/長方形 91"/>
              <p:cNvSpPr/>
              <p:nvPr/>
            </p:nvSpPr>
            <p:spPr>
              <a:xfrm>
                <a:off x="116632" y="7436161"/>
                <a:ext cx="3119064"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lvl="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4" action="ppaction://hlinksldjump"/>
                  </a:rPr>
                  <a:t>実質無利子・無担保融資</a:t>
                </a:r>
                <a:r>
                  <a:rPr lang="ja-JP" altLang="en-US" sz="1200" b="1" u="sng" dirty="0">
                    <a:solidFill>
                      <a:prstClr val="black"/>
                    </a:solidFill>
                    <a:latin typeface="メイリオ" panose="020B0604030504040204" pitchFamily="50" charset="-128"/>
                    <a:ea typeface="メイリオ" panose="020B0604030504040204" pitchFamily="50" charset="-128"/>
                    <a:hlinkClick r:id="rId4" action="ppaction://hlinksldjump"/>
                  </a:rPr>
                  <a:t>（事業資金</a:t>
                </a:r>
                <a:r>
                  <a:rPr lang="ja-JP" altLang="en-US" sz="1200" b="1" u="sng" dirty="0" smtClean="0">
                    <a:solidFill>
                      <a:prstClr val="black"/>
                    </a:solidFill>
                    <a:latin typeface="メイリオ" panose="020B0604030504040204" pitchFamily="50" charset="-128"/>
                    <a:ea typeface="メイリオ" panose="020B0604030504040204" pitchFamily="50" charset="-128"/>
                    <a:hlinkClick r:id="rId4" action="ppaction://hlinksldjump"/>
                  </a:rPr>
                  <a:t>）</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sp>
            <p:nvSpPr>
              <p:cNvPr id="120" name="正方形/長方形 119"/>
              <p:cNvSpPr/>
              <p:nvPr/>
            </p:nvSpPr>
            <p:spPr>
              <a:xfrm>
                <a:off x="349524" y="7668243"/>
                <a:ext cx="5063733" cy="359517"/>
              </a:xfrm>
              <a:prstGeom prst="rect">
                <a:avLst/>
              </a:prstGeom>
            </p:spPr>
            <p:txBody>
              <a:bodyPr wrap="square" lIns="0" tIns="36000" rIns="0" bIns="0">
                <a:spAutoFit/>
              </a:bodyPr>
              <a:lstStyle/>
              <a:p>
                <a:pPr algn="just">
                  <a:spcBef>
                    <a:spcPts val="300"/>
                  </a:spcBef>
                </a:pPr>
                <a:r>
                  <a:rPr lang="ja-JP" altLang="en-US" sz="1050" spc="-20" dirty="0" smtClean="0">
                    <a:latin typeface="メイリオ" panose="020B0604030504040204" pitchFamily="50" charset="-128"/>
                    <a:ea typeface="メイリオ" panose="020B0604030504040204" pitchFamily="50" charset="-128"/>
                  </a:rPr>
                  <a:t>新型コロナウイルス感染症による影響により事業が悪化した事業性のあるフリーランスを含む個人事業主等に対し、無担保・無利子で融資を行います。</a:t>
                </a:r>
                <a:endParaRPr lang="ja-JP" altLang="en-US" sz="1050" spc="-20" dirty="0">
                  <a:latin typeface="メイリオ" panose="020B0604030504040204" pitchFamily="50" charset="-128"/>
                  <a:ea typeface="メイリオ" panose="020B0604030504040204" pitchFamily="50" charset="-128"/>
                </a:endParaRPr>
              </a:p>
            </p:txBody>
          </p:sp>
        </p:grpSp>
      </p:grpSp>
      <p:grpSp>
        <p:nvGrpSpPr>
          <p:cNvPr id="23" name="グループ化 22"/>
          <p:cNvGrpSpPr/>
          <p:nvPr/>
        </p:nvGrpSpPr>
        <p:grpSpPr>
          <a:xfrm>
            <a:off x="152632" y="4258325"/>
            <a:ext cx="5868656" cy="633424"/>
            <a:chOff x="116632" y="6405361"/>
            <a:chExt cx="4696130" cy="608625"/>
          </a:xfrm>
        </p:grpSpPr>
        <p:sp>
          <p:nvSpPr>
            <p:cNvPr id="48" name="正方形/長方形 47"/>
            <p:cNvSpPr/>
            <p:nvPr/>
          </p:nvSpPr>
          <p:spPr>
            <a:xfrm>
              <a:off x="116632" y="6405361"/>
              <a:ext cx="2953716" cy="271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5" action="ppaction://hlinksldjump"/>
                </a:rPr>
                <a:t>緊急小口資金・総合支援資金</a:t>
              </a:r>
              <a:r>
                <a:rPr lang="ja-JP" altLang="en-US" sz="1200" b="1" u="sng" dirty="0">
                  <a:solidFill>
                    <a:schemeClr val="tx1"/>
                  </a:solidFill>
                  <a:latin typeface="メイリオ" panose="020B0604030504040204" pitchFamily="50" charset="-128"/>
                  <a:ea typeface="メイリオ" panose="020B0604030504040204" pitchFamily="50" charset="-128"/>
                  <a:hlinkClick r:id="rId5" action="ppaction://hlinksldjump"/>
                </a:rPr>
                <a:t>（生活費</a:t>
              </a:r>
              <a:r>
                <a:rPr lang="ja-JP" altLang="en-US" sz="1200" b="1" u="sng" dirty="0" smtClean="0">
                  <a:solidFill>
                    <a:schemeClr val="tx1"/>
                  </a:solidFill>
                  <a:latin typeface="メイリオ" panose="020B0604030504040204" pitchFamily="50" charset="-128"/>
                  <a:ea typeface="メイリオ" panose="020B0604030504040204" pitchFamily="50" charset="-128"/>
                  <a:hlinkClick r:id="rId5" action="ppaction://hlinksldjump"/>
                </a:rPr>
                <a:t>）</a:t>
              </a:r>
              <a:endParaRPr lang="en-US" altLang="ja-JP" sz="1200" b="1" u="sng" dirty="0">
                <a:solidFill>
                  <a:schemeClr val="tx1"/>
                </a:solidFill>
                <a:latin typeface="メイリオ" panose="020B0604030504040204" pitchFamily="50" charset="-128"/>
                <a:ea typeface="メイリオ" panose="020B0604030504040204" pitchFamily="50" charset="-128"/>
              </a:endParaRPr>
            </a:p>
          </p:txBody>
        </p:sp>
        <p:sp>
          <p:nvSpPr>
            <p:cNvPr id="119" name="正方形/長方形 118"/>
            <p:cNvSpPr/>
            <p:nvPr/>
          </p:nvSpPr>
          <p:spPr>
            <a:xfrm>
              <a:off x="336888" y="6668544"/>
              <a:ext cx="4475874" cy="345442"/>
            </a:xfrm>
            <a:prstGeom prst="rect">
              <a:avLst/>
            </a:prstGeom>
          </p:spPr>
          <p:txBody>
            <a:bodyPr wrap="square" lIns="0" tIns="36000" rIns="0" bIns="0">
              <a:spAutoFit/>
            </a:bodyPr>
            <a:lstStyle/>
            <a:p>
              <a:pPr algn="just">
                <a:spcBef>
                  <a:spcPts val="300"/>
                </a:spcBef>
              </a:pPr>
              <a:r>
                <a:rPr lang="ja-JP" altLang="en-US" sz="1050" spc="-20" dirty="0" smtClean="0">
                  <a:latin typeface="メイリオ" panose="020B0604030504040204" pitchFamily="50" charset="-128"/>
                  <a:ea typeface="メイリオ" panose="020B0604030504040204" pitchFamily="50" charset="-128"/>
                </a:rPr>
                <a:t>新型コロナウイルス感染症の影響による休業や失業等により、生活資金でお悩みの方に対し、必要な生活費用等の貸付を実施します。</a:t>
              </a:r>
              <a:endParaRPr lang="ja-JP" altLang="en-US" sz="1050" spc="-20" dirty="0">
                <a:latin typeface="メイリオ" panose="020B0604030504040204" pitchFamily="50" charset="-128"/>
                <a:ea typeface="メイリオ" panose="020B0604030504040204" pitchFamily="50" charset="-128"/>
              </a:endParaRPr>
            </a:p>
          </p:txBody>
        </p:sp>
      </p:grpSp>
      <p:grpSp>
        <p:nvGrpSpPr>
          <p:cNvPr id="64" name="グループ化 63"/>
          <p:cNvGrpSpPr/>
          <p:nvPr/>
        </p:nvGrpSpPr>
        <p:grpSpPr>
          <a:xfrm>
            <a:off x="152636" y="6526577"/>
            <a:ext cx="6660740" cy="622667"/>
            <a:chOff x="116632" y="7477624"/>
            <a:chExt cx="6660740" cy="622667"/>
          </a:xfrm>
        </p:grpSpPr>
        <p:sp>
          <p:nvSpPr>
            <p:cNvPr id="65" name="楕円 64"/>
            <p:cNvSpPr/>
            <p:nvPr/>
          </p:nvSpPr>
          <p:spPr>
            <a:xfrm>
              <a:off x="6237372" y="7544232"/>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９</a:t>
              </a:r>
              <a:endParaRPr lang="en-US" altLang="ja-JP" sz="1100" b="1" dirty="0" smtClean="0">
                <a:latin typeface="メイリオ" panose="020B0604030504040204" pitchFamily="50" charset="-128"/>
                <a:ea typeface="メイリオ" panose="020B0604030504040204" pitchFamily="50" charset="-128"/>
              </a:endParaRPr>
            </a:p>
            <a:p>
              <a:pPr algn="ctr"/>
              <a:r>
                <a:rPr kumimoji="1" lang="ja-JP" altLang="en-US" sz="1100" b="1"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12</a:t>
              </a:r>
              <a:endParaRPr kumimoji="1" lang="ja-JP" altLang="en-US" sz="1100" dirty="0">
                <a:latin typeface="メイリオ" panose="020B0604030504040204" pitchFamily="50" charset="-128"/>
                <a:ea typeface="メイリオ" panose="020B0604030504040204" pitchFamily="50" charset="-128"/>
              </a:endParaRPr>
            </a:p>
          </p:txBody>
        </p:sp>
        <p:grpSp>
          <p:nvGrpSpPr>
            <p:cNvPr id="67" name="グループ化 66"/>
            <p:cNvGrpSpPr/>
            <p:nvPr/>
          </p:nvGrpSpPr>
          <p:grpSpPr>
            <a:xfrm>
              <a:off x="116632" y="7477624"/>
              <a:ext cx="5652628" cy="622667"/>
              <a:chOff x="116632" y="7477624"/>
              <a:chExt cx="5652628" cy="622667"/>
            </a:xfrm>
          </p:grpSpPr>
          <p:sp>
            <p:nvSpPr>
              <p:cNvPr id="69" name="正方形/長方形 68"/>
              <p:cNvSpPr/>
              <p:nvPr/>
            </p:nvSpPr>
            <p:spPr>
              <a:xfrm>
                <a:off x="116632" y="7477624"/>
                <a:ext cx="2101019"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lvl="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6" action="ppaction://hlinksldjump"/>
                  </a:rPr>
                  <a:t>社会保険料等の猶予</a:t>
                </a:r>
                <a:endParaRPr lang="ja-JP" altLang="en-US" sz="1600" b="1" u="sng" dirty="0">
                  <a:solidFill>
                    <a:schemeClr val="tx1"/>
                  </a:solidFill>
                  <a:latin typeface="メイリオ" panose="020B0604030504040204" pitchFamily="50" charset="-128"/>
                  <a:ea typeface="メイリオ" panose="020B0604030504040204" pitchFamily="50" charset="-128"/>
                </a:endParaRPr>
              </a:p>
            </p:txBody>
          </p:sp>
          <p:sp>
            <p:nvSpPr>
              <p:cNvPr id="70" name="正方形/長方形 69"/>
              <p:cNvSpPr/>
              <p:nvPr/>
            </p:nvSpPr>
            <p:spPr>
              <a:xfrm>
                <a:off x="332648" y="7740774"/>
                <a:ext cx="5436612" cy="359517"/>
              </a:xfrm>
              <a:prstGeom prst="rect">
                <a:avLst/>
              </a:prstGeom>
            </p:spPr>
            <p:txBody>
              <a:bodyPr wrap="square" lIns="0" tIns="36000" rIns="0" bIns="0">
                <a:spAutoFit/>
              </a:bodyPr>
              <a:lstStyle/>
              <a:p>
                <a:pPr algn="just">
                  <a:spcBef>
                    <a:spcPts val="300"/>
                  </a:spcBef>
                </a:pPr>
                <a:r>
                  <a:rPr lang="ja-JP" altLang="en-US" sz="1050" spc="-20" dirty="0">
                    <a:latin typeface="メイリオ" panose="020B0604030504040204" pitchFamily="50" charset="-128"/>
                    <a:ea typeface="メイリオ" panose="020B0604030504040204" pitchFamily="50" charset="-128"/>
                  </a:rPr>
                  <a:t>生活に不安を感じておられる方々へ</a:t>
                </a:r>
                <a:r>
                  <a:rPr lang="ja-JP" altLang="en-US" sz="1050" spc="-20" dirty="0" smtClean="0">
                    <a:latin typeface="メイリオ" panose="020B0604030504040204" pitchFamily="50" charset="-128"/>
                    <a:ea typeface="メイリオ" panose="020B0604030504040204" pitchFamily="50" charset="-128"/>
                  </a:rPr>
                  <a:t>の緊急</a:t>
                </a:r>
                <a:r>
                  <a:rPr lang="ja-JP" altLang="en-US" sz="1050" spc="-20" dirty="0">
                    <a:latin typeface="メイリオ" panose="020B0604030504040204" pitchFamily="50" charset="-128"/>
                    <a:ea typeface="メイリオ" panose="020B0604030504040204" pitchFamily="50" charset="-128"/>
                  </a:rPr>
                  <a:t>対応策の１つとして</a:t>
                </a:r>
                <a:r>
                  <a:rPr lang="ja-JP" altLang="en-US" sz="1050" spc="-20" dirty="0" smtClean="0">
                    <a:latin typeface="メイリオ" panose="020B0604030504040204" pitchFamily="50" charset="-128"/>
                    <a:ea typeface="メイリオ" panose="020B0604030504040204" pitchFamily="50" charset="-128"/>
                  </a:rPr>
                  <a:t>、社会保険料のほか、国税や公共料金等の支払・納付猶予等が認められる場合があります。</a:t>
                </a:r>
                <a:endParaRPr lang="ja-JP" altLang="en-US" sz="1050" spc="-20" dirty="0">
                  <a:latin typeface="メイリオ" panose="020B0604030504040204" pitchFamily="50" charset="-128"/>
                  <a:ea typeface="メイリオ" panose="020B0604030504040204" pitchFamily="50" charset="-128"/>
                </a:endParaRPr>
              </a:p>
            </p:txBody>
          </p:sp>
        </p:grpSp>
      </p:grpSp>
      <p:grpSp>
        <p:nvGrpSpPr>
          <p:cNvPr id="71" name="グループ化 70"/>
          <p:cNvGrpSpPr/>
          <p:nvPr/>
        </p:nvGrpSpPr>
        <p:grpSpPr>
          <a:xfrm>
            <a:off x="152636" y="8085348"/>
            <a:ext cx="6660740" cy="628126"/>
            <a:chOff x="116632" y="7472165"/>
            <a:chExt cx="6660740" cy="628126"/>
          </a:xfrm>
        </p:grpSpPr>
        <p:sp>
          <p:nvSpPr>
            <p:cNvPr id="72" name="楕円 71"/>
            <p:cNvSpPr/>
            <p:nvPr/>
          </p:nvSpPr>
          <p:spPr>
            <a:xfrm>
              <a:off x="6237372" y="7516228"/>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14</a:t>
              </a:r>
              <a:endParaRPr kumimoji="1" lang="ja-JP" altLang="en-US" sz="1400" dirty="0">
                <a:latin typeface="メイリオ" panose="020B0604030504040204" pitchFamily="50" charset="-128"/>
                <a:ea typeface="メイリオ" panose="020B0604030504040204" pitchFamily="50" charset="-128"/>
              </a:endParaRPr>
            </a:p>
          </p:txBody>
        </p:sp>
        <p:grpSp>
          <p:nvGrpSpPr>
            <p:cNvPr id="73" name="グループ化 72"/>
            <p:cNvGrpSpPr/>
            <p:nvPr/>
          </p:nvGrpSpPr>
          <p:grpSpPr>
            <a:xfrm>
              <a:off x="116632" y="7472165"/>
              <a:ext cx="5796644" cy="628126"/>
              <a:chOff x="116632" y="7472165"/>
              <a:chExt cx="5796644" cy="628126"/>
            </a:xfrm>
          </p:grpSpPr>
          <p:sp>
            <p:nvSpPr>
              <p:cNvPr id="74" name="正方形/長方形 73"/>
              <p:cNvSpPr/>
              <p:nvPr/>
            </p:nvSpPr>
            <p:spPr>
              <a:xfrm>
                <a:off x="116632" y="7472165"/>
                <a:ext cx="2921757"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lvl="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7" action="ppaction://hlinksldjump"/>
                  </a:rPr>
                  <a:t>生活困窮者自立相談支援事業</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sp>
            <p:nvSpPr>
              <p:cNvPr id="75" name="正方形/長方形 74"/>
              <p:cNvSpPr/>
              <p:nvPr/>
            </p:nvSpPr>
            <p:spPr>
              <a:xfrm>
                <a:off x="332648" y="7740774"/>
                <a:ext cx="5580628" cy="359517"/>
              </a:xfrm>
              <a:prstGeom prst="rect">
                <a:avLst/>
              </a:prstGeom>
            </p:spPr>
            <p:txBody>
              <a:bodyPr wrap="square" lIns="0" tIns="36000" rIns="0" bIns="0">
                <a:spAutoFit/>
              </a:bodyPr>
              <a:lstStyle/>
              <a:p>
                <a:pPr algn="just">
                  <a:spcBef>
                    <a:spcPts val="300"/>
                  </a:spcBef>
                </a:pPr>
                <a:r>
                  <a:rPr lang="ja-JP" altLang="en-US" sz="1050" spc="-20" dirty="0" smtClean="0">
                    <a:latin typeface="メイリオ" panose="020B0604030504040204" pitchFamily="50" charset="-128"/>
                    <a:ea typeface="メイリオ" panose="020B0604030504040204" pitchFamily="50" charset="-128"/>
                  </a:rPr>
                  <a:t>様々</a:t>
                </a:r>
                <a:r>
                  <a:rPr lang="ja-JP" altLang="en-US" sz="1050" spc="-20" dirty="0">
                    <a:latin typeface="メイリオ" panose="020B0604030504040204" pitchFamily="50" charset="-128"/>
                    <a:ea typeface="メイリオ" panose="020B0604030504040204" pitchFamily="50" charset="-128"/>
                  </a:rPr>
                  <a:t>な課題を抱える生活に困窮する方に対して、一人ひとりの状況に合わせた包括的な支援を実施しております</a:t>
                </a:r>
                <a:r>
                  <a:rPr lang="ja-JP" altLang="en-US" sz="1050" spc="-20" dirty="0" smtClean="0">
                    <a:latin typeface="メイリオ" panose="020B0604030504040204" pitchFamily="50" charset="-128"/>
                    <a:ea typeface="メイリオ" panose="020B0604030504040204" pitchFamily="50" charset="-128"/>
                  </a:rPr>
                  <a:t>。</a:t>
                </a:r>
                <a:endParaRPr lang="ja-JP" altLang="en-US" sz="1050" spc="-20" dirty="0">
                  <a:latin typeface="メイリオ" panose="020B0604030504040204" pitchFamily="50" charset="-128"/>
                  <a:ea typeface="メイリオ" panose="020B0604030504040204" pitchFamily="50" charset="-128"/>
                </a:endParaRPr>
              </a:p>
            </p:txBody>
          </p:sp>
        </p:grpSp>
      </p:grpSp>
      <p:grpSp>
        <p:nvGrpSpPr>
          <p:cNvPr id="76" name="グループ化 75"/>
          <p:cNvGrpSpPr/>
          <p:nvPr/>
        </p:nvGrpSpPr>
        <p:grpSpPr>
          <a:xfrm>
            <a:off x="152636" y="8902697"/>
            <a:ext cx="6660740" cy="584063"/>
            <a:chOff x="116632" y="7472165"/>
            <a:chExt cx="6660740" cy="584063"/>
          </a:xfrm>
        </p:grpSpPr>
        <p:sp>
          <p:nvSpPr>
            <p:cNvPr id="77" name="楕円 76"/>
            <p:cNvSpPr/>
            <p:nvPr/>
          </p:nvSpPr>
          <p:spPr>
            <a:xfrm>
              <a:off x="6237372" y="7516228"/>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15</a:t>
              </a:r>
              <a:endParaRPr kumimoji="1" lang="ja-JP" altLang="en-US" sz="1400" dirty="0">
                <a:latin typeface="メイリオ" panose="020B0604030504040204" pitchFamily="50" charset="-128"/>
                <a:ea typeface="メイリオ" panose="020B0604030504040204" pitchFamily="50" charset="-128"/>
              </a:endParaRPr>
            </a:p>
          </p:txBody>
        </p:sp>
        <p:sp>
          <p:nvSpPr>
            <p:cNvPr id="80" name="正方形/長方形 79"/>
            <p:cNvSpPr/>
            <p:nvPr/>
          </p:nvSpPr>
          <p:spPr>
            <a:xfrm>
              <a:off x="116632" y="7472165"/>
              <a:ext cx="1075097"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lvl="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8" action="ppaction://hlinksldjump"/>
                </a:rPr>
                <a:t>生活保護</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grpSp>
      <p:sp>
        <p:nvSpPr>
          <p:cNvPr id="97" name="楕円 96"/>
          <p:cNvSpPr/>
          <p:nvPr/>
        </p:nvSpPr>
        <p:spPr>
          <a:xfrm>
            <a:off x="6273312" y="4330333"/>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６</a:t>
            </a:r>
            <a:endParaRPr kumimoji="1" lang="ja-JP" altLang="en-US" sz="1800" b="1"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152636" y="7293174"/>
            <a:ext cx="6660680" cy="628126"/>
            <a:chOff x="116632" y="7472165"/>
            <a:chExt cx="6660680" cy="628125"/>
          </a:xfrm>
        </p:grpSpPr>
        <p:sp>
          <p:nvSpPr>
            <p:cNvPr id="103" name="楕円 102"/>
            <p:cNvSpPr/>
            <p:nvPr/>
          </p:nvSpPr>
          <p:spPr>
            <a:xfrm>
              <a:off x="6237312" y="7544259"/>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13</a:t>
              </a:r>
              <a:endParaRPr kumimoji="1" lang="ja-JP" altLang="en-US" sz="1400" dirty="0">
                <a:latin typeface="メイリオ" panose="020B0604030504040204" pitchFamily="50" charset="-128"/>
                <a:ea typeface="メイリオ" panose="020B0604030504040204" pitchFamily="50" charset="-128"/>
              </a:endParaRPr>
            </a:p>
          </p:txBody>
        </p:sp>
        <p:grpSp>
          <p:nvGrpSpPr>
            <p:cNvPr id="104" name="グループ化 103"/>
            <p:cNvGrpSpPr/>
            <p:nvPr/>
          </p:nvGrpSpPr>
          <p:grpSpPr>
            <a:xfrm>
              <a:off x="116632" y="7472165"/>
              <a:ext cx="5832648" cy="628125"/>
              <a:chOff x="116632" y="7472165"/>
              <a:chExt cx="5832648" cy="628125"/>
            </a:xfrm>
          </p:grpSpPr>
          <p:sp>
            <p:nvSpPr>
              <p:cNvPr id="105" name="正方形/長方形 104"/>
              <p:cNvSpPr/>
              <p:nvPr/>
            </p:nvSpPr>
            <p:spPr>
              <a:xfrm>
                <a:off x="116632" y="7472165"/>
                <a:ext cx="2306204"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9" action="ppaction://hlinksldjump"/>
                  </a:rPr>
                  <a:t>住居確保</a:t>
                </a:r>
                <a:r>
                  <a:rPr lang="ja-JP" altLang="en-US" sz="1600" b="1" u="sng" dirty="0">
                    <a:solidFill>
                      <a:schemeClr val="tx1"/>
                    </a:solidFill>
                    <a:latin typeface="メイリオ" panose="020B0604030504040204" pitchFamily="50" charset="-128"/>
                    <a:ea typeface="メイリオ" panose="020B0604030504040204" pitchFamily="50" charset="-128"/>
                    <a:hlinkClick r:id="rId9" action="ppaction://hlinksldjump"/>
                  </a:rPr>
                  <a:t>給付金</a:t>
                </a:r>
                <a:r>
                  <a:rPr lang="ja-JP" altLang="en-US" sz="1200" b="1" u="sng" dirty="0">
                    <a:solidFill>
                      <a:prstClr val="black"/>
                    </a:solidFill>
                    <a:latin typeface="メイリオ" panose="020B0604030504040204" pitchFamily="50" charset="-128"/>
                    <a:ea typeface="メイリオ" panose="020B0604030504040204" pitchFamily="50" charset="-128"/>
                    <a:hlinkClick r:id="rId9" action="ppaction://hlinksldjump"/>
                  </a:rPr>
                  <a:t>（家賃</a:t>
                </a:r>
                <a:r>
                  <a:rPr lang="ja-JP" altLang="en-US" sz="1200" b="1" u="sng" dirty="0" smtClean="0">
                    <a:solidFill>
                      <a:prstClr val="black"/>
                    </a:solidFill>
                    <a:latin typeface="メイリオ" panose="020B0604030504040204" pitchFamily="50" charset="-128"/>
                    <a:ea typeface="メイリオ" panose="020B0604030504040204" pitchFamily="50" charset="-128"/>
                    <a:hlinkClick r:id="rId9" action="ppaction://hlinksldjump"/>
                  </a:rPr>
                  <a:t>）</a:t>
                </a:r>
                <a:endParaRPr lang="en-US" altLang="ja-JP" sz="1200" b="1" u="sng" dirty="0">
                  <a:solidFill>
                    <a:prstClr val="black"/>
                  </a:solidFill>
                  <a:latin typeface="メイリオ" panose="020B0604030504040204" pitchFamily="50" charset="-128"/>
                  <a:ea typeface="メイリオ" panose="020B0604030504040204" pitchFamily="50" charset="-128"/>
                </a:endParaRPr>
              </a:p>
            </p:txBody>
          </p:sp>
          <p:sp>
            <p:nvSpPr>
              <p:cNvPr id="106" name="正方形/長方形 105"/>
              <p:cNvSpPr/>
              <p:nvPr/>
            </p:nvSpPr>
            <p:spPr>
              <a:xfrm>
                <a:off x="332648" y="7740773"/>
                <a:ext cx="5616632" cy="359517"/>
              </a:xfrm>
              <a:prstGeom prst="rect">
                <a:avLst/>
              </a:prstGeom>
            </p:spPr>
            <p:txBody>
              <a:bodyPr wrap="square" lIns="0" tIns="36000" rIns="0" bIns="0">
                <a:spAutoFit/>
              </a:bodyPr>
              <a:lstStyle/>
              <a:p>
                <a:pPr algn="just">
                  <a:spcBef>
                    <a:spcPts val="300"/>
                  </a:spcBef>
                </a:pPr>
                <a:r>
                  <a:rPr lang="ja-JP" altLang="en-US" sz="1050" spc="-20" dirty="0" smtClean="0">
                    <a:latin typeface="メイリオ" panose="020B0604030504040204" pitchFamily="50" charset="-128"/>
                    <a:ea typeface="メイリオ" panose="020B0604030504040204" pitchFamily="50" charset="-128"/>
                  </a:rPr>
                  <a:t>休業</a:t>
                </a:r>
                <a:r>
                  <a:rPr lang="ja-JP" altLang="en-US" sz="1050" spc="-20" dirty="0">
                    <a:latin typeface="メイリオ" panose="020B0604030504040204" pitchFamily="50" charset="-128"/>
                    <a:ea typeface="メイリオ" panose="020B0604030504040204" pitchFamily="50" charset="-128"/>
                  </a:rPr>
                  <a:t>等に伴う収入減少により、離職や</a:t>
                </a:r>
                <a:r>
                  <a:rPr lang="ja-JP" altLang="en-US" sz="1050" spc="-20" dirty="0" smtClean="0">
                    <a:latin typeface="メイリオ" panose="020B0604030504040204" pitchFamily="50" charset="-128"/>
                    <a:ea typeface="メイリオ" panose="020B0604030504040204" pitchFamily="50" charset="-128"/>
                  </a:rPr>
                  <a:t>廃業と</a:t>
                </a:r>
                <a:r>
                  <a:rPr lang="ja-JP" altLang="en-US" sz="1050" spc="-20" dirty="0">
                    <a:latin typeface="メイリオ" panose="020B0604030504040204" pitchFamily="50" charset="-128"/>
                    <a:ea typeface="メイリオ" panose="020B0604030504040204" pitchFamily="50" charset="-128"/>
                  </a:rPr>
                  <a:t>同程度の状況に至り、住居を失うおそれが生じている方々に対しても、一定期間家賃相当額を支給できるよう拡充します</a:t>
                </a:r>
                <a:r>
                  <a:rPr lang="ja-JP" altLang="en-US" sz="1050" spc="-20" dirty="0" smtClean="0">
                    <a:latin typeface="メイリオ" panose="020B0604030504040204" pitchFamily="50" charset="-128"/>
                    <a:ea typeface="メイリオ" panose="020B0604030504040204" pitchFamily="50" charset="-128"/>
                  </a:rPr>
                  <a:t>。</a:t>
                </a:r>
              </a:p>
            </p:txBody>
          </p:sp>
        </p:grpSp>
      </p:grpSp>
      <p:sp>
        <p:nvSpPr>
          <p:cNvPr id="4" name="正方形/長方形 3"/>
          <p:cNvSpPr/>
          <p:nvPr/>
        </p:nvSpPr>
        <p:spPr>
          <a:xfrm>
            <a:off x="305272" y="9166629"/>
            <a:ext cx="5680012" cy="430887"/>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現に生活に困窮している方に、最低生活の保障と自立の助長を図ることを目的として、困窮の程度に応じて生活費、住居費等の必要な保護を実施しています。</a:t>
            </a:r>
          </a:p>
        </p:txBody>
      </p:sp>
      <p:grpSp>
        <p:nvGrpSpPr>
          <p:cNvPr id="79" name="グループ化 78"/>
          <p:cNvGrpSpPr/>
          <p:nvPr/>
        </p:nvGrpSpPr>
        <p:grpSpPr>
          <a:xfrm>
            <a:off x="152632" y="3501707"/>
            <a:ext cx="6660740" cy="612602"/>
            <a:chOff x="116632" y="1948998"/>
            <a:chExt cx="6660740" cy="612602"/>
          </a:xfrm>
        </p:grpSpPr>
        <p:sp>
          <p:nvSpPr>
            <p:cNvPr id="81" name="楕円 80"/>
            <p:cNvSpPr/>
            <p:nvPr/>
          </p:nvSpPr>
          <p:spPr>
            <a:xfrm>
              <a:off x="6237372" y="1985299"/>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５</a:t>
              </a:r>
              <a:endParaRPr lang="en-US" altLang="ja-JP" sz="1400" b="1" dirty="0" smtClean="0">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16632" y="1948998"/>
              <a:ext cx="5904659" cy="612602"/>
              <a:chOff x="116632" y="1948998"/>
              <a:chExt cx="5904659" cy="612602"/>
            </a:xfrm>
          </p:grpSpPr>
          <p:sp>
            <p:nvSpPr>
              <p:cNvPr id="96" name="正方形/長方形 95"/>
              <p:cNvSpPr/>
              <p:nvPr/>
            </p:nvSpPr>
            <p:spPr>
              <a:xfrm>
                <a:off x="116632" y="1948998"/>
                <a:ext cx="4665824"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10" action="ppaction://hlinksldjump"/>
                  </a:rPr>
                  <a:t>子育て世帯への臨時特別給付金</a:t>
                </a:r>
                <a:r>
                  <a:rPr lang="ja-JP" altLang="en-US" sz="1200" b="1" u="sng" dirty="0" smtClean="0">
                    <a:solidFill>
                      <a:schemeClr val="tx1"/>
                    </a:solidFill>
                    <a:latin typeface="メイリオ" panose="020B0604030504040204" pitchFamily="50" charset="-128"/>
                    <a:ea typeface="メイリオ" panose="020B0604030504040204" pitchFamily="50" charset="-128"/>
                    <a:hlinkClick r:id="rId10" action="ppaction://hlinksldjump"/>
                  </a:rPr>
                  <a:t>（子育て世帯向け）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99" name="正方形/長方形 98"/>
              <p:cNvSpPr/>
              <p:nvPr/>
            </p:nvSpPr>
            <p:spPr>
              <a:xfrm>
                <a:off x="332656" y="2202083"/>
                <a:ext cx="5688635" cy="359517"/>
              </a:xfrm>
              <a:prstGeom prst="rect">
                <a:avLst/>
              </a:prstGeom>
            </p:spPr>
            <p:txBody>
              <a:bodyPr wrap="square" lIns="0" tIns="36000" rIns="0" bIns="0">
                <a:spAutoFit/>
              </a:bodyPr>
              <a:lstStyle/>
              <a:p>
                <a:pPr algn="just">
                  <a:spcBef>
                    <a:spcPts val="300"/>
                  </a:spcBef>
                </a:pPr>
                <a:r>
                  <a:rPr lang="ja-JP" altLang="en-US" sz="1050" dirty="0">
                    <a:latin typeface="メイリオ" panose="020B0604030504040204" pitchFamily="50" charset="-128"/>
                    <a:ea typeface="メイリオ" panose="020B0604030504040204" pitchFamily="50" charset="-128"/>
                  </a:rPr>
                  <a:t>新型コロナウイルス感染症の影響を受けている子育て世帯の生活を支援する取組の一つとして、児童手当（本則給付）を受給する</a:t>
                </a:r>
                <a:r>
                  <a:rPr lang="ja-JP" altLang="en-US" sz="1050" dirty="0" smtClean="0">
                    <a:latin typeface="メイリオ" panose="020B0604030504040204" pitchFamily="50" charset="-128"/>
                    <a:ea typeface="メイリオ" panose="020B0604030504040204" pitchFamily="50" charset="-128"/>
                  </a:rPr>
                  <a:t>世帯に</a:t>
                </a:r>
                <a:r>
                  <a:rPr lang="ja-JP" altLang="en-US" sz="1050" dirty="0">
                    <a:latin typeface="メイリオ" panose="020B0604030504040204" pitchFamily="50" charset="-128"/>
                    <a:ea typeface="メイリオ" panose="020B0604030504040204" pitchFamily="50" charset="-128"/>
                  </a:rPr>
                  <a:t>対して、臨時特別の給付金（一時金）を支給します。</a:t>
                </a:r>
              </a:p>
            </p:txBody>
          </p:sp>
        </p:grpSp>
      </p:grpSp>
      <p:grpSp>
        <p:nvGrpSpPr>
          <p:cNvPr id="101" name="グループ化 100"/>
          <p:cNvGrpSpPr/>
          <p:nvPr/>
        </p:nvGrpSpPr>
        <p:grpSpPr>
          <a:xfrm>
            <a:off x="152632" y="5013875"/>
            <a:ext cx="6660740" cy="612602"/>
            <a:chOff x="116632" y="1948998"/>
            <a:chExt cx="6660740" cy="612602"/>
          </a:xfrm>
        </p:grpSpPr>
        <p:sp>
          <p:nvSpPr>
            <p:cNvPr id="108" name="楕円 107"/>
            <p:cNvSpPr/>
            <p:nvPr/>
          </p:nvSpPr>
          <p:spPr>
            <a:xfrm>
              <a:off x="6237372" y="1985299"/>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７</a:t>
              </a:r>
              <a:endParaRPr lang="en-US" altLang="ja-JP" sz="1400" b="1" dirty="0" smtClean="0">
                <a:latin typeface="メイリオ" panose="020B0604030504040204" pitchFamily="50" charset="-128"/>
                <a:ea typeface="メイリオ" panose="020B0604030504040204" pitchFamily="50" charset="-128"/>
              </a:endParaRPr>
            </a:p>
          </p:txBody>
        </p:sp>
        <p:grpSp>
          <p:nvGrpSpPr>
            <p:cNvPr id="109" name="グループ化 108"/>
            <p:cNvGrpSpPr/>
            <p:nvPr/>
          </p:nvGrpSpPr>
          <p:grpSpPr>
            <a:xfrm>
              <a:off x="116632" y="1948998"/>
              <a:ext cx="5904659" cy="612602"/>
              <a:chOff x="116632" y="1948998"/>
              <a:chExt cx="5904659" cy="612602"/>
            </a:xfrm>
          </p:grpSpPr>
          <p:sp>
            <p:nvSpPr>
              <p:cNvPr id="110" name="正方形/長方形 109"/>
              <p:cNvSpPr/>
              <p:nvPr/>
            </p:nvSpPr>
            <p:spPr>
              <a:xfrm>
                <a:off x="116632" y="1948998"/>
                <a:ext cx="4255455"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11" action="ppaction://hlinksldjump"/>
                  </a:rPr>
                  <a:t>持続化給付金</a:t>
                </a:r>
                <a:r>
                  <a:rPr lang="ja-JP" altLang="en-US" sz="1200" b="1" u="sng" dirty="0">
                    <a:solidFill>
                      <a:schemeClr val="tx1"/>
                    </a:solidFill>
                    <a:latin typeface="メイリオ" panose="020B0604030504040204" pitchFamily="50" charset="-128"/>
                    <a:ea typeface="メイリオ" panose="020B0604030504040204" pitchFamily="50" charset="-128"/>
                    <a:hlinkClick r:id="rId11" action="ppaction://hlinksldjump"/>
                  </a:rPr>
                  <a:t>（中堅・中小法人、個人事</a:t>
                </a:r>
                <a:r>
                  <a:rPr lang="ja-JP" altLang="en-US" sz="1200" b="1" u="sng" dirty="0" smtClean="0">
                    <a:solidFill>
                      <a:schemeClr val="tx1"/>
                    </a:solidFill>
                    <a:latin typeface="メイリオ" panose="020B0604030504040204" pitchFamily="50" charset="-128"/>
                    <a:ea typeface="メイリオ" panose="020B0604030504040204" pitchFamily="50" charset="-128"/>
                    <a:hlinkClick r:id="rId11" action="ppaction://hlinksldjump"/>
                  </a:rPr>
                  <a:t>業者向け）</a:t>
                </a:r>
                <a:endParaRPr lang="en-US" altLang="ja-JP" sz="1200" b="1" u="sng" dirty="0" smtClean="0">
                  <a:solidFill>
                    <a:schemeClr val="tx1"/>
                  </a:solidFill>
                  <a:latin typeface="メイリオ" panose="020B0604030504040204" pitchFamily="50" charset="-128"/>
                  <a:ea typeface="メイリオ" panose="020B0604030504040204" pitchFamily="50" charset="-128"/>
                </a:endParaRPr>
              </a:p>
            </p:txBody>
          </p:sp>
          <p:sp>
            <p:nvSpPr>
              <p:cNvPr id="114" name="正方形/長方形 113"/>
              <p:cNvSpPr/>
              <p:nvPr/>
            </p:nvSpPr>
            <p:spPr>
              <a:xfrm>
                <a:off x="332656" y="2202083"/>
                <a:ext cx="5688635" cy="359517"/>
              </a:xfrm>
              <a:prstGeom prst="rect">
                <a:avLst/>
              </a:prstGeom>
            </p:spPr>
            <p:txBody>
              <a:bodyPr wrap="square" lIns="0" tIns="36000" rIns="0" bIns="0">
                <a:spAutoFit/>
              </a:bodyPr>
              <a:lstStyle/>
              <a:p>
                <a:pPr algn="just">
                  <a:spcBef>
                    <a:spcPts val="300"/>
                  </a:spcBef>
                </a:pPr>
                <a:r>
                  <a:rPr lang="ja-JP" altLang="en-US" sz="1050" dirty="0">
                    <a:latin typeface="メイリオ" panose="020B0604030504040204" pitchFamily="50" charset="-128"/>
                    <a:ea typeface="メイリオ" panose="020B0604030504040204" pitchFamily="50" charset="-128"/>
                  </a:rPr>
                  <a:t>新型コロナウイルス感染症拡大により、特に大きな影響を受ける事業者に対して、事業の継続を下支えし、再起の糧としていただくため、事業全般に広く使える給付金を支給します</a:t>
                </a:r>
                <a:r>
                  <a:rPr lang="ja-JP" altLang="en-US" sz="1050" dirty="0" smtClean="0">
                    <a:latin typeface="メイリオ" panose="020B0604030504040204" pitchFamily="50" charset="-128"/>
                    <a:ea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endParaRPr>
              </a:p>
            </p:txBody>
          </p:sp>
        </p:grpSp>
      </p:grpSp>
      <p:grpSp>
        <p:nvGrpSpPr>
          <p:cNvPr id="115" name="グループ化 114"/>
          <p:cNvGrpSpPr/>
          <p:nvPr/>
        </p:nvGrpSpPr>
        <p:grpSpPr>
          <a:xfrm>
            <a:off x="152632" y="2710153"/>
            <a:ext cx="6660740" cy="612602"/>
            <a:chOff x="116632" y="1948998"/>
            <a:chExt cx="6660740" cy="612602"/>
          </a:xfrm>
        </p:grpSpPr>
        <p:sp>
          <p:nvSpPr>
            <p:cNvPr id="116" name="楕円 115"/>
            <p:cNvSpPr/>
            <p:nvPr/>
          </p:nvSpPr>
          <p:spPr>
            <a:xfrm>
              <a:off x="6237372" y="1985299"/>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ja-JP" altLang="en-US" sz="1100" b="1" dirty="0" smtClean="0">
                  <a:latin typeface="メイリオ" panose="020B0604030504040204" pitchFamily="50" charset="-128"/>
                  <a:ea typeface="メイリオ" panose="020B0604030504040204" pitchFamily="50" charset="-128"/>
                </a:rPr>
                <a:t>４</a:t>
              </a:r>
              <a:endParaRPr lang="en-US" altLang="ja-JP" sz="1400" b="1" dirty="0" smtClean="0">
                <a:latin typeface="メイリオ" panose="020B0604030504040204" pitchFamily="50" charset="-128"/>
                <a:ea typeface="メイリオ" panose="020B0604030504040204" pitchFamily="50" charset="-128"/>
              </a:endParaRPr>
            </a:p>
          </p:txBody>
        </p:sp>
        <p:grpSp>
          <p:nvGrpSpPr>
            <p:cNvPr id="117" name="グループ化 116"/>
            <p:cNvGrpSpPr/>
            <p:nvPr/>
          </p:nvGrpSpPr>
          <p:grpSpPr>
            <a:xfrm>
              <a:off x="116632" y="1948998"/>
              <a:ext cx="5796645" cy="612602"/>
              <a:chOff x="116632" y="1948998"/>
              <a:chExt cx="5796645" cy="612602"/>
            </a:xfrm>
          </p:grpSpPr>
          <p:sp>
            <p:nvSpPr>
              <p:cNvPr id="118" name="正方形/長方形 117"/>
              <p:cNvSpPr/>
              <p:nvPr/>
            </p:nvSpPr>
            <p:spPr>
              <a:xfrm>
                <a:off x="116632" y="1948998"/>
                <a:ext cx="169065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12" action="ppaction://hlinksldjump"/>
                  </a:rPr>
                  <a:t>特別定額給付金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122" name="正方形/長方形 121"/>
              <p:cNvSpPr/>
              <p:nvPr/>
            </p:nvSpPr>
            <p:spPr>
              <a:xfrm>
                <a:off x="332657" y="2202083"/>
                <a:ext cx="5580620" cy="359517"/>
              </a:xfrm>
              <a:prstGeom prst="rect">
                <a:avLst/>
              </a:prstGeom>
            </p:spPr>
            <p:txBody>
              <a:bodyPr wrap="square" lIns="0" tIns="36000" rIns="0" bIns="0">
                <a:spAutoFit/>
              </a:bodyPr>
              <a:lstStyle/>
              <a:p>
                <a:pPr algn="just">
                  <a:spcBef>
                    <a:spcPts val="300"/>
                  </a:spcBef>
                </a:pPr>
                <a:r>
                  <a:rPr lang="ja-JP" altLang="en-US" sz="1050" spc="-30" dirty="0" smtClean="0">
                    <a:latin typeface="メイリオ" panose="020B0604030504040204" pitchFamily="50" charset="-128"/>
                    <a:ea typeface="メイリオ" panose="020B0604030504040204" pitchFamily="50" charset="-128"/>
                  </a:rPr>
                  <a:t>基準日（令和２年４月</a:t>
                </a:r>
                <a:r>
                  <a:rPr lang="en-US" altLang="ja-JP" sz="1050" spc="-30" dirty="0" smtClean="0">
                    <a:latin typeface="メイリオ" panose="020B0604030504040204" pitchFamily="50" charset="-128"/>
                    <a:ea typeface="メイリオ" panose="020B0604030504040204" pitchFamily="50" charset="-128"/>
                  </a:rPr>
                  <a:t>27</a:t>
                </a:r>
                <a:r>
                  <a:rPr lang="ja-JP" altLang="en-US" sz="1050" spc="-30" dirty="0" smtClean="0">
                    <a:latin typeface="メイリオ" panose="020B0604030504040204" pitchFamily="50" charset="-128"/>
                    <a:ea typeface="メイリオ" panose="020B0604030504040204" pitchFamily="50" charset="-128"/>
                  </a:rPr>
                  <a:t>日</a:t>
                </a:r>
                <a:r>
                  <a:rPr lang="ja-JP" altLang="en-US" sz="1050" spc="-30" dirty="0">
                    <a:latin typeface="メイリオ" panose="020B0604030504040204" pitchFamily="50" charset="-128"/>
                    <a:ea typeface="メイリオ" panose="020B0604030504040204" pitchFamily="50" charset="-128"/>
                  </a:rPr>
                  <a:t>）に住民基本台帳に記録されて</a:t>
                </a:r>
                <a:r>
                  <a:rPr lang="ja-JP" altLang="en-US" sz="1050" spc="-30" dirty="0" smtClean="0">
                    <a:latin typeface="メイリオ" panose="020B0604030504040204" pitchFamily="50" charset="-128"/>
                    <a:ea typeface="メイリオ" panose="020B0604030504040204" pitchFamily="50" charset="-128"/>
                  </a:rPr>
                  <a:t>いる方に対し、１人</a:t>
                </a:r>
                <a:r>
                  <a:rPr lang="ja-JP" altLang="en-US" sz="1050" spc="-30" dirty="0">
                    <a:latin typeface="メイリオ" panose="020B0604030504040204" pitchFamily="50" charset="-128"/>
                    <a:ea typeface="メイリオ" panose="020B0604030504040204" pitchFamily="50" charset="-128"/>
                  </a:rPr>
                  <a:t>当たり</a:t>
                </a:r>
                <a:r>
                  <a:rPr lang="en-US" altLang="ja-JP" sz="1050" spc="-30" dirty="0">
                    <a:latin typeface="メイリオ" panose="020B0604030504040204" pitchFamily="50" charset="-128"/>
                    <a:ea typeface="メイリオ" panose="020B0604030504040204" pitchFamily="50" charset="-128"/>
                  </a:rPr>
                  <a:t>10</a:t>
                </a:r>
                <a:r>
                  <a:rPr lang="ja-JP" altLang="en-US" sz="1050" spc="-30" dirty="0">
                    <a:latin typeface="メイリオ" panose="020B0604030504040204" pitchFamily="50" charset="-128"/>
                    <a:ea typeface="メイリオ" panose="020B0604030504040204" pitchFamily="50" charset="-128"/>
                  </a:rPr>
                  <a:t>万円の給付を行います</a:t>
                </a:r>
                <a:r>
                  <a:rPr lang="ja-JP" altLang="en-US" sz="1050" spc="-30" dirty="0" smtClean="0">
                    <a:latin typeface="メイリオ" panose="020B0604030504040204" pitchFamily="50" charset="-128"/>
                    <a:ea typeface="メイリオ" panose="020B0604030504040204" pitchFamily="50" charset="-128"/>
                  </a:rPr>
                  <a:t>。</a:t>
                </a:r>
                <a:r>
                  <a:rPr lang="en-US" altLang="ja-JP" sz="1050" u="sng" spc="-30" dirty="0" smtClean="0">
                    <a:latin typeface="メイリオ" panose="020B0604030504040204" pitchFamily="50" charset="-128"/>
                    <a:ea typeface="メイリオ" panose="020B0604030504040204" pitchFamily="50" charset="-128"/>
                  </a:rPr>
                  <a:t>※</a:t>
                </a:r>
                <a:r>
                  <a:rPr lang="ja-JP" altLang="en-US" sz="1050" u="sng" spc="-30" dirty="0" smtClean="0">
                    <a:latin typeface="メイリオ" panose="020B0604030504040204" pitchFamily="50" charset="-128"/>
                    <a:ea typeface="メイリオ" panose="020B0604030504040204" pitchFamily="50" charset="-128"/>
                  </a:rPr>
                  <a:t>申請期限は、申請</a:t>
                </a:r>
                <a:r>
                  <a:rPr lang="ja-JP" altLang="en-US" sz="1050" u="sng" spc="-30" dirty="0">
                    <a:latin typeface="メイリオ" panose="020B0604030504040204" pitchFamily="50" charset="-128"/>
                    <a:ea typeface="メイリオ" panose="020B0604030504040204" pitchFamily="50" charset="-128"/>
                  </a:rPr>
                  <a:t>受付開始日から３か月</a:t>
                </a:r>
                <a:r>
                  <a:rPr lang="ja-JP" altLang="en-US" sz="1050" u="sng" spc="-30" dirty="0" smtClean="0">
                    <a:latin typeface="メイリオ" panose="020B0604030504040204" pitchFamily="50" charset="-128"/>
                    <a:ea typeface="メイリオ" panose="020B0604030504040204" pitchFamily="50" charset="-128"/>
                  </a:rPr>
                  <a:t>以内</a:t>
                </a:r>
                <a:endParaRPr lang="ja-JP" altLang="en-US" sz="1050" u="sng" spc="-30" dirty="0">
                  <a:latin typeface="メイリオ" panose="020B0604030504040204" pitchFamily="50" charset="-128"/>
                  <a:ea typeface="メイリオ" panose="020B0604030504040204" pitchFamily="50" charset="-128"/>
                </a:endParaRPr>
              </a:p>
            </p:txBody>
          </p:sp>
        </p:grpSp>
      </p:grpSp>
      <p:sp>
        <p:nvSpPr>
          <p:cNvPr id="2" name="正方形/長方形 1"/>
          <p:cNvSpPr/>
          <p:nvPr/>
        </p:nvSpPr>
        <p:spPr>
          <a:xfrm>
            <a:off x="44624" y="1129312"/>
            <a:ext cx="6920312" cy="502702"/>
          </a:xfrm>
          <a:prstGeom prst="rect">
            <a:avLst/>
          </a:prstGeom>
        </p:spPr>
        <p:txBody>
          <a:bodyPr wrap="square">
            <a:spAutoFit/>
          </a:bodyPr>
          <a:lstStyle/>
          <a:p>
            <a:pPr>
              <a:lnSpc>
                <a:spcPts val="1633"/>
              </a:lnSpc>
              <a:spcBef>
                <a:spcPts val="544"/>
              </a:spcBef>
              <a:defRPr/>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令和</a:t>
            </a:r>
            <a:r>
              <a:rPr lang="ja-JP" altLang="en-US" sz="1200" b="1" dirty="0" smtClean="0">
                <a:latin typeface="メイリオ" panose="020B0604030504040204" pitchFamily="50" charset="-128"/>
                <a:ea typeface="メイリオ" panose="020B0604030504040204" pitchFamily="50" charset="-128"/>
              </a:rPr>
              <a:t>２年５月</a:t>
            </a:r>
            <a:r>
              <a:rPr lang="en-US" altLang="ja-JP" sz="1200" b="1" dirty="0" smtClean="0">
                <a:latin typeface="メイリオ" panose="020B0604030504040204" pitchFamily="50" charset="-128"/>
                <a:ea typeface="メイリオ" panose="020B0604030504040204" pitchFamily="50" charset="-128"/>
              </a:rPr>
              <a:t>27</a:t>
            </a:r>
            <a:r>
              <a:rPr lang="ja-JP" altLang="en-US" sz="1200" b="1" dirty="0" smtClean="0">
                <a:latin typeface="メイリオ" panose="020B0604030504040204" pitchFamily="50" charset="-128"/>
                <a:ea typeface="メイリオ" panose="020B0604030504040204" pitchFamily="50" charset="-128"/>
              </a:rPr>
              <a:t>日</a:t>
            </a:r>
            <a:r>
              <a:rPr lang="ja-JP" altLang="en-US" sz="1200" b="1" dirty="0">
                <a:latin typeface="メイリオ" panose="020B0604030504040204" pitchFamily="50" charset="-128"/>
                <a:ea typeface="メイリオ" panose="020B0604030504040204" pitchFamily="50" charset="-128"/>
              </a:rPr>
              <a:t>時点のものであり、今後、随時更新してまいります</a:t>
            </a:r>
            <a:r>
              <a:rPr lang="ja-JP" altLang="en-US" sz="1200" b="1" dirty="0" smtClean="0">
                <a:latin typeface="メイリオ" panose="020B0604030504040204" pitchFamily="50" charset="-128"/>
                <a:ea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endParaRPr>
          </a:p>
          <a:p>
            <a:pPr>
              <a:lnSpc>
                <a:spcPts val="1633"/>
              </a:lnSpc>
              <a:defRPr/>
            </a:pPr>
            <a:r>
              <a:rPr lang="ja-JP" altLang="en-US" sz="1200" dirty="0">
                <a:latin typeface="メイリオ" panose="020B0604030504040204" pitchFamily="50" charset="-128"/>
                <a:ea typeface="メイリオ" panose="020B0604030504040204" pitchFamily="50" charset="-128"/>
              </a:rPr>
              <a:t>（これら支援策の中には、令和</a:t>
            </a:r>
            <a:r>
              <a:rPr lang="ja-JP" altLang="en-US" sz="1200" dirty="0" smtClean="0">
                <a:latin typeface="メイリオ" panose="020B0604030504040204" pitchFamily="50" charset="-128"/>
                <a:ea typeface="メイリオ" panose="020B0604030504040204" pitchFamily="50" charset="-128"/>
              </a:rPr>
              <a:t>２年度第２次補正</a:t>
            </a:r>
            <a:r>
              <a:rPr lang="ja-JP" altLang="en-US" sz="1200" dirty="0">
                <a:latin typeface="メイリオ" panose="020B0604030504040204" pitchFamily="50" charset="-128"/>
                <a:ea typeface="メイリオ" panose="020B0604030504040204" pitchFamily="50" charset="-128"/>
              </a:rPr>
              <a:t>予算の成立が前提であるものが含まれて</a:t>
            </a:r>
            <a:r>
              <a:rPr lang="ja-JP" altLang="en-US" sz="1200" dirty="0" smtClean="0">
                <a:latin typeface="メイリオ" panose="020B0604030504040204" pitchFamily="50" charset="-128"/>
                <a:ea typeface="メイリオ" panose="020B0604030504040204" pitchFamily="50" charset="-128"/>
              </a:rPr>
              <a:t>います）</a:t>
            </a:r>
            <a:endParaRPr lang="ja-JP" altLang="en-US" sz="1200"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37080" y="1640632"/>
            <a:ext cx="6920312" cy="502702"/>
          </a:xfrm>
          <a:prstGeom prst="rect">
            <a:avLst/>
          </a:prstGeom>
        </p:spPr>
        <p:txBody>
          <a:bodyPr wrap="square">
            <a:spAutoFit/>
          </a:bodyPr>
          <a:lstStyle/>
          <a:p>
            <a:pPr marL="88900" indent="-88900">
              <a:lnSpc>
                <a:spcPts val="1633"/>
              </a:lnSpc>
              <a:spcBef>
                <a:spcPts val="544"/>
              </a:spcBef>
              <a:defRPr/>
            </a:pP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下記のほか、２次補正に</a:t>
            </a:r>
            <a:r>
              <a:rPr lang="ja-JP" altLang="en-US" sz="1200" b="1" smtClean="0">
                <a:latin typeface="メイリオ" panose="020B0604030504040204" pitchFamily="50" charset="-128"/>
                <a:ea typeface="メイリオ" panose="020B0604030504040204" pitchFamily="50" charset="-128"/>
              </a:rPr>
              <a:t>盛り込まれた「低所得のひとり</a:t>
            </a:r>
            <a:r>
              <a:rPr lang="ja-JP" altLang="en-US" sz="1200" b="1" dirty="0" smtClean="0">
                <a:latin typeface="メイリオ" panose="020B0604030504040204" pitchFamily="50" charset="-128"/>
                <a:ea typeface="メイリオ" panose="020B0604030504040204" pitchFamily="50" charset="-128"/>
              </a:rPr>
              <a:t>親世帯への臨時特別給付金」「新型コロナウイルス感染症対応休業支援金」「家賃支援給付金」</a:t>
            </a:r>
            <a:r>
              <a:rPr lang="ja-JP" altLang="en-US" sz="1200" b="1" smtClean="0">
                <a:latin typeface="メイリオ" panose="020B0604030504040204" pitchFamily="50" charset="-128"/>
                <a:ea typeface="メイリオ" panose="020B0604030504040204" pitchFamily="50" charset="-128"/>
              </a:rPr>
              <a:t>について準備中</a:t>
            </a:r>
            <a:r>
              <a:rPr lang="ja-JP" altLang="en-US" sz="1200" b="1" dirty="0" smtClean="0">
                <a:latin typeface="メイリオ" panose="020B0604030504040204" pitchFamily="50" charset="-128"/>
                <a:ea typeface="メイリオ" panose="020B0604030504040204" pitchFamily="50" charset="-128"/>
              </a:rPr>
              <a:t>です。</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92494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1083" y="4765362"/>
            <a:ext cx="6620369" cy="4040066"/>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タイトル 2"/>
          <p:cNvSpPr>
            <a:spLocks noGrp="1"/>
          </p:cNvSpPr>
          <p:nvPr>
            <p:ph type="title"/>
          </p:nvPr>
        </p:nvSpPr>
        <p:spPr/>
        <p:txBody>
          <a:bodyPr/>
          <a:lstStyle/>
          <a:p>
            <a:r>
              <a:rPr lang="ja-JP" altLang="en-US" dirty="0"/>
              <a:t>社会保険料等の猶予 </a:t>
            </a:r>
            <a:r>
              <a:rPr lang="ja-JP" altLang="en-US" dirty="0" smtClean="0"/>
              <a:t>②</a:t>
            </a:r>
            <a:endParaRPr kumimoji="1" lang="ja-JP" altLang="en-US" dirty="0"/>
          </a:p>
        </p:txBody>
      </p:sp>
      <p:sp>
        <p:nvSpPr>
          <p:cNvPr id="32" name="正方形/長方形 31"/>
          <p:cNvSpPr/>
          <p:nvPr/>
        </p:nvSpPr>
        <p:spPr>
          <a:xfrm>
            <a:off x="189231" y="7480034"/>
            <a:ext cx="6475138" cy="12086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3" name="正方形/長方形 32"/>
          <p:cNvSpPr/>
          <p:nvPr/>
        </p:nvSpPr>
        <p:spPr>
          <a:xfrm>
            <a:off x="240800" y="7512476"/>
            <a:ext cx="6372000" cy="1184940"/>
          </a:xfrm>
          <a:prstGeom prst="rect">
            <a:avLst/>
          </a:prstGeom>
        </p:spPr>
        <p:txBody>
          <a:bodyPr wrap="square">
            <a:spAutoFit/>
          </a:bodyPr>
          <a:lstStyle/>
          <a:p>
            <a:pPr marL="0" marR="0" lvl="0" indent="0" algn="l" defTabSz="834557" rtl="0" eaLnBrk="1" fontAlgn="auto" latinLnBrk="0" hangingPunct="1">
              <a:lnSpc>
                <a:spcPct val="100000"/>
              </a:lnSpc>
              <a:spcBef>
                <a:spcPts val="600"/>
              </a:spcBef>
              <a:spcAft>
                <a:spcPts val="0"/>
              </a:spcAft>
              <a:buClrTx/>
              <a:buSzTx/>
              <a:buFontTx/>
              <a:buNone/>
              <a:tabLst/>
              <a:defRPr/>
            </a:pPr>
            <a:r>
              <a:rPr kumimoji="1" lang="ja-JP" altLang="en-US" sz="14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お問い合わせ先</a:t>
            </a:r>
            <a:endParaRPr kumimoji="1" lang="en-US" altLang="ja-JP"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・日本年金機構「</a:t>
            </a:r>
            <a:r>
              <a:rPr kumimoji="1" lang="ja-JP" altLang="en-US" sz="1400" b="0" i="0" u="none" strike="noStrike" kern="1200" cap="none" spc="0" normalizeH="0" baseline="0" noProof="0" dirty="0" err="1" smtClean="0">
                <a:ln>
                  <a:noFill/>
                </a:ln>
                <a:effectLst/>
                <a:uLnTx/>
                <a:uFillTx/>
                <a:latin typeface="メイリオ" panose="020B0604030504040204" pitchFamily="50" charset="-128"/>
                <a:ea typeface="メイリオ" panose="020B0604030504040204" pitchFamily="50" charset="-128"/>
                <a:cs typeface="+mn-cs"/>
              </a:rPr>
              <a:t>ねんきん</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加入者ダイヤル」をご利用ください</a:t>
            </a:r>
            <a:endPar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TEL</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0570</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003</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004</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※050</a:t>
            </a:r>
            <a:r>
              <a:rPr kumimoji="1" lang="ja-JP" altLang="en-US"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から始まる電話でおかけになる場合は</a:t>
            </a:r>
            <a:r>
              <a:rPr kumimoji="1" lang="en-US" altLang="ja-JP"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03</a:t>
            </a:r>
            <a:r>
              <a:rPr kumimoji="1" lang="ja-JP" altLang="en-US"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6630</a:t>
            </a:r>
            <a:r>
              <a:rPr kumimoji="1" lang="ja-JP" altLang="en-US"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2525</a:t>
            </a:r>
          </a:p>
          <a:p>
            <a:pPr marL="0" marR="0" lvl="0" indent="0" algn="l" defTabSz="834557" rtl="0" eaLnBrk="1" fontAlgn="auto" latinLnBrk="0" hangingPunct="1">
              <a:lnSpc>
                <a:spcPct val="100000"/>
              </a:lnSpc>
              <a:spcBef>
                <a:spcPts val="600"/>
              </a:spcBef>
              <a:spcAft>
                <a:spcPts val="0"/>
              </a:spcAft>
              <a:buClrTx/>
              <a:buSzTx/>
              <a:buFontTx/>
              <a:buNone/>
              <a:tabLst/>
              <a:defRPr/>
            </a:pPr>
            <a:r>
              <a:rPr kumimoji="1" lang="en-US" altLang="ja-JP" sz="105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市町村の国民年金担当課また</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は</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年金事務所をご利用ください。</a:t>
            </a:r>
            <a:endParaRPr kumimoji="1"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
        <p:nvSpPr>
          <p:cNvPr id="34" name="正方形/長方形 33"/>
          <p:cNvSpPr/>
          <p:nvPr/>
        </p:nvSpPr>
        <p:spPr>
          <a:xfrm>
            <a:off x="383084" y="4570702"/>
            <a:ext cx="2607619" cy="355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国民年金保険料免除の特例</a:t>
            </a:r>
            <a:endParaRPr kumimoji="1" lang="ja-JP" altLang="en-US" sz="16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42" name="正方形/長方形 41"/>
          <p:cNvSpPr/>
          <p:nvPr/>
        </p:nvSpPr>
        <p:spPr>
          <a:xfrm>
            <a:off x="117829" y="4906014"/>
            <a:ext cx="6636048" cy="784830"/>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今般の新型コロナウイルス感染症の影響により、収入が減少した方について、国民年金保険料免除が可能となります。</a:t>
            </a:r>
            <a:endParaRPr kumimoji="1" lang="zh-TW"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9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4" name="正方形/長方形 3"/>
          <p:cNvSpPr/>
          <p:nvPr/>
        </p:nvSpPr>
        <p:spPr>
          <a:xfrm>
            <a:off x="79057" y="5332779"/>
            <a:ext cx="6643455" cy="2100575"/>
          </a:xfrm>
          <a:prstGeom prst="rect">
            <a:avLst/>
          </a:prstGeom>
        </p:spPr>
        <p:txBody>
          <a:bodyPr wrap="square">
            <a:spAutoFit/>
          </a:bodyPr>
          <a:lstStyle/>
          <a:p>
            <a:pPr marL="901700" marR="0" lvl="0" indent="-901700" algn="l" defTabSz="834557"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対象者</a:t>
            </a:r>
            <a:r>
              <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新型コロナウイルス感染症の</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影響により</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、令和２年２月以降に収入が減少し、所得が相当程度まで下がった方</a:t>
            </a:r>
          </a:p>
          <a:p>
            <a:pPr marL="0" marR="0" lvl="0" indent="0" algn="l" defTabSz="834557" rtl="0" eaLnBrk="1" fontAlgn="auto" latinLnBrk="0" hangingPunct="1">
              <a:lnSpc>
                <a:spcPts val="25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【内容】</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個人が納める国民年金保険料の全部・一部の免除や猶予。</a:t>
            </a:r>
          </a:p>
          <a:p>
            <a:pPr marL="0" marR="0" lvl="0" indent="0" algn="l" defTabSz="834557" rtl="0" eaLnBrk="1" fontAlgn="auto" latinLnBrk="0" hangingPunct="1">
              <a:lnSpc>
                <a:spcPts val="25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申請</a:t>
            </a: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方法</a:t>
            </a:r>
            <a:r>
              <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申請</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書類を市区町村の国民年金担当窓口に</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提出</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en-US" altLang="ja-JP"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申請書類は、日本</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年金</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機構のホームページ</a:t>
            </a:r>
            <a:r>
              <a:rPr kumimoji="1" lang="ja-JP" altLang="en-US"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からダウンロードができます</a:t>
            </a: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3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989013" marR="0" lvl="0" indent="-989013" algn="l" defTabSz="834557"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en-US" altLang="ja-JP" sz="13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新型</a:t>
            </a:r>
            <a:r>
              <a:rPr kumimoji="1" lang="ja-JP" altLang="en-US" sz="13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コロナウイルス感染症の感染防止の観点から、郵送での提出</a:t>
            </a:r>
            <a:r>
              <a:rPr kumimoji="1" lang="ja-JP" altLang="en-US" sz="1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を是非</a:t>
            </a:r>
            <a:endParaRPr kumimoji="1" lang="en-US" altLang="ja-JP" sz="1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989013" marR="0" lvl="0" indent="-989013" algn="l" defTabSz="834557"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1" lang="ja-JP" altLang="en-US" sz="1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ご活用ください。</a:t>
            </a:r>
            <a:endParaRPr kumimoji="1" lang="en-US" altLang="ja-JP" sz="13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ts val="25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受付開始</a:t>
            </a:r>
            <a:r>
              <a:rPr kumimoji="1" lang="en-US" altLang="ja-JP"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ja-JP" altLang="en-US"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令和２年５月１日</a:t>
            </a:r>
            <a:endParaRPr kumimoji="1" lang="en-US" altLang="ja-JP"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grpSp>
        <p:nvGrpSpPr>
          <p:cNvPr id="23" name="グループ化 22"/>
          <p:cNvGrpSpPr/>
          <p:nvPr/>
        </p:nvGrpSpPr>
        <p:grpSpPr>
          <a:xfrm>
            <a:off x="131084" y="4633622"/>
            <a:ext cx="252000" cy="230438"/>
            <a:chOff x="-1413538" y="2946758"/>
            <a:chExt cx="252000" cy="252000"/>
          </a:xfrm>
        </p:grpSpPr>
        <p:sp>
          <p:nvSpPr>
            <p:cNvPr id="24" name="正方形/長方形 23"/>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25" name="グループ化 24"/>
            <p:cNvGrpSpPr/>
            <p:nvPr/>
          </p:nvGrpSpPr>
          <p:grpSpPr>
            <a:xfrm>
              <a:off x="-1413538" y="2946758"/>
              <a:ext cx="252000" cy="252000"/>
              <a:chOff x="-747464" y="1857375"/>
              <a:chExt cx="468052" cy="466725"/>
            </a:xfrm>
          </p:grpSpPr>
          <p:sp>
            <p:nvSpPr>
              <p:cNvPr id="26" name="正方形/長方形 2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7" name="正方形/長方形 2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9" name="正方形/長方形 2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41" name="角丸四角形 40"/>
          <p:cNvSpPr/>
          <p:nvPr/>
        </p:nvSpPr>
        <p:spPr>
          <a:xfrm>
            <a:off x="217694" y="7509316"/>
            <a:ext cx="288000" cy="288000"/>
          </a:xfrm>
          <a:prstGeom prst="roundRect">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t>
            </a:r>
          </a:p>
        </p:txBody>
      </p:sp>
      <p:sp>
        <p:nvSpPr>
          <p:cNvPr id="79" name="スライド番号プレースホルダー 1"/>
          <p:cNvSpPr txBox="1">
            <a:spLocks/>
          </p:cNvSpPr>
          <p:nvPr/>
        </p:nvSpPr>
        <p:spPr>
          <a:xfrm>
            <a:off x="6853" y="9453500"/>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fld id="{9E2A29CB-BA86-48A6-80E1-CB8750A963B5}" type="slidenum">
              <a:rPr kumimoji="1" lang="ja-JP" altLang="en-US" sz="1200" b="1"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pPr marL="0" marR="0" lvl="0" indent="0" algn="ctr" defTabSz="834557" rtl="0" eaLnBrk="1" fontAlgn="auto" latinLnBrk="0" hangingPunct="1">
                <a:lnSpc>
                  <a:spcPct val="100000"/>
                </a:lnSpc>
                <a:spcBef>
                  <a:spcPts val="0"/>
                </a:spcBef>
                <a:spcAft>
                  <a:spcPts val="0"/>
                </a:spcAft>
                <a:buClrTx/>
                <a:buSzTx/>
                <a:buFontTx/>
                <a:buNone/>
                <a:tabLst/>
                <a:defRPr/>
              </a:pPr>
              <a:t>10</a:t>
            </a:fld>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0" name="正方形/長方形 79"/>
          <p:cNvSpPr/>
          <p:nvPr/>
        </p:nvSpPr>
        <p:spPr>
          <a:xfrm>
            <a:off x="140136" y="1313503"/>
            <a:ext cx="6552000" cy="830997"/>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新型コロナウイルス感染症</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の影響</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により一定程度収入が下がった方々等に対しては、国民健康</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保険、国民年金、</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後期高齢者医療制度及び介護</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保険の保険料（税）の減免や徴収猶予等が</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認められる場合があります。まずはお住まいの市区</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町村、年金事務所又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は国民健康保険組合にお問い合わせください。</a:t>
            </a:r>
            <a:endParaRPr kumimoji="1" lang="en-US" altLang="ja-JP" sz="12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1" name="正方形/長方形 80"/>
          <p:cNvSpPr/>
          <p:nvPr/>
        </p:nvSpPr>
        <p:spPr>
          <a:xfrm>
            <a:off x="380347" y="783970"/>
            <a:ext cx="6293074" cy="6014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国民健康保険</a:t>
            </a: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、国民年金、後期</a:t>
            </a:r>
            <a:r>
              <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高齢者医療制度</a:t>
            </a: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及び介護</a:t>
            </a:r>
            <a:r>
              <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保険</a:t>
            </a: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の保険料</a:t>
            </a:r>
            <a:r>
              <a:rPr kumimoji="1" lang="en-US" altLang="ja-JP"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税</a:t>
            </a:r>
            <a:r>
              <a:rPr kumimoji="1" lang="en-US" altLang="ja-JP"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の減免等</a:t>
            </a:r>
            <a:endParaRPr kumimoji="1" lang="en-US" altLang="ja-JP"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82" name="グループ化 81"/>
          <p:cNvGrpSpPr/>
          <p:nvPr/>
        </p:nvGrpSpPr>
        <p:grpSpPr>
          <a:xfrm>
            <a:off x="81989" y="867982"/>
            <a:ext cx="252000" cy="252000"/>
            <a:chOff x="-747464" y="1857375"/>
            <a:chExt cx="468052" cy="466725"/>
          </a:xfrm>
        </p:grpSpPr>
        <p:sp>
          <p:nvSpPr>
            <p:cNvPr id="83" name="正方形/長方形 82"/>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4" name="正方形/長方形 83"/>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5" name="正方形/長方形 84"/>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6" name="正方形/長方形 85"/>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7" name="角丸四角形 86"/>
          <p:cNvSpPr/>
          <p:nvPr/>
        </p:nvSpPr>
        <p:spPr>
          <a:xfrm>
            <a:off x="104717" y="2207531"/>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i</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88" name="正方形/長方形 87"/>
          <p:cNvSpPr/>
          <p:nvPr/>
        </p:nvSpPr>
        <p:spPr>
          <a:xfrm>
            <a:off x="31893" y="2152879"/>
            <a:ext cx="6768000" cy="2169183"/>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9" name="正方形/長方形 88"/>
          <p:cNvSpPr/>
          <p:nvPr/>
        </p:nvSpPr>
        <p:spPr>
          <a:xfrm>
            <a:off x="374744" y="2144500"/>
            <a:ext cx="6372000" cy="2246769"/>
          </a:xfrm>
          <a:prstGeom prst="rect">
            <a:avLst/>
          </a:prstGeom>
        </p:spPr>
        <p:txBody>
          <a:bodyPr wrap="square">
            <a:spAutoFit/>
          </a:bodyPr>
          <a:lstStyle/>
          <a:p>
            <a:pPr marL="171450" marR="0" lvl="0" indent="-171450" algn="l" defTabSz="834557"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お問合せ先</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国民</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健康保険料（税）について</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お住まいの市区町村の国民健康保険担当課</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国民健康保険組合にご加入の方は、加入されている組合）</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後期</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高齢者医療制度の保険料について</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お住まいの市区町村の後期高齢者医療担当課</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介護</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保険料について</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お住まいの市区町村の介護保険</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担当課</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国民年金保険料について</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⇒お住まいの市区町村の国民年金担当課又は年金事務所</a:t>
            </a:r>
          </a:p>
        </p:txBody>
      </p:sp>
    </p:spTree>
    <p:extLst>
      <p:ext uri="{BB962C8B-B14F-4D97-AF65-F5344CB8AC3E}">
        <p14:creationId xmlns:p14="http://schemas.microsoft.com/office/powerpoint/2010/main" val="2651961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11</a:t>
            </a:fld>
            <a:r>
              <a:rPr lang="ja-JP" altLang="en-US" smtClean="0"/>
              <a:t> </a:t>
            </a:r>
            <a:r>
              <a:rPr lang="en-US" altLang="ja-JP" smtClean="0"/>
              <a:t>-</a:t>
            </a:r>
            <a:endParaRPr lang="ja-JP" altLang="en-US" dirty="0"/>
          </a:p>
        </p:txBody>
      </p:sp>
      <p:sp>
        <p:nvSpPr>
          <p:cNvPr id="3" name="タイトル 2"/>
          <p:cNvSpPr>
            <a:spLocks noGrp="1"/>
          </p:cNvSpPr>
          <p:nvPr>
            <p:ph type="title"/>
          </p:nvPr>
        </p:nvSpPr>
        <p:spPr/>
        <p:txBody>
          <a:bodyPr/>
          <a:lstStyle/>
          <a:p>
            <a:r>
              <a:rPr lang="ja-JP" altLang="en-US" dirty="0" smtClean="0"/>
              <a:t>社会保険料等の猶予 ③</a:t>
            </a:r>
            <a:endParaRPr kumimoji="1" lang="ja-JP" altLang="en-US" dirty="0"/>
          </a:p>
        </p:txBody>
      </p:sp>
      <p:sp>
        <p:nvSpPr>
          <p:cNvPr id="5" name="スライド番号プレースホルダー 1"/>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11</a:t>
            </a:fld>
            <a:r>
              <a:rPr lang="ja-JP" altLang="en-US" smtClean="0"/>
              <a:t> </a:t>
            </a:r>
            <a:r>
              <a:rPr lang="en-US" altLang="ja-JP" smtClean="0"/>
              <a:t>-</a:t>
            </a:r>
            <a:endParaRPr lang="ja-JP" altLang="en-US" dirty="0"/>
          </a:p>
        </p:txBody>
      </p:sp>
      <p:sp>
        <p:nvSpPr>
          <p:cNvPr id="42" name="正方形/長方形 41"/>
          <p:cNvSpPr/>
          <p:nvPr/>
        </p:nvSpPr>
        <p:spPr>
          <a:xfrm>
            <a:off x="512676" y="814041"/>
            <a:ext cx="2197250"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国税の納付の猶予制度</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46" name="グループ化 45"/>
          <p:cNvGrpSpPr/>
          <p:nvPr/>
        </p:nvGrpSpPr>
        <p:grpSpPr>
          <a:xfrm>
            <a:off x="164808" y="865679"/>
            <a:ext cx="252000" cy="252000"/>
            <a:chOff x="-747464" y="1857375"/>
            <a:chExt cx="468052" cy="466725"/>
          </a:xfrm>
        </p:grpSpPr>
        <p:sp>
          <p:nvSpPr>
            <p:cNvPr id="47" name="正方形/長方形 46"/>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角丸四角形 51"/>
          <p:cNvSpPr/>
          <p:nvPr/>
        </p:nvSpPr>
        <p:spPr>
          <a:xfrm>
            <a:off x="120687" y="4392501"/>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3" name="正方形/長方形 52"/>
          <p:cNvSpPr/>
          <p:nvPr/>
        </p:nvSpPr>
        <p:spPr>
          <a:xfrm>
            <a:off x="44624" y="4270425"/>
            <a:ext cx="6768000" cy="826591"/>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433750" y="4323849"/>
            <a:ext cx="6372000" cy="738664"/>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a:solidFill>
                  <a:srgbClr val="000000"/>
                </a:solidFill>
                <a:latin typeface="メイリオ" panose="020B0604030504040204" pitchFamily="50" charset="-128"/>
                <a:ea typeface="メイリオ" panose="020B0604030504040204" pitchFamily="50" charset="-128"/>
              </a:rPr>
              <a:t>お問合せ先</a:t>
            </a:r>
          </a:p>
          <a:p>
            <a:r>
              <a:rPr lang="ja-JP" altLang="en-US" sz="1400" dirty="0" smtClean="0">
                <a:latin typeface="メイリオ" panose="020B0604030504040204" pitchFamily="50" charset="-128"/>
                <a:ea typeface="メイリオ" panose="020B0604030504040204" pitchFamily="50" charset="-128"/>
              </a:rPr>
              <a:t>　国税庁（</a:t>
            </a:r>
            <a:r>
              <a:rPr lang="ja-JP" altLang="en-US" sz="1400" dirty="0">
                <a:latin typeface="メイリオ" panose="020B0604030504040204" pitchFamily="50" charset="-128"/>
                <a:ea typeface="メイリオ" panose="020B0604030504040204" pitchFamily="50" charset="-128"/>
              </a:rPr>
              <a:t>以下</a:t>
            </a:r>
            <a:r>
              <a:rPr lang="en-US" altLang="ja-JP" sz="1400" dirty="0">
                <a:latin typeface="メイリオ" panose="020B0604030504040204" pitchFamily="50" charset="-128"/>
                <a:ea typeface="メイリオ" panose="020B0604030504040204" pitchFamily="50" charset="-128"/>
              </a:rPr>
              <a:t>URL</a:t>
            </a:r>
            <a:r>
              <a:rPr lang="ja-JP" altLang="en-US" sz="1400" dirty="0">
                <a:latin typeface="メイリオ" panose="020B0604030504040204" pitchFamily="50" charset="-128"/>
                <a:ea typeface="メイリオ" panose="020B0604030504040204" pitchFamily="50" charset="-128"/>
              </a:rPr>
              <a:t>もしくは右の</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en-US" altLang="ja-JP" sz="1400" dirty="0" smtClean="0">
                <a:solidFill>
                  <a:srgbClr val="0070C0"/>
                </a:solidFill>
                <a:latin typeface="メイリオ" panose="020B0604030504040204" pitchFamily="50" charset="-128"/>
                <a:ea typeface="メイリオ" panose="020B0604030504040204" pitchFamily="50" charset="-128"/>
                <a:hlinkClick r:id="rId2"/>
              </a:rPr>
              <a:t>https</a:t>
            </a:r>
            <a:r>
              <a:rPr lang="en-US" altLang="ja-JP" sz="1400" dirty="0">
                <a:solidFill>
                  <a:srgbClr val="0070C0"/>
                </a:solidFill>
                <a:latin typeface="メイリオ" panose="020B0604030504040204" pitchFamily="50" charset="-128"/>
                <a:ea typeface="メイリオ" panose="020B0604030504040204" pitchFamily="50" charset="-128"/>
                <a:hlinkClick r:id="rId2"/>
              </a:rPr>
              <a:t>://www.nta.go.jp/taxes/nozei/nofu_konnan.htm</a:t>
            </a:r>
            <a:endParaRPr lang="ja-JP" altLang="en-US" sz="1400" dirty="0" smtClean="0">
              <a:solidFill>
                <a:srgbClr val="0070C0"/>
              </a:solidFill>
              <a:latin typeface="メイリオ" panose="020B0604030504040204" pitchFamily="50" charset="-128"/>
              <a:ea typeface="メイリオ" panose="020B0604030504040204" pitchFamily="50" charset="-128"/>
            </a:endParaRPr>
          </a:p>
        </p:txBody>
      </p:sp>
      <p:sp>
        <p:nvSpPr>
          <p:cNvPr id="56" name="角丸四角形 55"/>
          <p:cNvSpPr/>
          <p:nvPr/>
        </p:nvSpPr>
        <p:spPr>
          <a:xfrm>
            <a:off x="120513" y="8949444"/>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44450" y="8827375"/>
            <a:ext cx="6768000" cy="842149"/>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433576" y="8880799"/>
            <a:ext cx="6372000" cy="738664"/>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a:solidFill>
                  <a:srgbClr val="000000"/>
                </a:solidFill>
                <a:latin typeface="メイリオ" panose="020B0604030504040204" pitchFamily="50" charset="-128"/>
                <a:ea typeface="メイリオ" panose="020B0604030504040204" pitchFamily="50" charset="-128"/>
              </a:rPr>
              <a:t>お問合せ先</a:t>
            </a:r>
          </a:p>
          <a:p>
            <a:r>
              <a:rPr lang="ja-JP" altLang="en-US" sz="1400" dirty="0">
                <a:latin typeface="メイリオ" panose="020B0604030504040204" pitchFamily="50" charset="-128"/>
                <a:ea typeface="メイリオ" panose="020B0604030504040204" pitchFamily="50" charset="-128"/>
              </a:rPr>
              <a:t>　徴収の猶予等に関する具体的なご相談・お問い合わせは</a:t>
            </a:r>
            <a:r>
              <a:rPr lang="ja-JP" altLang="en-US" sz="1400" dirty="0" smtClean="0">
                <a:latin typeface="メイリオ" panose="020B0604030504040204" pitchFamily="50" charset="-128"/>
                <a:ea typeface="メイリオ" panose="020B0604030504040204" pitchFamily="50" charset="-128"/>
              </a:rPr>
              <a:t>、納付先の</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都道府県</a:t>
            </a:r>
            <a:r>
              <a:rPr lang="ja-JP" altLang="en-US" sz="1400" dirty="0">
                <a:latin typeface="メイリオ" panose="020B0604030504040204" pitchFamily="50" charset="-128"/>
                <a:ea typeface="メイリオ" panose="020B0604030504040204" pitchFamily="50" charset="-128"/>
              </a:rPr>
              <a:t>・市区町村にお願いいたします。</a:t>
            </a:r>
            <a:endParaRPr lang="ja-JP" altLang="en-US" sz="1400" dirty="0">
              <a:solidFill>
                <a:srgbClr val="0070C0"/>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511670" y="5370991"/>
            <a:ext cx="240243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a:solidFill>
                  <a:schemeClr val="tx1"/>
                </a:solidFill>
                <a:latin typeface="メイリオ" panose="020B0604030504040204" pitchFamily="50" charset="-128"/>
                <a:ea typeface="メイリオ" panose="020B0604030504040204" pitchFamily="50" charset="-128"/>
              </a:rPr>
              <a:t>地方税</a:t>
            </a:r>
            <a:r>
              <a:rPr lang="ja-JP" altLang="en-US" sz="1600" b="1" u="sng" dirty="0" smtClean="0">
                <a:solidFill>
                  <a:schemeClr val="tx1"/>
                </a:solidFill>
                <a:latin typeface="メイリオ" panose="020B0604030504040204" pitchFamily="50" charset="-128"/>
                <a:ea typeface="メイリオ" panose="020B0604030504040204" pitchFamily="50" charset="-128"/>
              </a:rPr>
              <a:t>の徴収の猶予</a:t>
            </a:r>
            <a:r>
              <a:rPr lang="ja-JP" altLang="en-US" sz="1600" b="1" u="sng" dirty="0">
                <a:solidFill>
                  <a:schemeClr val="tx1"/>
                </a:solidFill>
                <a:latin typeface="メイリオ" panose="020B0604030504040204" pitchFamily="50" charset="-128"/>
                <a:ea typeface="メイリオ" panose="020B0604030504040204" pitchFamily="50" charset="-128"/>
              </a:rPr>
              <a:t>制度</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60" name="グループ化 59"/>
          <p:cNvGrpSpPr/>
          <p:nvPr/>
        </p:nvGrpSpPr>
        <p:grpSpPr>
          <a:xfrm>
            <a:off x="163802" y="5422629"/>
            <a:ext cx="252000" cy="252000"/>
            <a:chOff x="-747464" y="1857375"/>
            <a:chExt cx="468052" cy="466725"/>
          </a:xfrm>
        </p:grpSpPr>
        <p:sp>
          <p:nvSpPr>
            <p:cNvPr id="61" name="正方形/長方形 60"/>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正方形/長方形 27"/>
          <p:cNvSpPr/>
          <p:nvPr/>
        </p:nvSpPr>
        <p:spPr>
          <a:xfrm>
            <a:off x="120513" y="1137602"/>
            <a:ext cx="6552000" cy="1938992"/>
          </a:xfrm>
          <a:prstGeom prst="rect">
            <a:avLst/>
          </a:prstGeom>
        </p:spPr>
        <p:txBody>
          <a:bodyPr wrap="square">
            <a:spAutoFit/>
          </a:bodyPr>
          <a:lstStyle/>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a:t>
            </a:r>
            <a:r>
              <a:rPr lang="ja-JP" altLang="en-US" sz="1200" dirty="0">
                <a:latin typeface="メイリオ" panose="020B0604030504040204" pitchFamily="50" charset="-128"/>
                <a:ea typeface="メイリオ" panose="020B0604030504040204" pitchFamily="50" charset="-128"/>
              </a:rPr>
              <a:t>コロナウイルス感染症の影響により国税を一時に納付することが困難な場合には、税務署に申請することにより</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納付</a:t>
            </a:r>
            <a:r>
              <a:rPr lang="ja-JP" altLang="en-US" sz="1200" dirty="0" smtClean="0">
                <a:latin typeface="メイリオ" panose="020B0604030504040204" pitchFamily="50" charset="-128"/>
                <a:ea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rPr>
              <a:t>猶予が認められることがあります。また</a:t>
            </a:r>
            <a:r>
              <a:rPr lang="ja-JP" altLang="en-US" sz="1200" dirty="0" smtClean="0">
                <a:latin typeface="メイリオ" panose="020B0604030504040204" pitchFamily="50" charset="-128"/>
                <a:ea typeface="メイリオ" panose="020B0604030504040204" pitchFamily="50" charset="-128"/>
              </a:rPr>
              <a:t>、以下の事情</a:t>
            </a:r>
            <a:r>
              <a:rPr lang="ja-JP" altLang="en-US" sz="1200" dirty="0">
                <a:latin typeface="メイリオ" panose="020B0604030504040204" pitchFamily="50" charset="-128"/>
                <a:ea typeface="メイリオ" panose="020B0604030504040204" pitchFamily="50" charset="-128"/>
              </a:rPr>
              <a:t>がある場合には、納税の</a:t>
            </a:r>
            <a:r>
              <a:rPr lang="ja-JP" altLang="en-US" sz="1200" dirty="0" smtClean="0">
                <a:latin typeface="メイリオ" panose="020B0604030504040204" pitchFamily="50" charset="-128"/>
                <a:ea typeface="メイリオ" panose="020B0604030504040204" pitchFamily="50" charset="-128"/>
              </a:rPr>
              <a:t>猶予の特例が</a:t>
            </a:r>
            <a:r>
              <a:rPr lang="ja-JP" altLang="en-US" sz="1200" dirty="0">
                <a:latin typeface="メイリオ" panose="020B0604030504040204" pitchFamily="50" charset="-128"/>
                <a:ea typeface="メイリオ" panose="020B0604030504040204" pitchFamily="50" charset="-128"/>
              </a:rPr>
              <a:t>認められることがあります。まずはお電話</a:t>
            </a:r>
            <a:r>
              <a:rPr lang="ja-JP" altLang="en-US" sz="1200" dirty="0" smtClean="0">
                <a:latin typeface="メイリオ" panose="020B0604030504040204" pitchFamily="50" charset="-128"/>
                <a:ea typeface="メイリオ" panose="020B0604030504040204" pitchFamily="50" charset="-128"/>
              </a:rPr>
              <a:t>で国税局猶予相談センターに</a:t>
            </a:r>
            <a:r>
              <a:rPr lang="ja-JP" altLang="en-US" sz="1200" dirty="0">
                <a:latin typeface="メイリオ" panose="020B0604030504040204" pitchFamily="50" charset="-128"/>
                <a:ea typeface="メイリオ" panose="020B0604030504040204" pitchFamily="50" charset="-128"/>
              </a:rPr>
              <a:t>ご相談ください。税務署</a:t>
            </a:r>
            <a:r>
              <a:rPr lang="ja-JP" altLang="en-US" sz="1200" dirty="0" smtClean="0">
                <a:latin typeface="メイリオ" panose="020B0604030504040204" pitchFamily="50" charset="-128"/>
                <a:ea typeface="メイリオ" panose="020B0604030504040204" pitchFamily="50" charset="-128"/>
              </a:rPr>
              <a:t>に提出された申請書は所定</a:t>
            </a:r>
            <a:r>
              <a:rPr lang="ja-JP" altLang="en-US" sz="1200" dirty="0">
                <a:latin typeface="メイリオ" panose="020B0604030504040204" pitchFamily="50" charset="-128"/>
                <a:ea typeface="メイリオ" panose="020B0604030504040204" pitchFamily="50" charset="-128"/>
              </a:rPr>
              <a:t>の審査を早期に行います</a:t>
            </a:r>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新型コロナウイルス感染症の影響により、令和２年２月以降の任意の期間（１か月以</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上）において、事業等にかかる収入が前年に比べて概ね２０％以上減少している</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endParaRPr lang="en-US" altLang="ja-JP" sz="120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また、以下のような個別の事情がある場合も、ご相談の際、お申し付けください。</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新型コロナウイルス感染症により財産に相当な損失が生じた</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ご本人又はご家族が病気にかかった</a:t>
            </a:r>
            <a:endParaRPr lang="en-US" altLang="ja-JP" sz="1200" dirty="0" smtClean="0">
              <a:latin typeface="メイリオ" panose="020B0604030504040204" pitchFamily="50" charset="-128"/>
              <a:ea typeface="メイリオ" panose="020B0604030504040204" pitchFamily="50" charset="-128"/>
            </a:endParaRPr>
          </a:p>
        </p:txBody>
      </p:sp>
      <p:sp>
        <p:nvSpPr>
          <p:cNvPr id="29" name="正方形/長方形 28"/>
          <p:cNvSpPr/>
          <p:nvPr/>
        </p:nvSpPr>
        <p:spPr>
          <a:xfrm>
            <a:off x="299507" y="3156047"/>
            <a:ext cx="4536140" cy="892552"/>
          </a:xfrm>
          <a:prstGeom prst="rect">
            <a:avLst/>
          </a:prstGeom>
          <a:ln>
            <a:solidFill>
              <a:schemeClr val="tx1"/>
            </a:solidFill>
          </a:ln>
        </p:spPr>
        <p:txBody>
          <a:bodyPr wrap="square">
            <a:spAutoFit/>
          </a:bodyPr>
          <a:lstStyle/>
          <a:p>
            <a:pPr>
              <a:lnSpc>
                <a:spcPct val="100000"/>
              </a:lnSpc>
              <a:buClr>
                <a:schemeClr val="accent1">
                  <a:lumMod val="60000"/>
                  <a:lumOff val="40000"/>
                </a:schemeClr>
              </a:buClr>
            </a:pPr>
            <a:r>
              <a:rPr lang="en-US" altLang="ja-JP" sz="400" spc="-30" dirty="0" smtClean="0">
                <a:latin typeface="メイリオ" panose="020B0604030504040204" pitchFamily="50" charset="-128"/>
                <a:ea typeface="メイリオ" panose="020B0604030504040204" pitchFamily="50" charset="-128"/>
              </a:rPr>
              <a:t/>
            </a:r>
            <a:br>
              <a:rPr lang="en-US" altLang="ja-JP" sz="400" spc="-30" dirty="0" smtClean="0">
                <a:latin typeface="メイリオ" panose="020B0604030504040204" pitchFamily="50" charset="-128"/>
                <a:ea typeface="メイリオ" panose="020B0604030504040204" pitchFamily="50" charset="-128"/>
              </a:rPr>
            </a:br>
            <a:r>
              <a:rPr lang="ja-JP" altLang="en-US" sz="1200" spc="-30" dirty="0" smtClean="0">
                <a:latin typeface="メイリオ" panose="020B0604030504040204" pitchFamily="50" charset="-128"/>
                <a:ea typeface="メイリオ" panose="020B0604030504040204" pitchFamily="50" charset="-128"/>
              </a:rPr>
              <a:t>　猶予が認められた場合</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◆原則</a:t>
            </a:r>
            <a:r>
              <a:rPr lang="ja-JP" altLang="en-US" sz="1200" spc="-30" dirty="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１年間納税が猶予されます。</a:t>
            </a:r>
            <a:endParaRPr lang="ja-JP" altLang="en-US" sz="1200" spc="-3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◆猶</a:t>
            </a:r>
            <a:r>
              <a:rPr lang="ja-JP" altLang="en-US" sz="1200" spc="-30" dirty="0">
                <a:latin typeface="メイリオ" panose="020B0604030504040204" pitchFamily="50" charset="-128"/>
                <a:ea typeface="メイリオ" panose="020B0604030504040204" pitchFamily="50" charset="-128"/>
              </a:rPr>
              <a:t>予期間中の</a:t>
            </a:r>
            <a:r>
              <a:rPr lang="ja-JP" altLang="en-US" sz="1200" spc="-30" dirty="0" smtClean="0">
                <a:latin typeface="メイリオ" panose="020B0604030504040204" pitchFamily="50" charset="-128"/>
                <a:ea typeface="メイリオ" panose="020B0604030504040204" pitchFamily="50" charset="-128"/>
              </a:rPr>
              <a:t>延滞税が軽減又は免除されます</a:t>
            </a:r>
            <a:r>
              <a:rPr lang="ja-JP" altLang="en-US" sz="1200" spc="-30" dirty="0">
                <a:latin typeface="メイリオ" panose="020B0604030504040204" pitchFamily="50" charset="-128"/>
                <a:ea typeface="メイリオ" panose="020B0604030504040204" pitchFamily="50" charset="-128"/>
              </a:rPr>
              <a:t>。</a:t>
            </a: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◆財産</a:t>
            </a:r>
            <a:r>
              <a:rPr lang="ja-JP" altLang="en-US" sz="1200" spc="-30" dirty="0">
                <a:latin typeface="メイリオ" panose="020B0604030504040204" pitchFamily="50" charset="-128"/>
                <a:ea typeface="メイリオ" panose="020B0604030504040204" pitchFamily="50" charset="-128"/>
              </a:rPr>
              <a:t>の差押えや換価（売却）が猶予されます。</a:t>
            </a:r>
            <a:endParaRPr lang="en-US" altLang="ja-JP" sz="1200" spc="-30"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687" y="4278088"/>
            <a:ext cx="804826" cy="804826"/>
          </a:xfrm>
          <a:prstGeom prst="rect">
            <a:avLst/>
          </a:prstGeom>
        </p:spPr>
      </p:pic>
      <p:sp>
        <p:nvSpPr>
          <p:cNvPr id="30" name="正方形/長方形 29"/>
          <p:cNvSpPr/>
          <p:nvPr/>
        </p:nvSpPr>
        <p:spPr>
          <a:xfrm>
            <a:off x="272913" y="5750415"/>
            <a:ext cx="6552000" cy="1938992"/>
          </a:xfrm>
          <a:prstGeom prst="rect">
            <a:avLst/>
          </a:prstGeom>
        </p:spPr>
        <p:txBody>
          <a:bodyPr wrap="square">
            <a:spAutoFit/>
          </a:bodyPr>
          <a:lstStyle/>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a:t>
            </a:r>
            <a:r>
              <a:rPr lang="ja-JP" altLang="en-US" sz="1200" dirty="0">
                <a:latin typeface="メイリオ" panose="020B0604030504040204" pitchFamily="50" charset="-128"/>
                <a:ea typeface="メイリオ" panose="020B0604030504040204" pitchFamily="50" charset="-128"/>
              </a:rPr>
              <a:t>コロナウイルス感染症の影響に</a:t>
            </a:r>
            <a:r>
              <a:rPr lang="ja-JP" altLang="en-US" sz="1200" dirty="0" smtClean="0">
                <a:latin typeface="メイリオ" panose="020B0604030504040204" pitchFamily="50" charset="-128"/>
                <a:ea typeface="メイリオ" panose="020B0604030504040204" pitchFamily="50" charset="-128"/>
              </a:rPr>
              <a:t>より地方税</a:t>
            </a:r>
            <a:r>
              <a:rPr lang="ja-JP" altLang="en-US" sz="1200" dirty="0">
                <a:latin typeface="メイリオ" panose="020B0604030504040204" pitchFamily="50" charset="-128"/>
                <a:ea typeface="メイリオ" panose="020B0604030504040204" pitchFamily="50" charset="-128"/>
              </a:rPr>
              <a:t>を一時に納付することが困難な場合には</a:t>
            </a:r>
            <a:r>
              <a:rPr lang="ja-JP" altLang="en-US" sz="1200" dirty="0" smtClean="0">
                <a:latin typeface="メイリオ" panose="020B0604030504040204" pitchFamily="50" charset="-128"/>
                <a:ea typeface="メイリオ" panose="020B0604030504040204" pitchFamily="50" charset="-128"/>
              </a:rPr>
              <a:t>、地方団体に申請</a:t>
            </a:r>
            <a:r>
              <a:rPr lang="ja-JP" altLang="en-US" sz="1200" dirty="0">
                <a:latin typeface="メイリオ" panose="020B0604030504040204" pitchFamily="50" charset="-128"/>
                <a:ea typeface="メイリオ" panose="020B0604030504040204" pitchFamily="50" charset="-128"/>
              </a:rPr>
              <a:t>することにより</a:t>
            </a:r>
            <a:r>
              <a:rPr lang="ja-JP" altLang="en-US" sz="1200" dirty="0" smtClean="0">
                <a:latin typeface="メイリオ" panose="020B0604030504040204" pitchFamily="50" charset="-128"/>
                <a:ea typeface="メイリオ" panose="020B0604030504040204" pitchFamily="50" charset="-128"/>
              </a:rPr>
              <a:t>、徴収の</a:t>
            </a:r>
            <a:r>
              <a:rPr lang="ja-JP" altLang="en-US" sz="1200" dirty="0">
                <a:latin typeface="メイリオ" panose="020B0604030504040204" pitchFamily="50" charset="-128"/>
                <a:ea typeface="メイリオ" panose="020B0604030504040204" pitchFamily="50" charset="-128"/>
              </a:rPr>
              <a:t>猶予が認められることがあります。また</a:t>
            </a:r>
            <a:r>
              <a:rPr lang="ja-JP" altLang="en-US" sz="1200" dirty="0" smtClean="0">
                <a:latin typeface="メイリオ" panose="020B0604030504040204" pitchFamily="50" charset="-128"/>
                <a:ea typeface="メイリオ" panose="020B0604030504040204" pitchFamily="50" charset="-128"/>
              </a:rPr>
              <a:t>、以下の事情</a:t>
            </a:r>
            <a:r>
              <a:rPr lang="ja-JP" altLang="en-US" sz="1200" dirty="0">
                <a:latin typeface="メイリオ" panose="020B0604030504040204" pitchFamily="50" charset="-128"/>
                <a:ea typeface="メイリオ" panose="020B0604030504040204" pitchFamily="50" charset="-128"/>
              </a:rPr>
              <a:t>がある場合には</a:t>
            </a:r>
            <a:r>
              <a:rPr lang="ja-JP" altLang="en-US" sz="1200" dirty="0" smtClean="0">
                <a:latin typeface="メイリオ" panose="020B0604030504040204" pitchFamily="50" charset="-128"/>
                <a:ea typeface="メイリオ" panose="020B0604030504040204" pitchFamily="50" charset="-128"/>
              </a:rPr>
              <a:t>、徴収の猶予の特例が</a:t>
            </a:r>
            <a:r>
              <a:rPr lang="ja-JP" altLang="en-US" sz="1200" dirty="0">
                <a:latin typeface="メイリオ" panose="020B0604030504040204" pitchFamily="50" charset="-128"/>
                <a:ea typeface="メイリオ" panose="020B0604030504040204" pitchFamily="50" charset="-128"/>
              </a:rPr>
              <a:t>認められることがあります。まずはお電話</a:t>
            </a:r>
            <a:r>
              <a:rPr lang="ja-JP" altLang="en-US" sz="1200" dirty="0" smtClean="0">
                <a:latin typeface="メイリオ" panose="020B0604030504040204" pitchFamily="50" charset="-128"/>
                <a:ea typeface="メイリオ" panose="020B0604030504040204" pitchFamily="50" charset="-128"/>
              </a:rPr>
              <a:t>で納付先の地方団体ご相談</a:t>
            </a:r>
            <a:r>
              <a:rPr lang="ja-JP" altLang="en-US" sz="1200" dirty="0">
                <a:latin typeface="メイリオ" panose="020B0604030504040204" pitchFamily="50" charset="-128"/>
                <a:ea typeface="メイリオ" panose="020B0604030504040204" pitchFamily="50" charset="-128"/>
              </a:rPr>
              <a:t>ください</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新型コロナウイルス感染症の影響により、令和２年２月以降の任意の期間（１か月以</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上）において、事業等にかかる収入が前年に比べて概ね２０％以上減少している</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endParaRPr lang="en-US" altLang="ja-JP" sz="120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また、以下のような個別の事情がある場合も、ご相談の際、お申し付けください。</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新型コロナウイルス感染症により財産に相当な損失が生じた</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ご本人又はご家族が病気にかかった</a:t>
            </a:r>
            <a:endParaRPr lang="en-US" altLang="ja-JP" sz="12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a:xfrm>
            <a:off x="451907" y="7804864"/>
            <a:ext cx="4536140" cy="892552"/>
          </a:xfrm>
          <a:prstGeom prst="rect">
            <a:avLst/>
          </a:prstGeom>
          <a:ln>
            <a:solidFill>
              <a:schemeClr val="tx1"/>
            </a:solidFill>
          </a:ln>
        </p:spPr>
        <p:txBody>
          <a:bodyPr wrap="square">
            <a:spAutoFit/>
          </a:bodyPr>
          <a:lstStyle/>
          <a:p>
            <a:pPr>
              <a:lnSpc>
                <a:spcPct val="100000"/>
              </a:lnSpc>
              <a:buClr>
                <a:schemeClr val="accent1">
                  <a:lumMod val="60000"/>
                  <a:lumOff val="40000"/>
                </a:schemeClr>
              </a:buClr>
            </a:pPr>
            <a:r>
              <a:rPr lang="en-US" altLang="ja-JP" sz="400" spc="-30" dirty="0" smtClean="0">
                <a:latin typeface="メイリオ" panose="020B0604030504040204" pitchFamily="50" charset="-128"/>
                <a:ea typeface="メイリオ" panose="020B0604030504040204" pitchFamily="50" charset="-128"/>
              </a:rPr>
              <a:t/>
            </a:r>
            <a:br>
              <a:rPr lang="en-US" altLang="ja-JP" sz="400" spc="-30" dirty="0" smtClean="0">
                <a:latin typeface="メイリオ" panose="020B0604030504040204" pitchFamily="50" charset="-128"/>
                <a:ea typeface="メイリオ" panose="020B0604030504040204" pitchFamily="50" charset="-128"/>
              </a:rPr>
            </a:br>
            <a:r>
              <a:rPr lang="ja-JP" altLang="en-US" sz="1200" spc="-30" dirty="0" smtClean="0">
                <a:latin typeface="メイリオ" panose="020B0604030504040204" pitchFamily="50" charset="-128"/>
                <a:ea typeface="メイリオ" panose="020B0604030504040204" pitchFamily="50" charset="-128"/>
              </a:rPr>
              <a:t>　猶予が認められた場合</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◆原則</a:t>
            </a:r>
            <a:r>
              <a:rPr lang="ja-JP" altLang="en-US" sz="1200" spc="-30" dirty="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１年間徴収が猶予されます。</a:t>
            </a:r>
            <a:endParaRPr lang="ja-JP" altLang="en-US" sz="1200" spc="-3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◆猶</a:t>
            </a:r>
            <a:r>
              <a:rPr lang="ja-JP" altLang="en-US" sz="1200" spc="-30" dirty="0">
                <a:latin typeface="メイリオ" panose="020B0604030504040204" pitchFamily="50" charset="-128"/>
                <a:ea typeface="メイリオ" panose="020B0604030504040204" pitchFamily="50" charset="-128"/>
              </a:rPr>
              <a:t>予期間中の</a:t>
            </a:r>
            <a:r>
              <a:rPr lang="ja-JP" altLang="en-US" sz="1200" spc="-30" dirty="0" smtClean="0">
                <a:latin typeface="メイリオ" panose="020B0604030504040204" pitchFamily="50" charset="-128"/>
                <a:ea typeface="メイリオ" panose="020B0604030504040204" pitchFamily="50" charset="-128"/>
              </a:rPr>
              <a:t>延滞金が軽減又は免除されます</a:t>
            </a:r>
            <a:r>
              <a:rPr lang="ja-JP" altLang="en-US" sz="1200" spc="-30" dirty="0">
                <a:latin typeface="メイリオ" panose="020B0604030504040204" pitchFamily="50" charset="-128"/>
                <a:ea typeface="メイリオ" panose="020B0604030504040204" pitchFamily="50" charset="-128"/>
              </a:rPr>
              <a:t>。</a:t>
            </a: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◆財産</a:t>
            </a:r>
            <a:r>
              <a:rPr lang="ja-JP" altLang="en-US" sz="1200" spc="-30" dirty="0">
                <a:latin typeface="メイリオ" panose="020B0604030504040204" pitchFamily="50" charset="-128"/>
                <a:ea typeface="メイリオ" panose="020B0604030504040204" pitchFamily="50" charset="-128"/>
              </a:rPr>
              <a:t>の差押えや換価（売却）が猶予されます。</a:t>
            </a:r>
            <a:endParaRPr lang="en-US" altLang="ja-JP" sz="1200" spc="-3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45986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12</a:t>
            </a:fld>
            <a:r>
              <a:rPr lang="ja-JP" altLang="en-US" smtClean="0"/>
              <a:t> </a:t>
            </a:r>
            <a:r>
              <a:rPr lang="en-US" altLang="ja-JP" smtClean="0"/>
              <a:t>-</a:t>
            </a:r>
            <a:endParaRPr lang="ja-JP" altLang="en-US" dirty="0"/>
          </a:p>
        </p:txBody>
      </p:sp>
      <p:sp>
        <p:nvSpPr>
          <p:cNvPr id="3" name="タイトル 2"/>
          <p:cNvSpPr>
            <a:spLocks noGrp="1"/>
          </p:cNvSpPr>
          <p:nvPr>
            <p:ph type="title"/>
          </p:nvPr>
        </p:nvSpPr>
        <p:spPr/>
        <p:txBody>
          <a:bodyPr/>
          <a:lstStyle/>
          <a:p>
            <a:r>
              <a:rPr lang="ja-JP" altLang="en-US" dirty="0" smtClean="0"/>
              <a:t>社会保険料等の猶予 ④</a:t>
            </a:r>
            <a:endParaRPr kumimoji="1" lang="ja-JP" altLang="en-US" dirty="0"/>
          </a:p>
        </p:txBody>
      </p:sp>
      <p:sp>
        <p:nvSpPr>
          <p:cNvPr id="5" name="スライド番号プレースホルダー 1"/>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12</a:t>
            </a:fld>
            <a:r>
              <a:rPr lang="ja-JP" altLang="en-US" smtClean="0"/>
              <a:t> </a:t>
            </a:r>
            <a:r>
              <a:rPr lang="en-US" altLang="ja-JP" smtClean="0"/>
              <a:t>-</a:t>
            </a:r>
            <a:endParaRPr lang="ja-JP" altLang="en-US" dirty="0"/>
          </a:p>
        </p:txBody>
      </p:sp>
      <p:grpSp>
        <p:nvGrpSpPr>
          <p:cNvPr id="24" name="グループ化 23"/>
          <p:cNvGrpSpPr/>
          <p:nvPr/>
        </p:nvGrpSpPr>
        <p:grpSpPr>
          <a:xfrm>
            <a:off x="119998" y="900182"/>
            <a:ext cx="252000" cy="252000"/>
            <a:chOff x="-747464" y="1857375"/>
            <a:chExt cx="468052" cy="466725"/>
          </a:xfrm>
        </p:grpSpPr>
        <p:sp>
          <p:nvSpPr>
            <p:cNvPr id="25" name="正方形/長方形 24"/>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タイトル 1"/>
          <p:cNvSpPr txBox="1">
            <a:spLocks/>
          </p:cNvSpPr>
          <p:nvPr/>
        </p:nvSpPr>
        <p:spPr>
          <a:xfrm>
            <a:off x="405324" y="807415"/>
            <a:ext cx="5940000" cy="653197"/>
          </a:xfrm>
          <a:prstGeom prst="rect">
            <a:avLst/>
          </a:prstGeom>
        </p:spPr>
        <p:txBody>
          <a:bodyPr vert="horz" wrap="square" lIns="91440" tIns="45720" rIns="91440" bIns="45720" rtlCol="0" anchor="t" anchorCtr="0">
            <a:no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lgn="just"/>
            <a:r>
              <a:rPr lang="ja-JP" altLang="en-US" sz="2000" dirty="0" smtClean="0">
                <a:uFill>
                  <a:solidFill>
                    <a:schemeClr val="bg1"/>
                  </a:solidFill>
                </a:uFill>
                <a:cs typeface="メイリオ" panose="020B0604030504040204" pitchFamily="50" charset="-128"/>
              </a:rPr>
              <a:t>電気・ガス・電話料金、</a:t>
            </a:r>
            <a:r>
              <a:rPr lang="en-US" altLang="ja-JP" sz="2000" dirty="0" smtClean="0">
                <a:uFill>
                  <a:solidFill>
                    <a:schemeClr val="bg1"/>
                  </a:solidFill>
                </a:uFill>
                <a:cs typeface="メイリオ" panose="020B0604030504040204" pitchFamily="50" charset="-128"/>
              </a:rPr>
              <a:t>NHK</a:t>
            </a:r>
            <a:r>
              <a:rPr lang="ja-JP" altLang="en-US" sz="2000" dirty="0" smtClean="0">
                <a:uFill>
                  <a:solidFill>
                    <a:schemeClr val="bg1"/>
                  </a:solidFill>
                </a:uFill>
                <a:cs typeface="メイリオ" panose="020B0604030504040204" pitchFamily="50" charset="-128"/>
              </a:rPr>
              <a:t>受信料等の支払猶予等</a:t>
            </a:r>
            <a:endParaRPr lang="en-US" altLang="ja-JP" sz="2000" dirty="0">
              <a:uFill>
                <a:solidFill>
                  <a:schemeClr val="bg1"/>
                </a:solidFill>
              </a:uFill>
              <a:cs typeface="メイリオ" panose="020B0604030504040204" pitchFamily="50" charset="-128"/>
            </a:endParaRPr>
          </a:p>
        </p:txBody>
      </p:sp>
      <p:sp>
        <p:nvSpPr>
          <p:cNvPr id="20" name="タイトル 1"/>
          <p:cNvSpPr txBox="1">
            <a:spLocks/>
          </p:cNvSpPr>
          <p:nvPr/>
        </p:nvSpPr>
        <p:spPr>
          <a:xfrm>
            <a:off x="332656" y="1428234"/>
            <a:ext cx="6164991" cy="2139047"/>
          </a:xfrm>
          <a:prstGeom prst="rect">
            <a:avLst/>
          </a:prstGeom>
          <a:noFill/>
          <a:ln w="12700">
            <a:noFill/>
            <a:prstDash val="lgDash"/>
          </a:ln>
        </p:spPr>
        <p:txBody>
          <a:bodyPr vert="horz" wrap="square" lIns="91440" tIns="45720" rIns="91440" bIns="45720" rtlCol="0" anchor="ctr">
            <a:spAutoFit/>
          </a:bodyPr>
          <a:lstStyle>
            <a:lvl1pPr algn="l" defTabSz="1320759" rtl="0" eaLnBrk="1" latinLnBrk="0" hangingPunct="1">
              <a:spcBef>
                <a:spcPct val="0"/>
              </a:spcBef>
              <a:buNone/>
              <a:defRPr kumimoji="1" lang="ja-JP" altLang="en-US"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a:spcBef>
                <a:spcPts val="600"/>
              </a:spcBef>
            </a:pPr>
            <a:r>
              <a:rPr lang="ja-JP" altLang="en-US" sz="1600" b="0" dirty="0" smtClean="0">
                <a:solidFill>
                  <a:srgbClr val="000000"/>
                </a:solidFill>
                <a:uFill>
                  <a:solidFill>
                    <a:srgbClr val="FF0000"/>
                  </a:solidFill>
                </a:uFill>
                <a:cs typeface="メイリオ" panose="020B0604030504040204" pitchFamily="50" charset="-128"/>
              </a:rPr>
              <a:t>　</a:t>
            </a:r>
            <a:r>
              <a:rPr lang="ja-JP" altLang="en-US" sz="1600" b="0" dirty="0">
                <a:solidFill>
                  <a:srgbClr val="000000"/>
                </a:solidFill>
                <a:uFill>
                  <a:solidFill>
                    <a:srgbClr val="FF0000"/>
                  </a:solidFill>
                </a:uFill>
                <a:cs typeface="メイリオ" panose="020B0604030504040204" pitchFamily="50" charset="-128"/>
              </a:rPr>
              <a:t>個人又は企業にかかわらず、新型コロナウイルス</a:t>
            </a:r>
            <a:r>
              <a:rPr lang="ja-JP" altLang="en-US" sz="1600" b="0" dirty="0" smtClean="0">
                <a:solidFill>
                  <a:srgbClr val="000000"/>
                </a:solidFill>
                <a:uFill>
                  <a:solidFill>
                    <a:srgbClr val="FF0000"/>
                  </a:solidFill>
                </a:uFill>
                <a:cs typeface="メイリオ" panose="020B0604030504040204" pitchFamily="50" charset="-128"/>
              </a:rPr>
              <a:t>感染症の</a:t>
            </a:r>
            <a:r>
              <a:rPr lang="ja-JP" altLang="en-US" sz="1600" b="0" dirty="0">
                <a:solidFill>
                  <a:srgbClr val="000000"/>
                </a:solidFill>
                <a:uFill>
                  <a:solidFill>
                    <a:srgbClr val="FF0000"/>
                  </a:solidFill>
                </a:uFill>
                <a:cs typeface="メイリオ" panose="020B0604030504040204" pitchFamily="50" charset="-128"/>
              </a:rPr>
              <a:t>影響により、電気・ガス・電話料金・</a:t>
            </a:r>
            <a:r>
              <a:rPr lang="en-US" altLang="ja-JP" sz="1600" b="0" dirty="0">
                <a:solidFill>
                  <a:srgbClr val="000000"/>
                </a:solidFill>
                <a:uFill>
                  <a:solidFill>
                    <a:srgbClr val="FF0000"/>
                  </a:solidFill>
                </a:uFill>
                <a:cs typeface="メイリオ" panose="020B0604030504040204" pitchFamily="50" charset="-128"/>
              </a:rPr>
              <a:t>NHK</a:t>
            </a:r>
            <a:r>
              <a:rPr lang="ja-JP" altLang="en-US" sz="1600" b="0" dirty="0" smtClean="0">
                <a:solidFill>
                  <a:srgbClr val="000000"/>
                </a:solidFill>
                <a:uFill>
                  <a:solidFill>
                    <a:srgbClr val="FF0000"/>
                  </a:solidFill>
                </a:uFill>
                <a:cs typeface="メイリオ" panose="020B0604030504040204" pitchFamily="50" charset="-128"/>
              </a:rPr>
              <a:t>受信料の</a:t>
            </a:r>
            <a:r>
              <a:rPr lang="ja-JP" altLang="en-US" sz="1600" b="0" dirty="0">
                <a:solidFill>
                  <a:srgbClr val="000000"/>
                </a:solidFill>
                <a:uFill>
                  <a:solidFill>
                    <a:srgbClr val="FF0000"/>
                  </a:solidFill>
                </a:uFill>
                <a:cs typeface="メイリオ" panose="020B0604030504040204" pitchFamily="50" charset="-128"/>
              </a:rPr>
              <a:t>支払いに困難な事情がある方に対しては、その置かれた状況に配慮し、料金の支払いの猶予や料金未払いによるサービス停止の猶予等について、柔軟な対応を行うことを事業者に要請して</a:t>
            </a:r>
            <a:r>
              <a:rPr lang="ja-JP" altLang="en-US" sz="1600" b="0" dirty="0" smtClean="0">
                <a:solidFill>
                  <a:srgbClr val="000000"/>
                </a:solidFill>
                <a:uFill>
                  <a:solidFill>
                    <a:srgbClr val="FF0000"/>
                  </a:solidFill>
                </a:uFill>
                <a:cs typeface="メイリオ" panose="020B0604030504040204" pitchFamily="50" charset="-128"/>
              </a:rPr>
              <a:t>います。</a:t>
            </a:r>
            <a:endParaRPr lang="ja-JP" altLang="en-US" sz="1600" b="0" dirty="0">
              <a:solidFill>
                <a:srgbClr val="000000"/>
              </a:solidFill>
              <a:uFill>
                <a:solidFill>
                  <a:srgbClr val="FF0000"/>
                </a:solidFill>
              </a:uFill>
              <a:cs typeface="メイリオ" panose="020B0604030504040204" pitchFamily="50" charset="-128"/>
            </a:endParaRPr>
          </a:p>
          <a:p>
            <a:pPr marL="444500" indent="-444500">
              <a:spcBef>
                <a:spcPts val="600"/>
              </a:spcBef>
            </a:pPr>
            <a:r>
              <a:rPr lang="ja-JP" altLang="en-US" sz="1600" b="0" dirty="0" smtClean="0">
                <a:solidFill>
                  <a:srgbClr val="000000"/>
                </a:solidFill>
                <a:uFill>
                  <a:solidFill>
                    <a:srgbClr val="FF0000"/>
                  </a:solidFill>
                </a:uFill>
                <a:cs typeface="メイリオ" panose="020B0604030504040204" pitchFamily="50" charset="-128"/>
              </a:rPr>
              <a:t>（</a:t>
            </a:r>
            <a:r>
              <a:rPr lang="en-US" altLang="ja-JP" sz="1600" b="0" dirty="0" smtClean="0">
                <a:solidFill>
                  <a:srgbClr val="000000"/>
                </a:solidFill>
                <a:uFill>
                  <a:solidFill>
                    <a:srgbClr val="FF0000"/>
                  </a:solidFill>
                </a:uFill>
                <a:cs typeface="メイリオ" panose="020B0604030504040204" pitchFamily="50" charset="-128"/>
              </a:rPr>
              <a:t>※</a:t>
            </a:r>
            <a:r>
              <a:rPr lang="ja-JP" altLang="en-US" sz="1600" b="0" dirty="0" smtClean="0">
                <a:solidFill>
                  <a:srgbClr val="000000"/>
                </a:solidFill>
                <a:uFill>
                  <a:solidFill>
                    <a:srgbClr val="FF0000"/>
                  </a:solidFill>
                </a:uFill>
                <a:cs typeface="メイリオ" panose="020B0604030504040204" pitchFamily="50" charset="-128"/>
              </a:rPr>
              <a:t>）</a:t>
            </a:r>
            <a:r>
              <a:rPr lang="ja-JP" altLang="en-US" sz="1600" b="0" dirty="0">
                <a:solidFill>
                  <a:srgbClr val="000000"/>
                </a:solidFill>
                <a:uFill>
                  <a:solidFill>
                    <a:srgbClr val="FF0000"/>
                  </a:solidFill>
                </a:uFill>
                <a:cs typeface="メイリオ" panose="020B0604030504040204" pitchFamily="50" charset="-128"/>
              </a:rPr>
              <a:t>このほか、水道・下水道及び公営住宅の家賃の支払いが困難な事情がある者に対しては、その置かれた状況に配慮し、支払の猶予等、迅速かつ柔軟に対応するよう、事業者へ要請が出されています</a:t>
            </a:r>
            <a:r>
              <a:rPr lang="ja-JP" altLang="en-US" sz="1600" b="0" dirty="0" smtClean="0">
                <a:solidFill>
                  <a:srgbClr val="000000"/>
                </a:solidFill>
                <a:uFill>
                  <a:solidFill>
                    <a:srgbClr val="FF0000"/>
                  </a:solidFill>
                </a:uFill>
                <a:cs typeface="メイリオ" panose="020B0604030504040204" pitchFamily="50" charset="-128"/>
              </a:rPr>
              <a:t>。</a:t>
            </a:r>
            <a:endParaRPr lang="ja-JP" altLang="en-US" sz="1600" b="0" dirty="0">
              <a:solidFill>
                <a:srgbClr val="000000"/>
              </a:solidFill>
              <a:uFill>
                <a:solidFill>
                  <a:srgbClr val="FF0000"/>
                </a:solidFill>
              </a:uFill>
              <a:cs typeface="メイリオ" panose="020B0604030504040204" pitchFamily="50" charset="-128"/>
            </a:endParaRPr>
          </a:p>
        </p:txBody>
      </p:sp>
      <p:sp>
        <p:nvSpPr>
          <p:cNvPr id="21" name="正方形/長方形 20"/>
          <p:cNvSpPr/>
          <p:nvPr/>
        </p:nvSpPr>
        <p:spPr>
          <a:xfrm>
            <a:off x="257550" y="3944888"/>
            <a:ext cx="6303797" cy="3060340"/>
          </a:xfrm>
          <a:prstGeom prst="rect">
            <a:avLst/>
          </a:prstGeom>
          <a:solidFill>
            <a:schemeClr val="bg1"/>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ts val="600"/>
              </a:spcBef>
            </a:pPr>
            <a:r>
              <a:rPr lang="ja-JP" altLang="en-US" sz="1400" dirty="0" smtClean="0">
                <a:solidFill>
                  <a:srgbClr val="00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　　●お問合せ先</a:t>
            </a:r>
            <a:endParaRPr lang="en-US" altLang="ja-JP" sz="1400" dirty="0" smtClean="0">
              <a:solidFill>
                <a:srgbClr val="000000"/>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444500" indent="-444500">
              <a:lnSpc>
                <a:spcPts val="1600"/>
              </a:lnSpc>
              <a:spcBef>
                <a:spcPts val="600"/>
              </a:spcBef>
            </a:pPr>
            <a:r>
              <a:rPr lang="ja-JP" altLang="en-US" sz="1300" dirty="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a:t>
            </a: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電気</a:t>
            </a:r>
            <a:r>
              <a:rPr lang="ja-JP" altLang="en-US" sz="1300" dirty="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r>
              <a:rPr lang="ja-JP" altLang="en-US"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ガス・電話</a:t>
            </a: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料金・</a:t>
            </a:r>
            <a:r>
              <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NHK</a:t>
            </a: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受信料の</a:t>
            </a:r>
            <a:r>
              <a:rPr lang="ja-JP" altLang="en-US" sz="1300" dirty="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支払いにお悩みの方は、まずは一度、御契約されて</a:t>
            </a: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いる事</a:t>
            </a:r>
            <a:r>
              <a:rPr lang="ja-JP" altLang="en-US" sz="1300" dirty="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業者に御相談をお願いいたします。</a:t>
            </a:r>
          </a:p>
          <a:p>
            <a:pPr>
              <a:lnSpc>
                <a:spcPts val="1600"/>
              </a:lnSpc>
              <a:spcBef>
                <a:spcPts val="600"/>
              </a:spcBef>
            </a:pP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電気料金に関する対応事業者一覧</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対応予定を含む</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p>
          <a:p>
            <a:pPr>
              <a:lnSpc>
                <a:spcPts val="800"/>
              </a:lnSpc>
              <a:spcBef>
                <a:spcPts val="600"/>
              </a:spcBef>
            </a:pP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2"/>
              </a:rPr>
              <a:t>https://www.enecho.meti.go.jp/coronavirus/pdf/list_electric.pdf</a:t>
            </a:r>
            <a:endPar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a:p>
            <a:pPr>
              <a:lnSpc>
                <a:spcPts val="1600"/>
              </a:lnSpc>
              <a:spcBef>
                <a:spcPts val="600"/>
              </a:spcBef>
            </a:pP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ガス料金に関する対応事業者一覧</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対応予定を含む</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p>
          <a:p>
            <a:pPr>
              <a:lnSpc>
                <a:spcPts val="800"/>
              </a:lnSpc>
              <a:spcBef>
                <a:spcPts val="600"/>
              </a:spcBef>
            </a:pPr>
            <a:r>
              <a:rPr lang="ja-JP" altLang="en-US"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a:t>
            </a:r>
            <a:r>
              <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3"/>
              </a:rPr>
              <a:t>https://www.enecho.meti.go.jp/coronavirus/pdf/list_gas.pdf</a:t>
            </a:r>
            <a:endParaRPr lang="en-US" altLang="ja-JP" sz="1300" dirty="0" smtClean="0">
              <a:solidFill>
                <a:srgbClr val="000000"/>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a:p>
            <a:pPr>
              <a:lnSpc>
                <a:spcPts val="1600"/>
              </a:lnSpc>
              <a:spcBef>
                <a:spcPts val="600"/>
              </a:spcBef>
            </a:pP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電話</a:t>
            </a:r>
            <a:r>
              <a:rPr lang="ja-JP" altLang="en-US"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料金に関する対応事業者一覧</a:t>
            </a:r>
            <a:r>
              <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r>
              <a:rPr lang="ja-JP" altLang="en-US"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対応予定を含む</a:t>
            </a:r>
            <a:r>
              <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a:t>
            </a:r>
          </a:p>
          <a:p>
            <a:pPr>
              <a:lnSpc>
                <a:spcPts val="800"/>
              </a:lnSpc>
              <a:spcBef>
                <a:spcPts val="600"/>
              </a:spcBef>
            </a:pP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a:t>
            </a:r>
            <a:r>
              <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4"/>
              </a:rPr>
              <a:t>https</a:t>
            </a:r>
            <a:r>
              <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4"/>
              </a:rPr>
              <a:t>://</a:t>
            </a:r>
            <a:r>
              <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4"/>
              </a:rPr>
              <a:t>www.soumu.go.jp/main_content/000682993.pdf</a:t>
            </a:r>
            <a:endPar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a:p>
            <a:pPr>
              <a:lnSpc>
                <a:spcPts val="1600"/>
              </a:lnSpc>
              <a:spcBef>
                <a:spcPts val="600"/>
              </a:spcBef>
            </a:pP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ＮＨＫ</a:t>
            </a:r>
            <a:r>
              <a:rPr lang="ja-JP" altLang="en-US"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受信料に関する相談窓口</a:t>
            </a:r>
            <a:endPar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a:p>
            <a:pPr>
              <a:lnSpc>
                <a:spcPts val="800"/>
              </a:lnSpc>
              <a:spcBef>
                <a:spcPts val="600"/>
              </a:spcBef>
            </a:pPr>
            <a:r>
              <a:rPr lang="ja-JP" altLang="en-US"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rPr>
              <a:t>　　　　　</a:t>
            </a:r>
            <a:r>
              <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5"/>
              </a:rPr>
              <a:t>https</a:t>
            </a:r>
            <a:r>
              <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5"/>
              </a:rPr>
              <a:t>://</a:t>
            </a:r>
            <a:r>
              <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hlinkClick r:id="rId5"/>
              </a:rPr>
              <a:t>pid.nhk.or.jp/jushinryo/corona_jushinryo.html</a:t>
            </a:r>
            <a:endParaRPr lang="en-US" altLang="ja-JP" sz="1300" dirty="0" smtClean="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a:p>
            <a:pPr>
              <a:lnSpc>
                <a:spcPts val="800"/>
              </a:lnSpc>
              <a:spcBef>
                <a:spcPts val="600"/>
              </a:spcBef>
            </a:pPr>
            <a:endParaRPr lang="en-US" altLang="ja-JP" sz="1300" dirty="0">
              <a:solidFill>
                <a:schemeClr val="tx1"/>
              </a:solidFill>
              <a:uFill>
                <a:solidFill>
                  <a:srgbClr val="FF0000"/>
                </a:solidFill>
              </a:u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角丸四角形 13"/>
          <p:cNvSpPr/>
          <p:nvPr/>
        </p:nvSpPr>
        <p:spPr>
          <a:xfrm>
            <a:off x="332656" y="4068886"/>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8118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13</a:t>
            </a:fld>
            <a:r>
              <a:rPr lang="ja-JP" altLang="en-US" smtClean="0"/>
              <a:t> </a:t>
            </a:r>
            <a:r>
              <a:rPr lang="en-US" altLang="ja-JP" smtClean="0"/>
              <a:t>-</a:t>
            </a:r>
            <a:endParaRPr lang="ja-JP" altLang="en-US" dirty="0"/>
          </a:p>
        </p:txBody>
      </p:sp>
      <p:sp>
        <p:nvSpPr>
          <p:cNvPr id="3" name="タイトル 2"/>
          <p:cNvSpPr>
            <a:spLocks noGrp="1"/>
          </p:cNvSpPr>
          <p:nvPr>
            <p:ph type="title"/>
          </p:nvPr>
        </p:nvSpPr>
        <p:spPr/>
        <p:txBody>
          <a:bodyPr/>
          <a:lstStyle/>
          <a:p>
            <a:r>
              <a:rPr lang="zh-TW" altLang="en-US" dirty="0"/>
              <a:t>住居確保給付金</a:t>
            </a:r>
            <a:r>
              <a:rPr lang="ja-JP" altLang="en-US" sz="1800" dirty="0" smtClean="0"/>
              <a:t>（家賃）</a:t>
            </a:r>
            <a:endParaRPr kumimoji="1" lang="ja-JP" altLang="en-US" dirty="0"/>
          </a:p>
        </p:txBody>
      </p:sp>
      <p:sp>
        <p:nvSpPr>
          <p:cNvPr id="4" name="テキスト プレースホルダー 3"/>
          <p:cNvSpPr>
            <a:spLocks noGrp="1"/>
          </p:cNvSpPr>
          <p:nvPr>
            <p:ph type="body" sz="quarter" idx="13"/>
          </p:nvPr>
        </p:nvSpPr>
        <p:spPr>
          <a:xfrm>
            <a:off x="44624" y="734726"/>
            <a:ext cx="6768000" cy="970829"/>
          </a:xfrm>
        </p:spPr>
        <p:txBody>
          <a:bodyPr>
            <a:spAutoFit/>
          </a:bodyPr>
          <a:lstStyle/>
          <a:p>
            <a:pPr marL="36000" indent="0">
              <a:buNone/>
            </a:pPr>
            <a:r>
              <a:rPr lang="ja-JP" altLang="en-US" dirty="0"/>
              <a:t>新型コロナウイルス感染症の感染拡大等の状況を踏まえ、休業等に伴う収入減少により、離職や廃業に至っていないがこうした状況と同程度の状況に至り、住居を失うおそれが生じて</a:t>
            </a:r>
            <a:r>
              <a:rPr lang="ja-JP" altLang="en-US" dirty="0" smtClean="0"/>
              <a:t>いる方々に対しても、一定期間家賃相当額を支給できるよう拡充します。</a:t>
            </a:r>
          </a:p>
        </p:txBody>
      </p:sp>
      <p:grpSp>
        <p:nvGrpSpPr>
          <p:cNvPr id="14" name="グループ化 13"/>
          <p:cNvGrpSpPr/>
          <p:nvPr/>
        </p:nvGrpSpPr>
        <p:grpSpPr>
          <a:xfrm>
            <a:off x="48513" y="1820650"/>
            <a:ext cx="6749999" cy="6444717"/>
            <a:chOff x="48513" y="3056831"/>
            <a:chExt cx="6749999" cy="3107086"/>
          </a:xfrm>
        </p:grpSpPr>
        <p:sp>
          <p:nvSpPr>
            <p:cNvPr id="15" name="正方形/長方形 14"/>
            <p:cNvSpPr/>
            <p:nvPr/>
          </p:nvSpPr>
          <p:spPr>
            <a:xfrm>
              <a:off x="174512" y="3175917"/>
              <a:ext cx="6624000" cy="2988000"/>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06645" y="3123478"/>
              <a:ext cx="1508994" cy="118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住居確保給付金</a:t>
              </a:r>
              <a:endParaRPr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7" name="グループ化 16"/>
            <p:cNvGrpSpPr/>
            <p:nvPr/>
          </p:nvGrpSpPr>
          <p:grpSpPr>
            <a:xfrm>
              <a:off x="48513" y="3056831"/>
              <a:ext cx="252000" cy="252000"/>
              <a:chOff x="-1413538" y="2946758"/>
              <a:chExt cx="252000" cy="252000"/>
            </a:xfrm>
          </p:grpSpPr>
          <p:sp>
            <p:nvSpPr>
              <p:cNvPr id="18" name="正方形/長方形 17"/>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1413538" y="2946758"/>
                <a:ext cx="252000" cy="252000"/>
                <a:chOff x="-747464" y="1857375"/>
                <a:chExt cx="468052" cy="466725"/>
              </a:xfrm>
            </p:grpSpPr>
            <p:sp>
              <p:nvSpPr>
                <p:cNvPr id="20" name="正方形/長方形 1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40" name="グループ化 39"/>
          <p:cNvGrpSpPr/>
          <p:nvPr/>
        </p:nvGrpSpPr>
        <p:grpSpPr>
          <a:xfrm>
            <a:off x="281986" y="3997229"/>
            <a:ext cx="6543171" cy="548138"/>
            <a:chOff x="281986" y="4975648"/>
            <a:chExt cx="6543171" cy="548138"/>
          </a:xfrm>
        </p:grpSpPr>
        <p:sp>
          <p:nvSpPr>
            <p:cNvPr id="41" name="正方形/長方形 40"/>
            <p:cNvSpPr/>
            <p:nvPr/>
          </p:nvSpPr>
          <p:spPr>
            <a:xfrm>
              <a:off x="1137157" y="5000566"/>
              <a:ext cx="5688000" cy="523220"/>
            </a:xfrm>
            <a:prstGeom prst="rect">
              <a:avLst/>
            </a:prstGeom>
          </p:spPr>
          <p:txBody>
            <a:bodyPr wrap="square">
              <a:spAutoFit/>
            </a:bodyPr>
            <a:lstStyle/>
            <a:p>
              <a:pPr algn="just">
                <a:lnSpc>
                  <a:spcPct val="100000"/>
                </a:lnSpc>
                <a:buClr>
                  <a:schemeClr val="accent1">
                    <a:lumMod val="60000"/>
                    <a:lumOff val="40000"/>
                  </a:schemeClr>
                </a:buClr>
              </a:pPr>
              <a:r>
                <a:rPr lang="ja-JP" altLang="en-US" sz="1400" dirty="0">
                  <a:latin typeface="メイリオ" panose="020B0604030504040204" pitchFamily="50" charset="-128"/>
                  <a:ea typeface="メイリオ" panose="020B0604030504040204" pitchFamily="50" charset="-128"/>
                </a:rPr>
                <a:t>離職・廃業から</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年以内または休業等に</a:t>
              </a:r>
              <a:r>
                <a:rPr lang="ja-JP" altLang="en-US" sz="1400" dirty="0" smtClean="0">
                  <a:latin typeface="メイリオ" panose="020B0604030504040204" pitchFamily="50" charset="-128"/>
                  <a:ea typeface="メイリオ" panose="020B0604030504040204" pitchFamily="50" charset="-128"/>
                </a:rPr>
                <a:t>より収入</a:t>
              </a:r>
              <a:r>
                <a:rPr lang="ja-JP" altLang="en-US" sz="1400" dirty="0">
                  <a:latin typeface="メイリオ" panose="020B0604030504040204" pitchFamily="50" charset="-128"/>
                  <a:ea typeface="メイリオ" panose="020B0604030504040204" pitchFamily="50" charset="-128"/>
                </a:rPr>
                <a:t>が減少し、離職等と同程度の状況にある方</a:t>
              </a:r>
            </a:p>
          </p:txBody>
        </p:sp>
        <p:sp>
          <p:nvSpPr>
            <p:cNvPr id="42" name="正方形/長方形 41"/>
            <p:cNvSpPr/>
            <p:nvPr/>
          </p:nvSpPr>
          <p:spPr>
            <a:xfrm>
              <a:off x="281986" y="4975648"/>
              <a:ext cx="684015"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a:buClr>
                  <a:schemeClr val="accent1">
                    <a:lumMod val="60000"/>
                    <a:lumOff val="40000"/>
                  </a:schemeClr>
                </a:buClr>
              </a:pPr>
              <a:r>
                <a:rPr kumimoji="1" lang="ja-JP" altLang="en-US" sz="1400" b="1" dirty="0" smtClean="0">
                  <a:solidFill>
                    <a:schemeClr val="tx1"/>
                  </a:solidFill>
                  <a:latin typeface="メイリオ" panose="020B0604030504040204" pitchFamily="50" charset="-128"/>
                  <a:ea typeface="メイリオ" panose="020B0604030504040204" pitchFamily="50" charset="-128"/>
                </a:rPr>
                <a:t>対象者</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grpSp>
      <p:sp>
        <p:nvSpPr>
          <p:cNvPr id="48" name="正方形/長方形 47"/>
          <p:cNvSpPr/>
          <p:nvPr/>
        </p:nvSpPr>
        <p:spPr>
          <a:xfrm>
            <a:off x="164808" y="8451401"/>
            <a:ext cx="6647816" cy="1253509"/>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24794" y="9163475"/>
            <a:ext cx="6163776" cy="707886"/>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お申込み</a:t>
            </a:r>
            <a:r>
              <a:rPr lang="ja-JP" altLang="en-US" sz="1400" dirty="0" smtClean="0">
                <a:solidFill>
                  <a:srgbClr val="000000"/>
                </a:solidFill>
                <a:latin typeface="メイリオ" panose="020B0604030504040204" pitchFamily="50" charset="-128"/>
                <a:ea typeface="メイリオ" panose="020B0604030504040204" pitchFamily="50" charset="-128"/>
              </a:rPr>
              <a:t>は</a:t>
            </a:r>
            <a:r>
              <a:rPr lang="ja-JP" altLang="en-US" sz="1400" b="1" u="sng" dirty="0" smtClean="0">
                <a:latin typeface="メイリオ" panose="020B0604030504040204" pitchFamily="50" charset="-128"/>
                <a:ea typeface="メイリオ" panose="020B0604030504040204" pitchFamily="50" charset="-128"/>
              </a:rPr>
              <a:t>お住まいの市町村の自立相談支援機関まで</a:t>
            </a:r>
            <a:endParaRPr lang="en-US" altLang="ja-JP" sz="1400" b="1" u="sng"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全国連絡先</a:t>
            </a:r>
            <a:r>
              <a:rPr lang="ja-JP" altLang="en-US" sz="1200" dirty="0" smtClean="0">
                <a:latin typeface="メイリオ" panose="020B0604030504040204" pitchFamily="50" charset="-128"/>
                <a:ea typeface="メイリオ" panose="020B0604030504040204" pitchFamily="50" charset="-128"/>
              </a:rPr>
              <a:t>一覧　</a:t>
            </a:r>
            <a:r>
              <a:rPr lang="en-US" altLang="ja-JP" sz="1200" dirty="0" smtClean="0">
                <a:latin typeface="メイリオ" panose="020B0604030504040204" pitchFamily="50" charset="-128"/>
                <a:ea typeface="メイリオ" panose="020B0604030504040204" pitchFamily="50" charset="-128"/>
                <a:hlinkClick r:id="rId3"/>
              </a:rPr>
              <a:t>https://www.mhlw.go.jp/content/000614516.pdf</a:t>
            </a:r>
            <a:endParaRPr lang="ja-JP" altLang="en-US" sz="1200" dirty="0">
              <a:latin typeface="メイリオ" panose="020B0604030504040204" pitchFamily="50" charset="-128"/>
              <a:ea typeface="メイリオ" panose="020B0604030504040204" pitchFamily="50" charset="-128"/>
            </a:endParaRPr>
          </a:p>
          <a:p>
            <a:endParaRPr lang="en-US" altLang="ja-JP" sz="1400" b="1" u="sng" dirty="0">
              <a:latin typeface="メイリオ" panose="020B0604030504040204" pitchFamily="50" charset="-128"/>
              <a:ea typeface="メイリオ" panose="020B0604030504040204" pitchFamily="50" charset="-128"/>
            </a:endParaRPr>
          </a:p>
        </p:txBody>
      </p:sp>
      <p:sp>
        <p:nvSpPr>
          <p:cNvPr id="51" name="角丸四角形 50"/>
          <p:cNvSpPr/>
          <p:nvPr/>
        </p:nvSpPr>
        <p:spPr>
          <a:xfrm>
            <a:off x="236158" y="8577074"/>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281675" y="5162482"/>
            <a:ext cx="684015"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a:buClr>
                <a:schemeClr val="accent1">
                  <a:lumMod val="60000"/>
                  <a:lumOff val="40000"/>
                </a:schemeClr>
              </a:buClr>
            </a:pPr>
            <a:r>
              <a:rPr kumimoji="1" lang="ja-JP" altLang="en-US" sz="1400" b="1" dirty="0" smtClean="0">
                <a:solidFill>
                  <a:schemeClr val="tx1"/>
                </a:solidFill>
                <a:latin typeface="メイリオ" panose="020B0604030504040204" pitchFamily="50" charset="-128"/>
                <a:ea typeface="メイリオ" panose="020B0604030504040204" pitchFamily="50" charset="-128"/>
              </a:rPr>
              <a:t>支給額</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5" name="正方形/長方形 54"/>
          <p:cNvSpPr/>
          <p:nvPr/>
        </p:nvSpPr>
        <p:spPr>
          <a:xfrm>
            <a:off x="996999" y="5177960"/>
            <a:ext cx="5688000" cy="523220"/>
          </a:xfrm>
          <a:prstGeom prst="rect">
            <a:avLst/>
          </a:prstGeom>
        </p:spPr>
        <p:txBody>
          <a:bodyPr wrap="square">
            <a:spAutoFit/>
          </a:bodyPr>
          <a:lstStyle/>
          <a:p>
            <a:pPr algn="just">
              <a:lnSpc>
                <a:spcPct val="100000"/>
              </a:lnSpc>
              <a:buClr>
                <a:schemeClr val="accent1">
                  <a:lumMod val="60000"/>
                  <a:lumOff val="40000"/>
                </a:schemeClr>
              </a:buClr>
            </a:pPr>
            <a:r>
              <a:rPr lang="ja-JP" altLang="en-US" sz="1400" dirty="0">
                <a:latin typeface="メイリオ" panose="020B0604030504040204" pitchFamily="50" charset="-128"/>
                <a:ea typeface="メイリオ" panose="020B0604030504040204" pitchFamily="50" charset="-128"/>
              </a:rPr>
              <a:t>（東京都特別区の目安）単身世帯：</a:t>
            </a:r>
            <a:r>
              <a:rPr lang="en-US" altLang="ja-JP" sz="1400" dirty="0">
                <a:latin typeface="メイリオ" panose="020B0604030504040204" pitchFamily="50" charset="-128"/>
                <a:ea typeface="メイリオ" panose="020B0604030504040204" pitchFamily="50" charset="-128"/>
              </a:rPr>
              <a:t>53,700</a:t>
            </a:r>
            <a:r>
              <a:rPr lang="ja-JP" altLang="en-US" sz="1400" dirty="0">
                <a:latin typeface="メイリオ" panose="020B0604030504040204" pitchFamily="50" charset="-128"/>
                <a:ea typeface="メイリオ" panose="020B0604030504040204" pitchFamily="50" charset="-128"/>
              </a:rPr>
              <a:t>円、２人世帯：</a:t>
            </a:r>
            <a:r>
              <a:rPr lang="en-US" altLang="ja-JP" sz="1400" dirty="0">
                <a:latin typeface="メイリオ" panose="020B0604030504040204" pitchFamily="50" charset="-128"/>
                <a:ea typeface="メイリオ" panose="020B0604030504040204" pitchFamily="50" charset="-128"/>
              </a:rPr>
              <a:t>64,000</a:t>
            </a:r>
            <a:r>
              <a:rPr lang="ja-JP" altLang="en-US" sz="1400" dirty="0">
                <a:latin typeface="メイリオ" panose="020B0604030504040204" pitchFamily="50" charset="-128"/>
                <a:ea typeface="メイリオ" panose="020B0604030504040204" pitchFamily="50" charset="-128"/>
              </a:rPr>
              <a:t>円</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400" dirty="0" smtClean="0">
                <a:latin typeface="メイリオ" panose="020B0604030504040204" pitchFamily="50" charset="-128"/>
                <a:ea typeface="メイリオ" panose="020B0604030504040204" pitchFamily="50" charset="-128"/>
              </a:rPr>
              <a:t>　３人</a:t>
            </a:r>
            <a:r>
              <a:rPr lang="ja-JP" altLang="en-US" sz="1400" dirty="0">
                <a:latin typeface="メイリオ" panose="020B0604030504040204" pitchFamily="50" charset="-128"/>
                <a:ea typeface="メイリオ" panose="020B0604030504040204" pitchFamily="50" charset="-128"/>
              </a:rPr>
              <a:t>世帯：</a:t>
            </a:r>
            <a:r>
              <a:rPr lang="en-US" altLang="ja-JP" sz="1400" dirty="0">
                <a:latin typeface="メイリオ" panose="020B0604030504040204" pitchFamily="50" charset="-128"/>
                <a:ea typeface="メイリオ" panose="020B0604030504040204" pitchFamily="50" charset="-128"/>
              </a:rPr>
              <a:t>69,800</a:t>
            </a:r>
            <a:r>
              <a:rPr lang="ja-JP" altLang="en-US" sz="1400" dirty="0">
                <a:latin typeface="メイリオ" panose="020B0604030504040204" pitchFamily="50" charset="-128"/>
                <a:ea typeface="メイリオ" panose="020B0604030504040204" pitchFamily="50" charset="-128"/>
              </a:rPr>
              <a:t>円</a:t>
            </a:r>
          </a:p>
        </p:txBody>
      </p:sp>
      <p:sp>
        <p:nvSpPr>
          <p:cNvPr id="58" name="正方形/長方形 57"/>
          <p:cNvSpPr/>
          <p:nvPr/>
        </p:nvSpPr>
        <p:spPr>
          <a:xfrm>
            <a:off x="247356" y="4495878"/>
            <a:ext cx="863552"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a:buClr>
                <a:schemeClr val="accent1">
                  <a:lumMod val="60000"/>
                  <a:lumOff val="40000"/>
                </a:schemeClr>
              </a:buClr>
            </a:pPr>
            <a:r>
              <a:rPr kumimoji="1" lang="ja-JP" altLang="en-US" sz="1400" b="1" dirty="0" smtClean="0">
                <a:solidFill>
                  <a:schemeClr val="tx1"/>
                </a:solidFill>
                <a:latin typeface="メイリオ" panose="020B0604030504040204" pitchFamily="50" charset="-128"/>
                <a:ea typeface="メイリオ" panose="020B0604030504040204" pitchFamily="50" charset="-128"/>
              </a:rPr>
              <a:t>支給期間</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1123164" y="4540599"/>
            <a:ext cx="5688000" cy="523220"/>
          </a:xfrm>
          <a:prstGeom prst="rect">
            <a:avLst/>
          </a:prstGeom>
        </p:spPr>
        <p:txBody>
          <a:bodyPr wrap="square">
            <a:spAutoFit/>
          </a:bodyPr>
          <a:lstStyle/>
          <a:p>
            <a:pPr algn="just">
              <a:lnSpc>
                <a:spcPct val="100000"/>
              </a:lnSpc>
              <a:buClr>
                <a:schemeClr val="accent1">
                  <a:lumMod val="60000"/>
                  <a:lumOff val="40000"/>
                </a:schemeClr>
              </a:buClr>
            </a:pPr>
            <a:r>
              <a:rPr lang="ja-JP" altLang="en-US" sz="1400" dirty="0">
                <a:latin typeface="メイリオ" panose="020B0604030504040204" pitchFamily="50" charset="-128"/>
                <a:ea typeface="メイリオ" panose="020B0604030504040204" pitchFamily="50" charset="-128"/>
              </a:rPr>
              <a:t>原則３か月（求職活動等を誠実に行っている場合は３か月延長可能（最長９か月まで））</a:t>
            </a:r>
          </a:p>
        </p:txBody>
      </p:sp>
      <p:sp>
        <p:nvSpPr>
          <p:cNvPr id="67" name="正方形/長方形 66"/>
          <p:cNvSpPr/>
          <p:nvPr/>
        </p:nvSpPr>
        <p:spPr>
          <a:xfrm>
            <a:off x="327683" y="2379365"/>
            <a:ext cx="2543084" cy="818559"/>
          </a:xfrm>
          <a:prstGeom prst="rect">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4153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68" name="テキスト ボックス 67"/>
          <p:cNvSpPr txBox="1"/>
          <p:nvPr/>
        </p:nvSpPr>
        <p:spPr>
          <a:xfrm>
            <a:off x="236049" y="2470065"/>
            <a:ext cx="2646573" cy="316882"/>
          </a:xfrm>
          <a:prstGeom prst="rect">
            <a:avLst/>
          </a:prstGeom>
          <a:noFill/>
        </p:spPr>
        <p:txBody>
          <a:bodyPr wrap="square" rtlCol="0">
            <a:spAutoFit/>
          </a:bodyPr>
          <a:lstStyle/>
          <a:p>
            <a:pPr marL="0" marR="0" lvl="0" indent="0" algn="l" defTabSz="94153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ＭＳ Ｐゴシック" charset="-128"/>
              </a:rPr>
              <a:t>・離職・廃業</a:t>
            </a:r>
            <a:r>
              <a:rPr kumimoji="1" lang="ja-JP" altLang="en-US" sz="1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ＭＳ Ｐゴシック" charset="-128"/>
              </a:rPr>
              <a:t>後２年</a:t>
            </a:r>
            <a:r>
              <a:rPr kumimoji="1" lang="ja-JP" altLang="en-US"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ＭＳ Ｐゴシック" charset="-128"/>
              </a:rPr>
              <a:t>以内の者</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9" name="角丸四角形 68"/>
          <p:cNvSpPr/>
          <p:nvPr/>
        </p:nvSpPr>
        <p:spPr>
          <a:xfrm>
            <a:off x="300513" y="2219096"/>
            <a:ext cx="1602584" cy="205748"/>
          </a:xfrm>
          <a:prstGeom prst="roundRect">
            <a:avLst>
              <a:gd name="adj" fmla="val 50000"/>
            </a:avLst>
          </a:prstGeom>
          <a:solidFill>
            <a:schemeClr val="accent5">
              <a:lumMod val="20000"/>
              <a:lumOff val="80000"/>
            </a:schemeClr>
          </a:solidFill>
          <a:ln w="3175">
            <a:solidFill>
              <a:schemeClr val="accent1"/>
            </a:solidFill>
          </a:ln>
        </p:spPr>
        <p:style>
          <a:lnRef idx="1">
            <a:schemeClr val="accent1"/>
          </a:lnRef>
          <a:fillRef idx="2">
            <a:schemeClr val="accent1"/>
          </a:fillRef>
          <a:effectRef idx="1">
            <a:schemeClr val="accent1"/>
          </a:effectRef>
          <a:fontRef idx="minor">
            <a:schemeClr val="dk1"/>
          </a:fontRef>
        </p:style>
        <p:txBody>
          <a:bodyPr lIns="100759" tIns="50379" rIns="100759" bIns="50379" anchor="ctr"/>
          <a:lstStyle/>
          <a:p>
            <a:pPr marL="0" marR="0" lvl="0" indent="0" algn="ctr" defTabSz="95289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支給対象（現行）</a:t>
            </a:r>
            <a:endPar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0" name="右矢印 69"/>
          <p:cNvSpPr/>
          <p:nvPr/>
        </p:nvSpPr>
        <p:spPr>
          <a:xfrm>
            <a:off x="2924057" y="2504020"/>
            <a:ext cx="594030" cy="501327"/>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4153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71" name="正方形/長方形 70"/>
          <p:cNvSpPr/>
          <p:nvPr/>
        </p:nvSpPr>
        <p:spPr>
          <a:xfrm>
            <a:off x="3618028" y="2390289"/>
            <a:ext cx="3066971" cy="151207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4153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73" name="正方形/長方形 72"/>
          <p:cNvSpPr/>
          <p:nvPr/>
        </p:nvSpPr>
        <p:spPr>
          <a:xfrm>
            <a:off x="3601544" y="2482561"/>
            <a:ext cx="3083456" cy="1169551"/>
          </a:xfrm>
          <a:prstGeom prst="rect">
            <a:avLst/>
          </a:prstGeom>
        </p:spPr>
        <p:txBody>
          <a:bodyPr wrap="square">
            <a:spAutoFit/>
          </a:bodyPr>
          <a:lstStyle/>
          <a:p>
            <a:pPr marL="0" marR="0" lvl="0" indent="0" algn="l" defTabSz="94153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・離職・廃業</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後２年</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以内の者</a:t>
            </a:r>
          </a:p>
          <a:p>
            <a:pPr marL="177800" marR="0" lvl="0" indent="-177800" algn="l" defTabSz="941533"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a:t>
            </a:r>
            <a:r>
              <a:rPr kumimoji="1" lang="ja-JP" altLang="en-US"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給与等を得る機会が当該個人の責に帰すべき理由・当該個人</a:t>
            </a:r>
            <a:r>
              <a:rPr kumimoji="1" lang="ja-JP" altLang="en-US" sz="14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の都合</a:t>
            </a:r>
            <a:r>
              <a:rPr kumimoji="1" lang="ja-JP" altLang="en-US"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によらないで</a:t>
            </a:r>
            <a:r>
              <a:rPr kumimoji="1" lang="ja-JP" altLang="en-US" sz="1400" b="0"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rPr>
              <a:t>減少</a:t>
            </a:r>
            <a:r>
              <a:rPr kumimoji="1" lang="ja-JP" altLang="en-US"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し、離職や廃業と同程度の状況にある者</a:t>
            </a:r>
            <a:endParaRPr kumimoji="1" lang="en-US" altLang="ja-JP" sz="1400" b="0" i="0" u="sng"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p:txBody>
      </p:sp>
      <p:sp>
        <p:nvSpPr>
          <p:cNvPr id="74" name="角丸四角形 73"/>
          <p:cNvSpPr/>
          <p:nvPr/>
        </p:nvSpPr>
        <p:spPr>
          <a:xfrm>
            <a:off x="3570678" y="2180528"/>
            <a:ext cx="1084314" cy="231928"/>
          </a:xfrm>
          <a:prstGeom prst="roundRect">
            <a:avLst>
              <a:gd name="adj" fmla="val 50000"/>
            </a:avLst>
          </a:prstGeom>
          <a:solidFill>
            <a:schemeClr val="accent6">
              <a:lumMod val="40000"/>
              <a:lumOff val="60000"/>
            </a:schemeClr>
          </a:solidFill>
          <a:ln w="3175">
            <a:solidFill>
              <a:schemeClr val="accent1"/>
            </a:solidFill>
          </a:ln>
        </p:spPr>
        <p:style>
          <a:lnRef idx="1">
            <a:schemeClr val="accent1"/>
          </a:lnRef>
          <a:fillRef idx="2">
            <a:schemeClr val="accent1"/>
          </a:fillRef>
          <a:effectRef idx="1">
            <a:schemeClr val="accent1"/>
          </a:effectRef>
          <a:fontRef idx="minor">
            <a:schemeClr val="dk1"/>
          </a:fontRef>
        </p:style>
        <p:txBody>
          <a:bodyPr lIns="100759" tIns="50379" rIns="100759" bIns="50379" anchor="ctr"/>
          <a:lstStyle/>
          <a:p>
            <a:pPr marL="0" marR="0" lvl="0" indent="0" algn="ctr" defTabSz="95289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拡大後</a:t>
            </a:r>
            <a:endPar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75" name="正方形/長方形 74"/>
          <p:cNvSpPr/>
          <p:nvPr/>
        </p:nvSpPr>
        <p:spPr>
          <a:xfrm>
            <a:off x="247356" y="6103956"/>
            <a:ext cx="6190303" cy="2123658"/>
          </a:xfrm>
          <a:prstGeom prst="rect">
            <a:avLst/>
          </a:prstGeom>
        </p:spPr>
        <p:txBody>
          <a:bodyPr wrap="square">
            <a:spAutoFit/>
          </a:bodyPr>
          <a:lstStyle/>
          <a:p>
            <a:pPr marL="177800" marR="0" lvl="0" indent="-177800" algn="l" defTabSz="94153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収入</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要件：世帯収入合計額が、市町村民税均等割が非課税となる収入額の</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1/12</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＋家賃</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額（</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住宅扶助特別基準額が上限）を超えないこと</a:t>
            </a:r>
          </a:p>
          <a:p>
            <a:pPr marL="0" marR="0" lvl="0" indent="0" algn="l" defTabSz="941533"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東京都特別区の目安</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単身世帯：</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13.8</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万円、２人世帯：</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19.4</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万円、</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人世帯：</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24.1</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万</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円</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41533"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77800" marR="0" lvl="0" indent="-177800" algn="l" defTabSz="94153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資産</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要件：世帯の預貯金の合計額が、以下を超えないこと（但し</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万円を超えない額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(東京都特別区の目安)単身世帯：50.4万円、２人世帯：78万円、3人世帯：100万円  </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41533"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941533"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求職</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活動等</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要件：誠実かつ熱心に求職活動を行う</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こと</a:t>
            </a:r>
            <a:endPar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a:p>
            <a:pPr marL="0" marR="0" lvl="0" indent="0" algn="l" defTabSz="941533" rtl="0" eaLnBrk="1" fontAlgn="auto" latinLnBrk="0" hangingPunct="1">
              <a:lnSpc>
                <a:spcPct val="100000"/>
              </a:lnSpc>
              <a:spcBef>
                <a:spcPts val="0"/>
              </a:spcBef>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申請時のハローワークへの求職申込が不要になります（</a:t>
            </a:r>
            <a:r>
              <a:rPr lang="en-US" altLang="ja-JP" sz="1400" dirty="0" smtClean="0">
                <a:latin typeface="メイリオ" panose="020B0604030504040204" pitchFamily="50" charset="-128"/>
                <a:ea typeface="メイリオ" panose="020B0604030504040204" pitchFamily="50" charset="-128"/>
              </a:rPr>
              <a:t>4</a:t>
            </a:r>
            <a:r>
              <a:rPr lang="ja-JP" altLang="en-US" sz="1400" dirty="0" smtClean="0">
                <a:latin typeface="メイリオ" panose="020B0604030504040204" pitchFamily="50" charset="-128"/>
                <a:ea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rPr>
              <a:t>30</a:t>
            </a:r>
            <a:r>
              <a:rPr lang="ja-JP" altLang="en-US" sz="1400" dirty="0" smtClean="0">
                <a:latin typeface="メイリオ" panose="020B0604030504040204" pitchFamily="50" charset="-128"/>
                <a:ea typeface="メイリオ" panose="020B0604030504040204" pitchFamily="50" charset="-128"/>
              </a:rPr>
              <a:t>日～）</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p:txBody>
      </p:sp>
      <p:sp>
        <p:nvSpPr>
          <p:cNvPr id="76" name="正方形/長方形 75"/>
          <p:cNvSpPr/>
          <p:nvPr/>
        </p:nvSpPr>
        <p:spPr>
          <a:xfrm>
            <a:off x="275011" y="5737914"/>
            <a:ext cx="863552"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a:buClr>
                <a:schemeClr val="accent1">
                  <a:lumMod val="60000"/>
                  <a:lumOff val="40000"/>
                </a:schemeClr>
              </a:buClr>
            </a:pPr>
            <a:r>
              <a:rPr kumimoji="1" lang="ja-JP" altLang="en-US" sz="1400" b="1" dirty="0" smtClean="0">
                <a:solidFill>
                  <a:schemeClr val="tx1"/>
                </a:solidFill>
                <a:latin typeface="メイリオ" panose="020B0604030504040204" pitchFamily="50" charset="-128"/>
                <a:ea typeface="メイリオ" panose="020B0604030504040204" pitchFamily="50" charset="-128"/>
              </a:rPr>
              <a:t>支給要件</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77" name="右中かっこ 76"/>
          <p:cNvSpPr/>
          <p:nvPr/>
        </p:nvSpPr>
        <p:spPr>
          <a:xfrm>
            <a:off x="6372489" y="6157462"/>
            <a:ext cx="189459" cy="1778515"/>
          </a:xfrm>
          <a:prstGeom prst="rightBrace">
            <a:avLst>
              <a:gd name="adj1" fmla="val 32689"/>
              <a:gd name="adj2" fmla="val 73422"/>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41533"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8" name="正方形/長方形 77"/>
          <p:cNvSpPr/>
          <p:nvPr/>
        </p:nvSpPr>
        <p:spPr>
          <a:xfrm>
            <a:off x="6503218" y="7537365"/>
            <a:ext cx="299295" cy="293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a:buClr>
                <a:schemeClr val="accent1">
                  <a:lumMod val="60000"/>
                  <a:lumOff val="40000"/>
                </a:schemeClr>
              </a:buClr>
            </a:pPr>
            <a:r>
              <a:rPr kumimoji="1" lang="ja-JP" altLang="en-US" sz="1200" dirty="0" smtClean="0">
                <a:solidFill>
                  <a:schemeClr val="tx1"/>
                </a:solidFill>
                <a:latin typeface="メイリオ" panose="020B0604030504040204" pitchFamily="50" charset="-128"/>
                <a:ea typeface="メイリオ" panose="020B0604030504040204" pitchFamily="50" charset="-128"/>
              </a:rPr>
              <a:t>等</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7364" y="8985520"/>
            <a:ext cx="648000" cy="648000"/>
          </a:xfrm>
          <a:prstGeom prst="rect">
            <a:avLst/>
          </a:prstGeom>
        </p:spPr>
      </p:pic>
      <p:sp>
        <p:nvSpPr>
          <p:cNvPr id="39" name="正方形/長方形 38"/>
          <p:cNvSpPr/>
          <p:nvPr/>
        </p:nvSpPr>
        <p:spPr>
          <a:xfrm>
            <a:off x="512676" y="8589404"/>
            <a:ext cx="6001446" cy="553998"/>
          </a:xfrm>
          <a:prstGeom prst="rect">
            <a:avLst/>
          </a:prstGeom>
        </p:spPr>
        <p:txBody>
          <a:bodyPr wrap="square">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一般的</a:t>
            </a:r>
            <a:r>
              <a:rPr kumimoji="1" lang="ja-JP" altLang="en-US"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なお問い合わせ</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は</a:t>
            </a:r>
            <a:r>
              <a:rPr kumimoji="1" lang="ja-JP" altLang="en-US"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相談コールセンター</a:t>
            </a:r>
            <a:endParaRPr kumimoji="1" lang="en-US" altLang="ja-JP"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1" lang="en-US" altLang="ja-JP"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0120</a:t>
            </a:r>
            <a:r>
              <a:rPr kumimoji="1" lang="ja-JP" altLang="en-US" sz="1600" b="0" i="0" u="none" strike="noStrike" kern="1200" cap="none" spc="0" normalizeH="0" baseline="0" noProof="0" dirty="0" err="1" smtClean="0">
                <a:ln>
                  <a:noFill/>
                </a:ln>
                <a:effectLst/>
                <a:uLnTx/>
                <a:uFillTx/>
                <a:latin typeface="メイリオ" panose="020B0604030504040204" pitchFamily="50" charset="-128"/>
                <a:ea typeface="メイリオ" panose="020B0604030504040204" pitchFamily="50" charset="-128"/>
                <a:cs typeface="+mn-cs"/>
              </a:rPr>
              <a:t>ｰ</a:t>
            </a:r>
            <a:r>
              <a:rPr kumimoji="1" lang="en-US" altLang="ja-JP"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23</a:t>
            </a:r>
            <a:r>
              <a:rPr kumimoji="1" lang="ja-JP" altLang="en-US" sz="1600" b="0" i="0" u="none" strike="noStrike" kern="1200" cap="none" spc="0" normalizeH="0" baseline="0" noProof="0" dirty="0" err="1" smtClean="0">
                <a:ln>
                  <a:noFill/>
                </a:ln>
                <a:effectLst/>
                <a:uLnTx/>
                <a:uFillTx/>
                <a:latin typeface="メイリオ" panose="020B0604030504040204" pitchFamily="50" charset="-128"/>
                <a:ea typeface="メイリオ" panose="020B0604030504040204" pitchFamily="50" charset="-128"/>
                <a:cs typeface="+mn-cs"/>
              </a:rPr>
              <a:t>ｰ</a:t>
            </a:r>
            <a:r>
              <a:rPr kumimoji="1" lang="en-US" altLang="ja-JP"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5572</a:t>
            </a:r>
            <a:r>
              <a:rPr kumimoji="1" lang="ja-JP" altLang="en-US" sz="16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9:00</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21:00</a:t>
            </a:r>
            <a:r>
              <a:rPr kumimoji="1" lang="ja-JP" altLang="en-US"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（土日・祝日含む）</a:t>
            </a:r>
            <a:endParaRPr kumimoji="1" lang="en-US" altLang="ja-JP" sz="14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561806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生活困窮者自立支援制度</a:t>
            </a:r>
            <a:endParaRPr kumimoji="1" lang="ja-JP" altLang="en-US" dirty="0"/>
          </a:p>
        </p:txBody>
      </p:sp>
      <p:sp>
        <p:nvSpPr>
          <p:cNvPr id="6" name="テキスト プレースホルダー 5"/>
          <p:cNvSpPr>
            <a:spLocks noGrp="1"/>
          </p:cNvSpPr>
          <p:nvPr>
            <p:ph type="body" sz="quarter" idx="13"/>
          </p:nvPr>
        </p:nvSpPr>
        <p:spPr>
          <a:xfrm>
            <a:off x="44624" y="776536"/>
            <a:ext cx="6768000" cy="576064"/>
          </a:xfrm>
        </p:spPr>
        <p:txBody>
          <a:bodyPr>
            <a:normAutofit/>
          </a:bodyPr>
          <a:lstStyle/>
          <a:p>
            <a:pPr marL="36000" indent="0">
              <a:buNone/>
            </a:pPr>
            <a:r>
              <a:rPr lang="ja-JP" altLang="en-US" smtClean="0"/>
              <a:t>様々</a:t>
            </a:r>
            <a:r>
              <a:rPr lang="ja-JP" altLang="en-US" dirty="0" smtClean="0"/>
              <a:t>な課題を抱える生活に困窮する方に対して、一人ひとりの状況に合わせた包括的な支援を実施しております。</a:t>
            </a:r>
            <a:r>
              <a:rPr lang="en-US" altLang="ja-JP" dirty="0" smtClean="0"/>
              <a:t>	</a:t>
            </a:r>
            <a:endParaRPr kumimoji="1" lang="ja-JP" altLang="en-US" dirty="0"/>
          </a:p>
        </p:txBody>
      </p:sp>
      <p:sp>
        <p:nvSpPr>
          <p:cNvPr id="18" name="正方形/長方形 17"/>
          <p:cNvSpPr/>
          <p:nvPr/>
        </p:nvSpPr>
        <p:spPr>
          <a:xfrm>
            <a:off x="61195" y="3844274"/>
            <a:ext cx="6715934" cy="510517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手操作入力 18"/>
          <p:cNvSpPr/>
          <p:nvPr/>
        </p:nvSpPr>
        <p:spPr>
          <a:xfrm rot="5400000" flipH="1">
            <a:off x="1892924" y="2026016"/>
            <a:ext cx="302168" cy="3948882"/>
          </a:xfrm>
          <a:prstGeom prst="flowChartManualInpu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rPr>
              <a:t>支援メニューの例</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20" name="メモ 19"/>
          <p:cNvSpPr/>
          <p:nvPr/>
        </p:nvSpPr>
        <p:spPr>
          <a:xfrm>
            <a:off x="99885" y="4230709"/>
            <a:ext cx="3252905" cy="2340159"/>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就労支援・就労準備支援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■就労に関する助言や個別の求人開拓等の支援を行います。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また、就労に対して不安を抱えていたり、コミュニケーションが苦手といった場合に、ワークショップや就労体験といった支援を行います</a:t>
            </a:r>
            <a:r>
              <a:rPr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21" name="メモ 20"/>
          <p:cNvSpPr/>
          <p:nvPr/>
        </p:nvSpPr>
        <p:spPr>
          <a:xfrm>
            <a:off x="3442757" y="4216235"/>
            <a:ext cx="3244404" cy="2345837"/>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家計改善支援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■家計の状況を「見える化」することで、家計の状況を把握したり、貸付のあっせん等を行います。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■また、家賃、税金、公共料金等の滞納や各種給付制度等の利用に向けた支援も行います</a:t>
            </a:r>
            <a:r>
              <a:rPr lang="ja-JP" altLang="en-US" sz="1400" dirty="0" smtClean="0">
                <a:solidFill>
                  <a:schemeClr val="tx1"/>
                </a:solidFill>
                <a:latin typeface="メイリオ" panose="020B0604030504040204" pitchFamily="50" charset="-128"/>
                <a:ea typeface="メイリオ" panose="020B0604030504040204" pitchFamily="50" charset="-128"/>
              </a:rPr>
              <a:t>。</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22" name="メモ 21"/>
          <p:cNvSpPr/>
          <p:nvPr/>
        </p:nvSpPr>
        <p:spPr>
          <a:xfrm>
            <a:off x="99885" y="6635131"/>
            <a:ext cx="3252905" cy="2206301"/>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住居確保給付金</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■離職等により経済的に困窮し、住居を失ってしまった方や、そのおそれのある方に対し、求職活動等を条件に、家賃費用を有期で給付します。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23" name="メモ 22"/>
          <p:cNvSpPr/>
          <p:nvPr/>
        </p:nvSpPr>
        <p:spPr>
          <a:xfrm>
            <a:off x="3450958" y="6625945"/>
            <a:ext cx="3252905" cy="2215488"/>
          </a:xfrm>
          <a:prstGeom prst="foldedCorner">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一時生活支援</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■住居を失ってしまった方に対し、一定期間、衣食住等の日常生活に必要な支援を行います。</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87313" indent="-87313">
              <a:lnSpc>
                <a:spcPts val="2200"/>
              </a:lnSpc>
            </a:pP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marL="87313" indent="-87313">
              <a:lnSpc>
                <a:spcPts val="2600"/>
              </a:lnSpc>
            </a:pPr>
            <a:endParaRPr kumimoji="1" lang="ja-JP" altLang="en-US" sz="24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61195" y="1460498"/>
            <a:ext cx="6715934" cy="23204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手操作入力 24"/>
          <p:cNvSpPr/>
          <p:nvPr/>
        </p:nvSpPr>
        <p:spPr>
          <a:xfrm rot="5400000" flipH="1">
            <a:off x="1882791" y="-410108"/>
            <a:ext cx="305690" cy="3948882"/>
          </a:xfrm>
          <a:prstGeom prst="flowChartManualInpu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rPr>
              <a:t>相談の流れ</a:t>
            </a:r>
            <a:r>
              <a:rPr kumimoji="1" lang="ja-JP" altLang="en-US" sz="1400" dirty="0" smtClean="0">
                <a:solidFill>
                  <a:schemeClr val="bg1"/>
                </a:solidFill>
                <a:latin typeface="メイリオ" panose="020B0604030504040204" pitchFamily="50" charset="-128"/>
                <a:ea typeface="メイリオ" panose="020B0604030504040204" pitchFamily="50" charset="-128"/>
              </a:rPr>
              <a:t>（自立相談支援事業）</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297185" y="1766188"/>
            <a:ext cx="432048" cy="19464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相談の受付</a:t>
            </a:r>
            <a:endParaRPr kumimoji="1" lang="ja-JP" altLang="en-US" sz="1400" dirty="0">
              <a:latin typeface="メイリオ" panose="020B0604030504040204" pitchFamily="50" charset="-128"/>
              <a:ea typeface="メイリオ" panose="020B0604030504040204" pitchFamily="50" charset="-128"/>
            </a:endParaRPr>
          </a:p>
        </p:txBody>
      </p:sp>
      <p:sp>
        <p:nvSpPr>
          <p:cNvPr id="27" name="角丸四角形 26"/>
          <p:cNvSpPr/>
          <p:nvPr/>
        </p:nvSpPr>
        <p:spPr>
          <a:xfrm>
            <a:off x="1457604" y="1780471"/>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生活状況の課題を整理</a:t>
            </a:r>
            <a:endParaRPr kumimoji="1" lang="ja-JP" altLang="en-US" sz="1400" dirty="0">
              <a:latin typeface="メイリオ" panose="020B0604030504040204" pitchFamily="50" charset="-128"/>
              <a:ea typeface="メイリオ" panose="020B0604030504040204" pitchFamily="50" charset="-128"/>
            </a:endParaRPr>
          </a:p>
        </p:txBody>
      </p:sp>
      <p:sp>
        <p:nvSpPr>
          <p:cNvPr id="28" name="角丸四角形 27"/>
          <p:cNvSpPr/>
          <p:nvPr/>
        </p:nvSpPr>
        <p:spPr>
          <a:xfrm>
            <a:off x="2535706" y="1743987"/>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支援プランの作成</a:t>
            </a:r>
            <a:endParaRPr kumimoji="1" lang="ja-JP" altLang="en-US" sz="1400" dirty="0">
              <a:latin typeface="メイリオ" panose="020B0604030504040204" pitchFamily="50" charset="-128"/>
              <a:ea typeface="メイリオ" panose="020B0604030504040204" pitchFamily="50" charset="-128"/>
            </a:endParaRPr>
          </a:p>
        </p:txBody>
      </p:sp>
      <p:sp>
        <p:nvSpPr>
          <p:cNvPr id="29" name="角丸四角形 28"/>
          <p:cNvSpPr/>
          <p:nvPr/>
        </p:nvSpPr>
        <p:spPr>
          <a:xfrm>
            <a:off x="3647933" y="1741029"/>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支援メニューの提供</a:t>
            </a:r>
            <a:endParaRPr kumimoji="1" lang="ja-JP" altLang="en-US" sz="1400" dirty="0">
              <a:latin typeface="メイリオ" panose="020B0604030504040204" pitchFamily="50" charset="-128"/>
              <a:ea typeface="メイリオ" panose="020B0604030504040204" pitchFamily="50" charset="-128"/>
            </a:endParaRPr>
          </a:p>
        </p:txBody>
      </p:sp>
      <p:sp>
        <p:nvSpPr>
          <p:cNvPr id="30" name="角丸四角形 29"/>
          <p:cNvSpPr/>
          <p:nvPr/>
        </p:nvSpPr>
        <p:spPr>
          <a:xfrm>
            <a:off x="4881889" y="1717397"/>
            <a:ext cx="432048" cy="1946448"/>
          </a:xfrm>
          <a:prstGeom prst="roundRect">
            <a:avLst/>
          </a:prstGeom>
          <a:solidFill>
            <a:schemeClr val="accent2">
              <a:lumMod val="20000"/>
              <a:lumOff val="80000"/>
            </a:schemeClr>
          </a:solid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accent2"/>
                </a:solidFill>
                <a:latin typeface="メイリオ" panose="020B0604030504040204" pitchFamily="50" charset="-128"/>
                <a:ea typeface="メイリオ" panose="020B0604030504040204" pitchFamily="50" charset="-128"/>
              </a:rPr>
              <a:t>プランの見直し</a:t>
            </a:r>
            <a:endParaRPr kumimoji="1" lang="en-US" altLang="ja-JP" sz="1400" dirty="0" smtClean="0">
              <a:solidFill>
                <a:schemeClr val="accent2"/>
              </a:solidFill>
              <a:latin typeface="メイリオ" panose="020B0604030504040204" pitchFamily="50" charset="-128"/>
              <a:ea typeface="メイリオ" panose="020B0604030504040204" pitchFamily="50" charset="-128"/>
            </a:endParaRPr>
          </a:p>
        </p:txBody>
      </p:sp>
      <p:sp>
        <p:nvSpPr>
          <p:cNvPr id="31" name="角丸四角形 30"/>
          <p:cNvSpPr/>
          <p:nvPr/>
        </p:nvSpPr>
        <p:spPr>
          <a:xfrm>
            <a:off x="5993126" y="1716571"/>
            <a:ext cx="432048" cy="194644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困りごとの解決</a:t>
            </a:r>
            <a:endParaRPr kumimoji="1" lang="ja-JP" altLang="en-US" sz="1400" dirty="0">
              <a:latin typeface="メイリオ" panose="020B0604030504040204" pitchFamily="50" charset="-128"/>
              <a:ea typeface="メイリオ" panose="020B0604030504040204" pitchFamily="50" charset="-128"/>
            </a:endParaRPr>
          </a:p>
        </p:txBody>
      </p:sp>
      <p:sp>
        <p:nvSpPr>
          <p:cNvPr id="32" name="二等辺三角形 31"/>
          <p:cNvSpPr/>
          <p:nvPr/>
        </p:nvSpPr>
        <p:spPr>
          <a:xfrm rot="5400000">
            <a:off x="626006" y="2610038"/>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3" name="二等辺三角形 32"/>
          <p:cNvSpPr/>
          <p:nvPr/>
        </p:nvSpPr>
        <p:spPr>
          <a:xfrm rot="5400000">
            <a:off x="1767045" y="2624322"/>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4" name="二等辺三角形 33"/>
          <p:cNvSpPr/>
          <p:nvPr/>
        </p:nvSpPr>
        <p:spPr>
          <a:xfrm rot="5400000">
            <a:off x="2848632" y="2643348"/>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5" name="二等辺三角形 34"/>
          <p:cNvSpPr/>
          <p:nvPr/>
        </p:nvSpPr>
        <p:spPr>
          <a:xfrm rot="5400000">
            <a:off x="3979944" y="2624322"/>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6" name="二等辺三角形 35"/>
          <p:cNvSpPr/>
          <p:nvPr/>
        </p:nvSpPr>
        <p:spPr>
          <a:xfrm rot="5400000">
            <a:off x="5189843" y="2610038"/>
            <a:ext cx="1008318" cy="25874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7" name="正方形/長方形 36"/>
          <p:cNvSpPr/>
          <p:nvPr/>
        </p:nvSpPr>
        <p:spPr>
          <a:xfrm>
            <a:off x="142265" y="9056707"/>
            <a:ext cx="6634864" cy="648821"/>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24644" y="9129496"/>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0" name="正方形/長方形 39"/>
          <p:cNvSpPr/>
          <p:nvPr/>
        </p:nvSpPr>
        <p:spPr>
          <a:xfrm>
            <a:off x="564845" y="9105364"/>
            <a:ext cx="7030272" cy="600164"/>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ご相談</a:t>
            </a:r>
            <a:r>
              <a:rPr lang="ja-JP" altLang="en-US" sz="1400" dirty="0" smtClean="0">
                <a:solidFill>
                  <a:srgbClr val="000000"/>
                </a:solidFill>
                <a:latin typeface="メイリオ" panose="020B0604030504040204" pitchFamily="50" charset="-128"/>
                <a:ea typeface="メイリオ" panose="020B0604030504040204" pitchFamily="50" charset="-128"/>
              </a:rPr>
              <a:t>は</a:t>
            </a:r>
            <a:r>
              <a:rPr lang="ja-JP" altLang="en-US" sz="1400" b="1" u="sng" dirty="0" smtClean="0">
                <a:latin typeface="メイリオ" panose="020B0604030504040204" pitchFamily="50" charset="-128"/>
                <a:ea typeface="メイリオ" panose="020B0604030504040204" pitchFamily="50" charset="-128"/>
              </a:rPr>
              <a:t>お住まいの市町村や自立相談支援事業を実施する機関の窓口へ</a:t>
            </a:r>
            <a:endParaRPr lang="en-US" altLang="ja-JP" sz="1400" b="1" u="sng" dirty="0" smtClean="0">
              <a:latin typeface="メイリオ" panose="020B0604030504040204" pitchFamily="50" charset="-128"/>
              <a:ea typeface="メイリオ" panose="020B0604030504040204" pitchFamily="50" charset="-128"/>
            </a:endParaRPr>
          </a:p>
          <a:p>
            <a:pPr>
              <a:spcBef>
                <a:spcPts val="600"/>
              </a:spcBef>
            </a:pPr>
            <a:r>
              <a:rPr lang="ja-JP" altLang="en-US" sz="1400" b="1" dirty="0" smtClean="0">
                <a:latin typeface="メイリオ" panose="020B0604030504040204" pitchFamily="50" charset="-128"/>
                <a:ea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rPr>
              <a:t>ご連絡ください。</a:t>
            </a:r>
            <a:endParaRPr lang="en-US" altLang="ja-JP" sz="1400" b="1" u="sng" dirty="0" smtClean="0">
              <a:latin typeface="メイリオ" panose="020B0604030504040204" pitchFamily="50" charset="-128"/>
              <a:ea typeface="メイリオ" panose="020B0604030504040204" pitchFamily="50" charset="-128"/>
            </a:endParaRPr>
          </a:p>
        </p:txBody>
      </p:sp>
      <p:sp>
        <p:nvSpPr>
          <p:cNvPr id="39" name="スライド番号プレースホルダー 1"/>
          <p:cNvSpPr>
            <a:spLocks noGrp="1"/>
          </p:cNvSpPr>
          <p:nvPr>
            <p:ph type="sldNum" sz="quarter" idx="12"/>
          </p:nvPr>
        </p:nvSpPr>
        <p:spPr>
          <a:xfrm>
            <a:off x="-47767" y="9705528"/>
            <a:ext cx="6858000" cy="221018"/>
          </a:xfrm>
        </p:spPr>
        <p:txBody>
          <a:bodyPr/>
          <a:lstStyle/>
          <a:p>
            <a:r>
              <a:rPr lang="en-US" altLang="ja-JP" dirty="0" smtClean="0"/>
              <a:t>- </a:t>
            </a:r>
            <a:fld id="{9E2A29CB-BA86-48A6-80E1-CB8750A963B5}" type="slidenum">
              <a:rPr lang="ja-JP" altLang="en-US" smtClean="0"/>
              <a:pPr/>
              <a:t>14</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76316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生活保護制度</a:t>
            </a:r>
            <a:endParaRPr kumimoji="1" lang="ja-JP" altLang="en-US" dirty="0"/>
          </a:p>
        </p:txBody>
      </p:sp>
      <p:sp>
        <p:nvSpPr>
          <p:cNvPr id="4" name="正方形/長方形 3"/>
          <p:cNvSpPr/>
          <p:nvPr/>
        </p:nvSpPr>
        <p:spPr>
          <a:xfrm>
            <a:off x="260624" y="1686798"/>
            <a:ext cx="6504269" cy="4170372"/>
          </a:xfrm>
          <a:prstGeom prst="rect">
            <a:avLst/>
          </a:prstGeom>
        </p:spPr>
        <p:txBody>
          <a:bodyPr wrap="square">
            <a:spAutoFit/>
          </a:bodyPr>
          <a:lstStyle/>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生活保護は、資産</a:t>
            </a:r>
            <a:r>
              <a:rPr lang="ja-JP" altLang="en-US" sz="1200" dirty="0">
                <a:latin typeface="メイリオ" panose="020B0604030504040204" pitchFamily="50" charset="-128"/>
                <a:ea typeface="メイリオ" panose="020B0604030504040204" pitchFamily="50" charset="-128"/>
              </a:rPr>
              <a:t>、能力等あらゆるものを活用する</a:t>
            </a:r>
            <a:r>
              <a:rPr lang="ja-JP" altLang="en-US" sz="1200" dirty="0" smtClean="0">
                <a:latin typeface="メイリオ" panose="020B0604030504040204" pitchFamily="50" charset="-128"/>
                <a:ea typeface="メイリオ" panose="020B0604030504040204" pitchFamily="50" charset="-128"/>
              </a:rPr>
              <a:t>ことを前提として必要</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な保護が行われます。</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（以下のような状態の方が対象となります。）</a:t>
            </a:r>
            <a:endParaRPr lang="en-US" altLang="ja-JP" sz="120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不動産</a:t>
            </a:r>
            <a:r>
              <a:rPr lang="ja-JP" altLang="en-US" sz="1200" dirty="0">
                <a:latin typeface="メイリオ" panose="020B0604030504040204" pitchFamily="50" charset="-128"/>
                <a:ea typeface="メイリオ" panose="020B0604030504040204" pitchFamily="50" charset="-128"/>
              </a:rPr>
              <a:t>、自動車、預貯金等</a:t>
            </a:r>
            <a:r>
              <a:rPr lang="ja-JP" altLang="en-US" sz="1200" dirty="0" smtClean="0">
                <a:latin typeface="メイリオ" panose="020B0604030504040204" pitchFamily="50" charset="-128"/>
                <a:ea typeface="メイリオ" panose="020B0604030504040204" pitchFamily="50" charset="-128"/>
              </a:rPr>
              <a:t>のうち、ただちに活用できる資産</a:t>
            </a:r>
            <a:r>
              <a:rPr lang="ja-JP" altLang="en-US" sz="1200" dirty="0">
                <a:latin typeface="メイリオ" panose="020B0604030504040204" pitchFamily="50" charset="-128"/>
                <a:ea typeface="メイリオ" panose="020B0604030504040204" pitchFamily="50" charset="-128"/>
              </a:rPr>
              <a:t>が</a:t>
            </a:r>
            <a:r>
              <a:rPr lang="ja-JP" altLang="en-US" sz="1200" dirty="0" smtClean="0">
                <a:latin typeface="メイリオ" panose="020B0604030504040204" pitchFamily="50" charset="-128"/>
                <a:ea typeface="メイリオ" panose="020B0604030504040204" pitchFamily="50" charset="-128"/>
              </a:rPr>
              <a:t>ない。</a:t>
            </a:r>
            <a:endParaRPr lang="ja-JP" altLang="en-US" sz="120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400" dirty="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不動産</a:t>
            </a:r>
            <a:r>
              <a:rPr lang="ja-JP" altLang="en-US" sz="1100" dirty="0">
                <a:latin typeface="メイリオ" panose="020B0604030504040204" pitchFamily="50" charset="-128"/>
                <a:ea typeface="メイリオ" panose="020B0604030504040204" pitchFamily="50" charset="-128"/>
              </a:rPr>
              <a:t>、自動車は例外的に保有が認められる場合があります。</a:t>
            </a:r>
          </a:p>
          <a:p>
            <a:pPr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就労</a:t>
            </a:r>
            <a:r>
              <a:rPr lang="ja-JP" altLang="en-US" sz="1200" dirty="0">
                <a:latin typeface="メイリオ" panose="020B0604030504040204" pitchFamily="50" charset="-128"/>
                <a:ea typeface="メイリオ" panose="020B0604030504040204" pitchFamily="50" charset="-128"/>
              </a:rPr>
              <a:t>できない、又は就労していても必要な生活費を</a:t>
            </a:r>
            <a:r>
              <a:rPr lang="ja-JP" altLang="en-US" sz="1200" dirty="0" smtClean="0">
                <a:latin typeface="メイリオ" panose="020B0604030504040204" pitchFamily="50" charset="-128"/>
                <a:ea typeface="メイリオ" panose="020B0604030504040204" pitchFamily="50" charset="-128"/>
              </a:rPr>
              <a:t>得られない。</a:t>
            </a:r>
            <a:endParaRPr lang="ja-JP" altLang="en-US" sz="120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年金</a:t>
            </a:r>
            <a:r>
              <a:rPr lang="ja-JP" altLang="en-US" sz="1200" dirty="0">
                <a:latin typeface="メイリオ" panose="020B0604030504040204" pitchFamily="50" charset="-128"/>
                <a:ea typeface="メイリオ" panose="020B0604030504040204" pitchFamily="50" charset="-128"/>
              </a:rPr>
              <a:t>、手当等の社会保障給付の活用をしても必要な</a:t>
            </a:r>
            <a:r>
              <a:rPr lang="ja-JP" altLang="en-US" sz="1200" dirty="0" smtClean="0">
                <a:latin typeface="メイリオ" panose="020B0604030504040204" pitchFamily="50" charset="-128"/>
                <a:ea typeface="メイリオ" panose="020B0604030504040204" pitchFamily="50" charset="-128"/>
              </a:rPr>
              <a:t>生活費を得られない。</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　扶養義務者からの扶養は保護に優先されます。</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4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保護の申請が行われた場合に、夫婦、中学３年生以下の子の親は重点的な調査の</a:t>
            </a:r>
            <a:endParaRPr lang="en-US" altLang="ja-JP" sz="110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100" dirty="0">
                <a:latin typeface="メイリオ" panose="020B0604030504040204" pitchFamily="50" charset="-128"/>
                <a:ea typeface="メイリオ" panose="020B0604030504040204" pitchFamily="50" charset="-128"/>
              </a:rPr>
              <a:t>　　　　対象として、福祉事務所のケースワーカー</a:t>
            </a:r>
            <a:r>
              <a:rPr lang="ja-JP" altLang="en-US" sz="1100" dirty="0" smtClean="0">
                <a:latin typeface="メイリオ" panose="020B0604030504040204" pitchFamily="50" charset="-128"/>
                <a:ea typeface="メイリオ" panose="020B0604030504040204" pitchFamily="50" charset="-128"/>
              </a:rPr>
              <a:t>が原則として実際</a:t>
            </a:r>
            <a:r>
              <a:rPr lang="ja-JP" altLang="en-US" sz="1100" dirty="0">
                <a:latin typeface="メイリオ" panose="020B0604030504040204" pitchFamily="50" charset="-128"/>
                <a:ea typeface="メイリオ" panose="020B0604030504040204" pitchFamily="50" charset="-128"/>
              </a:rPr>
              <a:t>に会って扶養できない</a:t>
            </a:r>
            <a:endParaRPr lang="en-US" altLang="ja-JP" sz="110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100" dirty="0">
                <a:latin typeface="メイリオ" panose="020B0604030504040204" pitchFamily="50" charset="-128"/>
                <a:ea typeface="メイリオ" panose="020B0604030504040204" pitchFamily="50" charset="-128"/>
              </a:rPr>
              <a:t>　　　　</a:t>
            </a:r>
            <a:r>
              <a:rPr lang="ja-JP" altLang="en-US" sz="1100" dirty="0" err="1">
                <a:latin typeface="メイリオ" panose="020B0604030504040204" pitchFamily="50" charset="-128"/>
                <a:ea typeface="メイリオ" panose="020B0604030504040204" pitchFamily="50" charset="-128"/>
              </a:rPr>
              <a:t>か照</a:t>
            </a:r>
            <a:r>
              <a:rPr lang="ja-JP" altLang="en-US" sz="1100" dirty="0">
                <a:latin typeface="メイリオ" panose="020B0604030504040204" pitchFamily="50" charset="-128"/>
                <a:ea typeface="メイリオ" panose="020B0604030504040204" pitchFamily="50" charset="-128"/>
              </a:rPr>
              <a:t>会します。その他の扶養義務者については、書面での照会を行います</a:t>
            </a:r>
            <a:r>
              <a:rPr lang="ja-JP" altLang="en-US" sz="11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gn="just">
              <a:lnSpc>
                <a:spcPts val="200"/>
              </a:lnSpc>
              <a:spcBef>
                <a:spcPts val="300"/>
              </a:spcBef>
            </a:pPr>
            <a:r>
              <a:rPr lang="ja-JP" altLang="en-US" sz="1200" dirty="0" smtClean="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必要</a:t>
            </a:r>
            <a:r>
              <a:rPr lang="ja-JP" altLang="en-US" sz="1100" dirty="0">
                <a:latin typeface="メイリオ" panose="020B0604030504040204" pitchFamily="50" charset="-128"/>
                <a:ea typeface="メイリオ" panose="020B0604030504040204" pitchFamily="50" charset="-128"/>
              </a:rPr>
              <a:t>な生活費は、年齢、世帯の人数等により定められており（最低</a:t>
            </a:r>
            <a:r>
              <a:rPr lang="ja-JP" altLang="en-US" sz="1100" dirty="0" smtClean="0">
                <a:latin typeface="メイリオ" panose="020B0604030504040204" pitchFamily="50" charset="-128"/>
                <a:ea typeface="メイリオ" panose="020B0604030504040204" pitchFamily="50" charset="-128"/>
              </a:rPr>
              <a:t>生活費</a:t>
            </a:r>
            <a:r>
              <a:rPr lang="ja-JP" altLang="en-US"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最低</a:t>
            </a:r>
            <a:endParaRPr lang="en-US" altLang="ja-JP" sz="11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100" dirty="0" smtClean="0">
                <a:latin typeface="メイリオ" panose="020B0604030504040204" pitchFamily="50" charset="-128"/>
                <a:ea typeface="メイリオ" panose="020B0604030504040204" pitchFamily="50" charset="-128"/>
              </a:rPr>
              <a:t>　　生活費</a:t>
            </a:r>
            <a:r>
              <a:rPr lang="ja-JP" altLang="en-US" sz="1100" dirty="0">
                <a:latin typeface="メイリオ" panose="020B0604030504040204" pitchFamily="50" charset="-128"/>
                <a:ea typeface="メイリオ" panose="020B0604030504040204" pitchFamily="50" charset="-128"/>
              </a:rPr>
              <a:t>以下の収入の場合に生活保護を受給</a:t>
            </a:r>
            <a:r>
              <a:rPr lang="ja-JP" altLang="en-US" sz="1100" dirty="0" smtClean="0">
                <a:latin typeface="メイリオ" panose="020B0604030504040204" pitchFamily="50" charset="-128"/>
                <a:ea typeface="メイリオ" panose="020B0604030504040204" pitchFamily="50" charset="-128"/>
              </a:rPr>
              <a:t>できます</a:t>
            </a:r>
            <a:r>
              <a:rPr lang="ja-JP" altLang="en-US" sz="1100" dirty="0">
                <a:latin typeface="メイリオ" panose="020B0604030504040204" pitchFamily="50" charset="-128"/>
                <a:ea typeface="メイリオ" panose="020B0604030504040204" pitchFamily="50" charset="-128"/>
              </a:rPr>
              <a:t>。</a:t>
            </a:r>
          </a:p>
          <a:p>
            <a:pPr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pPr algn="just">
              <a:lnSpc>
                <a:spcPts val="700"/>
              </a:lnSpc>
              <a:spcBef>
                <a:spcPts val="300"/>
              </a:spcBef>
            </a:pP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endParaRPr lang="en-US" altLang="ja-JP" sz="1200" dirty="0">
              <a:latin typeface="メイリオ" panose="020B0604030504040204" pitchFamily="50" charset="-128"/>
              <a:ea typeface="メイリオ" panose="020B0604030504040204" pitchFamily="50" charset="-128"/>
            </a:endParaRPr>
          </a:p>
          <a:p>
            <a:pPr algn="just">
              <a:lnSpc>
                <a:spcPts val="600"/>
              </a:lnSpc>
              <a:spcBef>
                <a:spcPts val="300"/>
              </a:spcBef>
            </a:pP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生活保護を受けられるかの判断は、上記</a:t>
            </a:r>
            <a:r>
              <a:rPr lang="ja-JP" altLang="en-US" sz="1200" dirty="0">
                <a:latin typeface="メイリオ" panose="020B0604030504040204" pitchFamily="50" charset="-128"/>
                <a:ea typeface="メイリオ" panose="020B0604030504040204" pitchFamily="50" charset="-128"/>
              </a:rPr>
              <a:t>のほか細かな規定が</a:t>
            </a:r>
            <a:r>
              <a:rPr lang="ja-JP" altLang="en-US" sz="1200" dirty="0" smtClean="0">
                <a:latin typeface="メイリオ" panose="020B0604030504040204" pitchFamily="50" charset="-128"/>
                <a:ea typeface="メイリオ" panose="020B0604030504040204" pitchFamily="50" charset="-128"/>
              </a:rPr>
              <a:t>ありますので、</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smtClean="0">
                <a:latin typeface="メイリオ" panose="020B0604030504040204" pitchFamily="50" charset="-128"/>
                <a:ea typeface="メイリオ" panose="020B0604030504040204" pitchFamily="50" charset="-128"/>
              </a:rPr>
              <a:t>　詳しくは、お住まいの自治体の福祉事務所にご相談ください。</a:t>
            </a:r>
            <a:endParaRPr lang="ja-JP" altLang="en-US" sz="1200" dirty="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164808" y="1341549"/>
            <a:ext cx="4114585" cy="355276"/>
            <a:chOff x="164808" y="1661933"/>
            <a:chExt cx="4114585" cy="355276"/>
          </a:xfrm>
        </p:grpSpPr>
        <p:sp>
          <p:nvSpPr>
            <p:cNvPr id="8" name="正方形/長方形 7"/>
            <p:cNvSpPr/>
            <p:nvPr/>
          </p:nvSpPr>
          <p:spPr>
            <a:xfrm>
              <a:off x="440668" y="1661933"/>
              <a:ext cx="3838725"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どのような</a:t>
              </a:r>
              <a:r>
                <a:rPr lang="ja-JP" altLang="en-US" sz="1600" b="1" u="sng" smtClean="0">
                  <a:solidFill>
                    <a:schemeClr val="tx1"/>
                  </a:solidFill>
                  <a:latin typeface="メイリオ" panose="020B0604030504040204" pitchFamily="50" charset="-128"/>
                  <a:ea typeface="メイリオ" panose="020B0604030504040204" pitchFamily="50" charset="-128"/>
                </a:rPr>
                <a:t>方が生活保護</a:t>
              </a:r>
              <a:r>
                <a:rPr lang="ja-JP" altLang="en-US" sz="1600" b="1" u="sng" dirty="0" smtClean="0">
                  <a:solidFill>
                    <a:schemeClr val="tx1"/>
                  </a:solidFill>
                  <a:latin typeface="メイリオ" panose="020B0604030504040204" pitchFamily="50" charset="-128"/>
                  <a:ea typeface="メイリオ" panose="020B0604030504040204" pitchFamily="50" charset="-128"/>
                </a:rPr>
                <a:t>を受けられるか</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164808" y="1713571"/>
              <a:ext cx="252000" cy="252000"/>
              <a:chOff x="-747464" y="1857375"/>
              <a:chExt cx="468052" cy="466725"/>
            </a:xfrm>
          </p:grpSpPr>
          <p:sp>
            <p:nvSpPr>
              <p:cNvPr id="10" name="正方形/長方形 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 name="グループ化 2"/>
          <p:cNvGrpSpPr/>
          <p:nvPr/>
        </p:nvGrpSpPr>
        <p:grpSpPr>
          <a:xfrm>
            <a:off x="191249" y="7344332"/>
            <a:ext cx="2473110" cy="355276"/>
            <a:chOff x="164808" y="7858720"/>
            <a:chExt cx="2473110" cy="355276"/>
          </a:xfrm>
        </p:grpSpPr>
        <p:sp>
          <p:nvSpPr>
            <p:cNvPr id="23" name="正方形/長方形 22"/>
            <p:cNvSpPr/>
            <p:nvPr/>
          </p:nvSpPr>
          <p:spPr>
            <a:xfrm>
              <a:off x="440668" y="7858720"/>
              <a:ext cx="2197250"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生活保護の受給開始後</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24" name="グループ化 23"/>
            <p:cNvGrpSpPr/>
            <p:nvPr/>
          </p:nvGrpSpPr>
          <p:grpSpPr>
            <a:xfrm>
              <a:off x="164808" y="7910358"/>
              <a:ext cx="252000" cy="252000"/>
              <a:chOff x="-747464" y="1857375"/>
              <a:chExt cx="468052" cy="466725"/>
            </a:xfrm>
          </p:grpSpPr>
          <p:sp>
            <p:nvSpPr>
              <p:cNvPr id="25" name="正方形/長方形 24"/>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95412" y="2108101"/>
                <a:ext cx="216000" cy="21599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 name="グループ化 1"/>
          <p:cNvGrpSpPr/>
          <p:nvPr/>
        </p:nvGrpSpPr>
        <p:grpSpPr>
          <a:xfrm>
            <a:off x="183225" y="5836726"/>
            <a:ext cx="1652373" cy="355276"/>
            <a:chOff x="164808" y="6238679"/>
            <a:chExt cx="1652373" cy="355276"/>
          </a:xfrm>
        </p:grpSpPr>
        <p:sp>
          <p:nvSpPr>
            <p:cNvPr id="34" name="正方形/長方形 33"/>
            <p:cNvSpPr/>
            <p:nvPr/>
          </p:nvSpPr>
          <p:spPr>
            <a:xfrm>
              <a:off x="440668" y="6238679"/>
              <a:ext cx="1376513"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手続きの流れ</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35" name="グループ化 34"/>
            <p:cNvGrpSpPr/>
            <p:nvPr/>
          </p:nvGrpSpPr>
          <p:grpSpPr>
            <a:xfrm>
              <a:off x="164808" y="6290316"/>
              <a:ext cx="252000" cy="252001"/>
              <a:chOff x="-747464" y="1857375"/>
              <a:chExt cx="468052" cy="466727"/>
            </a:xfrm>
          </p:grpSpPr>
          <p:sp>
            <p:nvSpPr>
              <p:cNvPr id="36" name="正方形/長方形 3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495412" y="2108103"/>
                <a:ext cx="216000" cy="21599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67" name="テキスト プレースホルダー 5"/>
          <p:cNvSpPr txBox="1">
            <a:spLocks/>
          </p:cNvSpPr>
          <p:nvPr/>
        </p:nvSpPr>
        <p:spPr>
          <a:xfrm>
            <a:off x="35162" y="712484"/>
            <a:ext cx="6768000" cy="591412"/>
          </a:xfrm>
          <a:prstGeom prst="rect">
            <a:avLst/>
          </a:prstGeom>
          <a:ln w="6350">
            <a:solidFill>
              <a:schemeClr val="tx1"/>
            </a:solidFill>
          </a:ln>
        </p:spPr>
        <p:txBody>
          <a:bodyPr vert="horz" lIns="36000" tIns="36000" rIns="36000" bIns="0" rtlCol="0" anchor="ctr" anchorCtr="0">
            <a:normAutofit/>
          </a:bodyPr>
          <a:lstStyle>
            <a:lvl1pPr marL="216000" indent="-180000" algn="just" defTabSz="1198083" rtl="0" eaLnBrk="1" latinLnBrk="0" hangingPunct="1">
              <a:spcBef>
                <a:spcPct val="20000"/>
              </a:spcBef>
              <a:buClr>
                <a:schemeClr val="accent1">
                  <a:lumMod val="75000"/>
                </a:schemeClr>
              </a:buClr>
              <a:buFont typeface="Wingdings" panose="05000000000000000000" pitchFamily="2" charset="2"/>
              <a:buChar char="l"/>
              <a:defRPr kumimoji="1" sz="1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a:lstStyle>
          <a:p>
            <a:pPr marL="36000" indent="0">
              <a:lnSpc>
                <a:spcPts val="1600"/>
              </a:lnSpc>
              <a:buNone/>
              <a:tabLst>
                <a:tab pos="6464300" algn="l"/>
              </a:tabLst>
            </a:pPr>
            <a:r>
              <a:rPr lang="ja-JP" altLang="en-US" sz="1600" dirty="0" smtClean="0"/>
              <a:t>生活保護は、最低</a:t>
            </a:r>
            <a:r>
              <a:rPr lang="ja-JP" altLang="en-US" sz="1600" dirty="0"/>
              <a:t>生活の</a:t>
            </a:r>
            <a:r>
              <a:rPr lang="ja-JP" altLang="en-US" sz="1600" dirty="0" smtClean="0"/>
              <a:t>保障と自立</a:t>
            </a:r>
            <a:r>
              <a:rPr lang="ja-JP" altLang="en-US" sz="1600" dirty="0"/>
              <a:t>の</a:t>
            </a:r>
            <a:r>
              <a:rPr lang="ja-JP" altLang="en-US" sz="1600" dirty="0" smtClean="0"/>
              <a:t>助長を図ることを目的として、</a:t>
            </a:r>
            <a:endParaRPr lang="en-US" altLang="ja-JP" sz="1600" dirty="0" smtClean="0"/>
          </a:p>
          <a:p>
            <a:pPr marL="36000" indent="0">
              <a:lnSpc>
                <a:spcPts val="1600"/>
              </a:lnSpc>
              <a:buNone/>
              <a:tabLst>
                <a:tab pos="6464300" algn="l"/>
              </a:tabLst>
            </a:pPr>
            <a:r>
              <a:rPr lang="ja-JP" altLang="en-US" sz="1600" dirty="0" smtClean="0"/>
              <a:t>その困窮の程度に応じ、必要な保護を行う制度です。</a:t>
            </a:r>
            <a:endParaRPr lang="ja-JP" altLang="en-US" sz="1600" dirty="0"/>
          </a:p>
        </p:txBody>
      </p:sp>
      <p:sp>
        <p:nvSpPr>
          <p:cNvPr id="40" name="正方形/長方形 39"/>
          <p:cNvSpPr/>
          <p:nvPr/>
        </p:nvSpPr>
        <p:spPr>
          <a:xfrm>
            <a:off x="299520" y="6276835"/>
            <a:ext cx="6584797" cy="1054135"/>
          </a:xfrm>
          <a:prstGeom prst="rect">
            <a:avLst/>
          </a:prstGeom>
        </p:spPr>
        <p:txBody>
          <a:bodyPr wrap="square">
            <a:spAutoFit/>
          </a:bodyPr>
          <a:lstStyle/>
          <a:p>
            <a:pPr algn="just">
              <a:lnSpc>
                <a:spcPct val="100000"/>
              </a:lnSpc>
              <a:spcBef>
                <a:spcPts val="300"/>
              </a:spcBef>
            </a:pPr>
            <a:r>
              <a:rPr lang="ja-JP" altLang="en-US" sz="1100" dirty="0" smtClean="0">
                <a:latin typeface="メイリオ" panose="020B0604030504040204" pitchFamily="50" charset="-128"/>
                <a:ea typeface="メイリオ" panose="020B0604030504040204" pitchFamily="50" charset="-128"/>
              </a:rPr>
              <a:t>○　お住まいの自治体の福祉事務所（生活相談等</a:t>
            </a:r>
            <a:r>
              <a:rPr lang="ja-JP" altLang="en-US" sz="1100" dirty="0">
                <a:latin typeface="メイリオ" panose="020B0604030504040204" pitchFamily="50" charset="-128"/>
                <a:ea typeface="メイリオ" panose="020B0604030504040204" pitchFamily="50" charset="-128"/>
              </a:rPr>
              <a:t>の窓口）に</a:t>
            </a:r>
            <a:r>
              <a:rPr lang="ja-JP" altLang="en-US" sz="1100" dirty="0" smtClean="0">
                <a:latin typeface="メイリオ" panose="020B0604030504040204" pitchFamily="50" charset="-128"/>
                <a:ea typeface="メイリオ" panose="020B0604030504040204" pitchFamily="50" charset="-128"/>
              </a:rPr>
              <a:t>ご相談ください。</a:t>
            </a:r>
            <a:endParaRPr lang="en-US" altLang="ja-JP" sz="11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100" dirty="0" smtClean="0">
                <a:latin typeface="メイリオ" panose="020B0604030504040204" pitchFamily="50" charset="-128"/>
                <a:ea typeface="メイリオ" panose="020B0604030504040204" pitchFamily="50" charset="-128"/>
              </a:rPr>
              <a:t>○　保護の申請を行った場合、福祉事務所は訪問調査、資産調査等を行い、</a:t>
            </a:r>
            <a:endParaRPr lang="en-US" altLang="ja-JP" sz="11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100" dirty="0" smtClean="0">
                <a:latin typeface="メイリオ" panose="020B0604030504040204" pitchFamily="50" charset="-128"/>
                <a:ea typeface="メイリオ" panose="020B0604030504040204" pitchFamily="50" charset="-128"/>
              </a:rPr>
              <a:t>　保護を受けられるかどうかや、支給する保護費の決定のための審査を行います。</a:t>
            </a:r>
            <a:endParaRPr lang="en-US" altLang="ja-JP" sz="1100" dirty="0" smtClean="0">
              <a:latin typeface="メイリオ" panose="020B0604030504040204" pitchFamily="50" charset="-128"/>
              <a:ea typeface="メイリオ" panose="020B0604030504040204" pitchFamily="50" charset="-128"/>
            </a:endParaRPr>
          </a:p>
          <a:p>
            <a:pPr marL="180975" indent="-180975" algn="just">
              <a:lnSpc>
                <a:spcPct val="100000"/>
              </a:lnSpc>
              <a:spcBef>
                <a:spcPts val="300"/>
              </a:spcBef>
            </a:pPr>
            <a:r>
              <a:rPr lang="ja-JP" altLang="en-US" sz="1100" dirty="0" smtClean="0">
                <a:latin typeface="メイリオ" panose="020B0604030504040204" pitchFamily="50" charset="-128"/>
                <a:ea typeface="メイリオ" panose="020B0604030504040204" pitchFamily="50" charset="-128"/>
              </a:rPr>
              <a:t>○　上記の審査を行い、福祉事務所は、保護の申請から原則</a:t>
            </a:r>
            <a:r>
              <a:rPr lang="en-US" altLang="ja-JP" sz="1100" dirty="0" smtClean="0">
                <a:latin typeface="メイリオ" panose="020B0604030504040204" pitchFamily="50" charset="-128"/>
                <a:ea typeface="メイリオ" panose="020B0604030504040204" pitchFamily="50" charset="-128"/>
              </a:rPr>
              <a:t>14</a:t>
            </a:r>
            <a:r>
              <a:rPr lang="ja-JP" altLang="en-US" sz="1100" dirty="0" smtClean="0">
                <a:latin typeface="メイリオ" panose="020B0604030504040204" pitchFamily="50" charset="-128"/>
                <a:ea typeface="メイリオ" panose="020B0604030504040204" pitchFamily="50" charset="-128"/>
              </a:rPr>
              <a:t>日以内に生活保護を受けられるか判断することとなっています。</a:t>
            </a:r>
            <a:endParaRPr lang="en-US" altLang="ja-JP" sz="1100" dirty="0" smtClean="0">
              <a:latin typeface="メイリオ" panose="020B0604030504040204" pitchFamily="50" charset="-128"/>
              <a:ea typeface="メイリオ" panose="020B0604030504040204" pitchFamily="50" charset="-128"/>
            </a:endParaRPr>
          </a:p>
        </p:txBody>
      </p:sp>
      <p:sp>
        <p:nvSpPr>
          <p:cNvPr id="42" name="正方形/長方形 41"/>
          <p:cNvSpPr/>
          <p:nvPr/>
        </p:nvSpPr>
        <p:spPr>
          <a:xfrm>
            <a:off x="260623" y="7704499"/>
            <a:ext cx="6504269" cy="1508105"/>
          </a:xfrm>
          <a:prstGeom prst="rect">
            <a:avLst/>
          </a:prstGeom>
        </p:spPr>
        <p:txBody>
          <a:bodyPr wrap="square">
            <a:spAutoFit/>
          </a:bodyPr>
          <a:lstStyle/>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生活</a:t>
            </a:r>
            <a:r>
              <a:rPr lang="ja-JP" altLang="en-US" sz="1050" dirty="0">
                <a:latin typeface="メイリオ" panose="020B0604030504040204" pitchFamily="50" charset="-128"/>
                <a:ea typeface="メイリオ" panose="020B0604030504040204" pitchFamily="50" charset="-128"/>
              </a:rPr>
              <a:t>保護の受給中は</a:t>
            </a:r>
            <a:r>
              <a:rPr lang="ja-JP" altLang="en-US" sz="1050" dirty="0" smtClean="0">
                <a:latin typeface="メイリオ" panose="020B0604030504040204" pitchFamily="50" charset="-128"/>
                <a:ea typeface="メイリオ" panose="020B0604030504040204" pitchFamily="50" charset="-128"/>
              </a:rPr>
              <a:t>、ケースワーカーが年数回の訪問調査を行うほか、</a:t>
            </a:r>
            <a:endParaRPr lang="en-US" altLang="ja-JP" sz="105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ケースワーカーによる生活</a:t>
            </a:r>
            <a:r>
              <a:rPr lang="ja-JP" altLang="en-US" sz="1050" dirty="0">
                <a:latin typeface="メイリオ" panose="020B0604030504040204" pitchFamily="50" charset="-128"/>
                <a:ea typeface="メイリオ" panose="020B0604030504040204" pitchFamily="50" charset="-128"/>
              </a:rPr>
              <a:t>に関する指導</a:t>
            </a:r>
            <a:r>
              <a:rPr lang="ja-JP" altLang="en-US" sz="1050" dirty="0" smtClean="0">
                <a:latin typeface="メイリオ" panose="020B0604030504040204" pitchFamily="50" charset="-128"/>
                <a:ea typeface="メイリオ" panose="020B0604030504040204" pitchFamily="50" charset="-128"/>
              </a:rPr>
              <a:t>に従っていただく</a:t>
            </a:r>
            <a:r>
              <a:rPr lang="ja-JP" altLang="en-US" sz="1050" dirty="0">
                <a:latin typeface="メイリオ" panose="020B0604030504040204" pitchFamily="50" charset="-128"/>
                <a:ea typeface="メイリオ" panose="020B0604030504040204" pitchFamily="50" charset="-128"/>
              </a:rPr>
              <a:t>必要があります</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生活保護の受給中は、収入の状況を毎月申告していただく必要があります。</a:t>
            </a:r>
            <a:endParaRPr lang="ja-JP" altLang="en-US" sz="105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生活費のほか、家賃についても一定</a:t>
            </a:r>
            <a:r>
              <a:rPr lang="ja-JP" altLang="en-US" sz="1050" dirty="0">
                <a:latin typeface="メイリオ" panose="020B0604030504040204" pitchFamily="50" charset="-128"/>
                <a:ea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rPr>
              <a:t>基準額の範囲内で支給されます</a:t>
            </a:r>
            <a:r>
              <a:rPr lang="ja-JP" altLang="en-US" sz="1050" dirty="0">
                <a:latin typeface="メイリオ" panose="020B0604030504040204" pitchFamily="50" charset="-128"/>
                <a:ea typeface="メイリオ" panose="020B0604030504040204" pitchFamily="50" charset="-128"/>
              </a:rPr>
              <a:t>。</a:t>
            </a: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また、必要</a:t>
            </a:r>
            <a:r>
              <a:rPr lang="ja-JP" altLang="en-US" sz="1050" dirty="0">
                <a:latin typeface="メイリオ" panose="020B0604030504040204" pitchFamily="50" charset="-128"/>
                <a:ea typeface="メイリオ" panose="020B0604030504040204" pitchFamily="50" charset="-128"/>
              </a:rPr>
              <a:t>な医療、</a:t>
            </a:r>
            <a:r>
              <a:rPr lang="ja-JP" altLang="en-US" sz="1050" dirty="0" smtClean="0">
                <a:latin typeface="メイリオ" panose="020B0604030504040204" pitchFamily="50" charset="-128"/>
                <a:ea typeface="メイリオ" panose="020B0604030504040204" pitchFamily="50" charset="-128"/>
              </a:rPr>
              <a:t>介護についても給付対象となります。</a:t>
            </a:r>
            <a:endParaRPr lang="ja-JP" altLang="en-US" sz="1050" dirty="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家計</a:t>
            </a:r>
            <a:r>
              <a:rPr lang="ja-JP" altLang="en-US" sz="1050" dirty="0">
                <a:latin typeface="メイリオ" panose="020B0604030504040204" pitchFamily="50" charset="-128"/>
                <a:ea typeface="メイリオ" panose="020B0604030504040204" pitchFamily="50" charset="-128"/>
              </a:rPr>
              <a:t>相談の支援、子どもの学習・生活支援</a:t>
            </a:r>
            <a:r>
              <a:rPr lang="ja-JP" altLang="en-US" sz="1050" dirty="0" smtClean="0">
                <a:latin typeface="メイリオ" panose="020B0604030504040204" pitchFamily="50" charset="-128"/>
                <a:ea typeface="メイリオ" panose="020B0604030504040204" pitchFamily="50" charset="-128"/>
              </a:rPr>
              <a:t>、就労</a:t>
            </a:r>
            <a:r>
              <a:rPr lang="ja-JP" altLang="en-US" sz="1050" dirty="0">
                <a:latin typeface="メイリオ" panose="020B0604030504040204" pitchFamily="50" charset="-128"/>
                <a:ea typeface="メイリオ" panose="020B0604030504040204" pitchFamily="50" charset="-128"/>
              </a:rPr>
              <a:t>支援などの</a:t>
            </a:r>
            <a:r>
              <a:rPr lang="ja-JP" altLang="en-US" sz="1050" dirty="0" smtClean="0">
                <a:latin typeface="メイリオ" panose="020B0604030504040204" pitchFamily="50" charset="-128"/>
                <a:ea typeface="メイリオ" panose="020B0604030504040204" pitchFamily="50" charset="-128"/>
              </a:rPr>
              <a:t>支援を受ける</a:t>
            </a:r>
            <a:endParaRPr lang="en-US" altLang="ja-JP" sz="105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050" dirty="0" smtClean="0">
                <a:latin typeface="メイリオ" panose="020B0604030504040204" pitchFamily="50" charset="-128"/>
                <a:ea typeface="メイリオ" panose="020B0604030504040204" pitchFamily="50" charset="-128"/>
              </a:rPr>
              <a:t>　こともできます</a:t>
            </a:r>
            <a:r>
              <a:rPr lang="ja-JP" altLang="en-US" sz="1050" dirty="0">
                <a:latin typeface="メイリオ" panose="020B0604030504040204" pitchFamily="50" charset="-128"/>
                <a:ea typeface="メイリオ" panose="020B0604030504040204" pitchFamily="50" charset="-128"/>
              </a:rPr>
              <a:t>（一部の自治体を</a:t>
            </a:r>
            <a:r>
              <a:rPr lang="ja-JP" altLang="en-US" sz="1050" dirty="0" smtClean="0">
                <a:latin typeface="メイリオ" panose="020B0604030504040204" pitchFamily="50" charset="-128"/>
                <a:ea typeface="メイリオ" panose="020B0604030504040204" pitchFamily="50" charset="-128"/>
              </a:rPr>
              <a:t>除く。）。</a:t>
            </a:r>
            <a:endParaRPr lang="ja-JP" altLang="en-US" sz="1050" dirty="0">
              <a:latin typeface="メイリオ" panose="020B0604030504040204" pitchFamily="50" charset="-128"/>
              <a:ea typeface="メイリオ" panose="020B0604030504040204" pitchFamily="50" charset="-128"/>
            </a:endParaRPr>
          </a:p>
        </p:txBody>
      </p:sp>
      <p:sp>
        <p:nvSpPr>
          <p:cNvPr id="43" name="Text Box 9" descr="5%"/>
          <p:cNvSpPr txBox="1">
            <a:spLocks noChangeArrowheads="1"/>
          </p:cNvSpPr>
          <p:nvPr/>
        </p:nvSpPr>
        <p:spPr bwMode="auto">
          <a:xfrm>
            <a:off x="847328" y="4736396"/>
            <a:ext cx="3219450" cy="248258"/>
          </a:xfrm>
          <a:prstGeom prst="rect">
            <a:avLst/>
          </a:prstGeom>
          <a:pattFill prst="pct5">
            <a:fgClr>
              <a:srgbClr val="000000"/>
            </a:fgClr>
            <a:bgClr>
              <a:srgbClr val="FFFFFF"/>
            </a:bgClr>
          </a:pattFill>
          <a:ln w="9525">
            <a:solidFill>
              <a:srgbClr val="000000"/>
            </a:solidFill>
            <a:miter lim="800000"/>
            <a:headEnd/>
            <a:tailEnd/>
          </a:ln>
        </p:spPr>
        <p:txBody>
          <a:bodyPr lIns="91413" tIns="45707" rIns="91413" bIns="45707"/>
          <a:lstStyle/>
          <a:p>
            <a:pPr algn="ctr" eaLnBrk="0" hangingPunct="0"/>
            <a:r>
              <a:rPr kumimoji="0" lang="ja-JP" altLang="en-US" sz="1400" dirty="0">
                <a:solidFill>
                  <a:prstClr val="black"/>
                </a:solidFill>
                <a:latin typeface="Century" pitchFamily="18" charset="0"/>
              </a:rPr>
              <a:t>最　　低　　生　　活　　費</a:t>
            </a:r>
          </a:p>
        </p:txBody>
      </p:sp>
      <p:sp>
        <p:nvSpPr>
          <p:cNvPr id="49" name="Text Box 11"/>
          <p:cNvSpPr txBox="1">
            <a:spLocks noChangeArrowheads="1"/>
          </p:cNvSpPr>
          <p:nvPr/>
        </p:nvSpPr>
        <p:spPr bwMode="auto">
          <a:xfrm>
            <a:off x="847328" y="5049463"/>
            <a:ext cx="2635250" cy="255040"/>
          </a:xfrm>
          <a:prstGeom prst="rect">
            <a:avLst/>
          </a:prstGeom>
          <a:solidFill>
            <a:srgbClr val="FFFFFF"/>
          </a:solidFill>
          <a:ln w="9525">
            <a:solidFill>
              <a:srgbClr val="000000"/>
            </a:solidFill>
            <a:miter lim="800000"/>
            <a:headEnd/>
            <a:tailEnd/>
          </a:ln>
        </p:spPr>
        <p:txBody>
          <a:bodyPr lIns="91413" tIns="45707" rIns="91413" bIns="45707"/>
          <a:lstStyle/>
          <a:p>
            <a:pPr algn="ctr" eaLnBrk="0" hangingPunct="0"/>
            <a:r>
              <a:rPr kumimoji="0" lang="ja-JP" altLang="en-US" sz="1400" dirty="0">
                <a:solidFill>
                  <a:prstClr val="black"/>
                </a:solidFill>
                <a:latin typeface="Century" pitchFamily="18" charset="0"/>
              </a:rPr>
              <a:t>年金・児童扶養手当等の収入</a:t>
            </a:r>
          </a:p>
        </p:txBody>
      </p:sp>
      <p:sp>
        <p:nvSpPr>
          <p:cNvPr id="50" name="Rectangle 12" descr="25%"/>
          <p:cNvSpPr>
            <a:spLocks noChangeArrowheads="1"/>
          </p:cNvSpPr>
          <p:nvPr/>
        </p:nvSpPr>
        <p:spPr bwMode="auto">
          <a:xfrm>
            <a:off x="3449242" y="5049463"/>
            <a:ext cx="619125" cy="255040"/>
          </a:xfrm>
          <a:prstGeom prst="rect">
            <a:avLst/>
          </a:prstGeom>
          <a:blipFill dpi="0" rotWithShape="0">
            <a:blip r:embed="rId3" cstate="print"/>
            <a:srcRect/>
            <a:tile tx="0" ty="0" sx="100000" sy="100000" flip="none" algn="tl"/>
          </a:blipFill>
          <a:ln w="9525">
            <a:solidFill>
              <a:srgbClr val="000000"/>
            </a:solidFill>
            <a:miter lim="800000"/>
            <a:headEnd/>
            <a:tailEnd/>
          </a:ln>
        </p:spPr>
        <p:txBody>
          <a:bodyPr lIns="91413" tIns="45707" rIns="91413" bIns="45707"/>
          <a:lstStyle/>
          <a:p>
            <a:endParaRPr lang="ja-JP" altLang="en-US">
              <a:solidFill>
                <a:prstClr val="black"/>
              </a:solidFill>
            </a:endParaRPr>
          </a:p>
        </p:txBody>
      </p:sp>
      <p:sp>
        <p:nvSpPr>
          <p:cNvPr id="52" name="Text Box 13"/>
          <p:cNvSpPr txBox="1">
            <a:spLocks noChangeArrowheads="1"/>
          </p:cNvSpPr>
          <p:nvPr/>
        </p:nvSpPr>
        <p:spPr bwMode="auto">
          <a:xfrm>
            <a:off x="4329100" y="5053769"/>
            <a:ext cx="1747837" cy="295275"/>
          </a:xfrm>
          <a:prstGeom prst="rect">
            <a:avLst/>
          </a:prstGeom>
          <a:solidFill>
            <a:srgbClr val="FFFFFF"/>
          </a:solidFill>
          <a:ln w="9525">
            <a:solidFill>
              <a:srgbClr val="FFFFFF"/>
            </a:solidFill>
            <a:miter lim="800000"/>
            <a:headEnd/>
            <a:tailEnd/>
          </a:ln>
        </p:spPr>
        <p:txBody>
          <a:bodyPr lIns="90835" tIns="45418" rIns="90835" bIns="45418"/>
          <a:lstStyle/>
          <a:p>
            <a:pPr algn="just" eaLnBrk="0" hangingPunct="0"/>
            <a:r>
              <a:rPr kumimoji="0" lang="ja-JP" altLang="en-US" sz="1400" u="sng" dirty="0">
                <a:solidFill>
                  <a:prstClr val="black"/>
                </a:solidFill>
                <a:latin typeface="Century" pitchFamily="18" charset="0"/>
              </a:rPr>
              <a:t>支給される保護費</a:t>
            </a:r>
          </a:p>
        </p:txBody>
      </p:sp>
      <p:sp>
        <p:nvSpPr>
          <p:cNvPr id="53" name="Line 14"/>
          <p:cNvSpPr>
            <a:spLocks noChangeShapeType="1"/>
          </p:cNvSpPr>
          <p:nvPr/>
        </p:nvSpPr>
        <p:spPr bwMode="auto">
          <a:xfrm>
            <a:off x="3907492" y="5198451"/>
            <a:ext cx="421608" cy="4031"/>
          </a:xfrm>
          <a:prstGeom prst="line">
            <a:avLst/>
          </a:prstGeom>
          <a:noFill/>
          <a:ln w="9525">
            <a:solidFill>
              <a:srgbClr val="000000"/>
            </a:solidFill>
            <a:round/>
            <a:headEnd/>
            <a:tailEnd type="triangle" w="med" len="med"/>
          </a:ln>
        </p:spPr>
        <p:txBody>
          <a:bodyPr lIns="90835" tIns="45418" rIns="90835" bIns="45418"/>
          <a:lstStyle/>
          <a:p>
            <a:endParaRPr lang="ja-JP" altLang="en-US">
              <a:solidFill>
                <a:prstClr val="black"/>
              </a:solidFill>
            </a:endParaRPr>
          </a:p>
        </p:txBody>
      </p:sp>
      <p:grpSp>
        <p:nvGrpSpPr>
          <p:cNvPr id="41" name="グループ化 40"/>
          <p:cNvGrpSpPr/>
          <p:nvPr/>
        </p:nvGrpSpPr>
        <p:grpSpPr>
          <a:xfrm>
            <a:off x="163865" y="9220655"/>
            <a:ext cx="6624000" cy="412865"/>
            <a:chOff x="174512" y="4753857"/>
            <a:chExt cx="6624000" cy="612719"/>
          </a:xfrm>
        </p:grpSpPr>
        <p:sp>
          <p:nvSpPr>
            <p:cNvPr id="45" name="正方形/長方形 44"/>
            <p:cNvSpPr/>
            <p:nvPr/>
          </p:nvSpPr>
          <p:spPr>
            <a:xfrm>
              <a:off x="174512" y="4753857"/>
              <a:ext cx="6624000" cy="612719"/>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70512" y="4832256"/>
              <a:ext cx="6192000" cy="456761"/>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ご相談はお住まいの自治体の福祉事務所までご連絡ください。</a:t>
              </a:r>
              <a:endParaRPr lang="en-US" altLang="ja-JP" sz="1200" dirty="0">
                <a:solidFill>
                  <a:srgbClr val="000000"/>
                </a:solidFill>
                <a:latin typeface="メイリオ" panose="020B0604030504040204" pitchFamily="50" charset="-128"/>
                <a:ea typeface="メイリオ" panose="020B0604030504040204" pitchFamily="50" charset="-128"/>
              </a:endParaRPr>
            </a:p>
          </p:txBody>
        </p:sp>
      </p:grpSp>
      <p:sp>
        <p:nvSpPr>
          <p:cNvPr id="48" name="角丸四角形 47"/>
          <p:cNvSpPr/>
          <p:nvPr/>
        </p:nvSpPr>
        <p:spPr>
          <a:xfrm>
            <a:off x="224644" y="9273482"/>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1" name="スライド番号プレースホルダー 1"/>
          <p:cNvSpPr>
            <a:spLocks noGrp="1"/>
          </p:cNvSpPr>
          <p:nvPr>
            <p:ph type="sldNum" sz="quarter" idx="12"/>
          </p:nvPr>
        </p:nvSpPr>
        <p:spPr>
          <a:xfrm>
            <a:off x="-47767" y="9705528"/>
            <a:ext cx="6858000" cy="221018"/>
          </a:xfrm>
        </p:spPr>
        <p:txBody>
          <a:bodyPr/>
          <a:lstStyle/>
          <a:p>
            <a:r>
              <a:rPr lang="en-US" altLang="ja-JP" dirty="0" smtClean="0"/>
              <a:t>- </a:t>
            </a:r>
            <a:fld id="{9E2A29CB-BA86-48A6-80E1-CB8750A963B5}" type="slidenum">
              <a:rPr lang="ja-JP" altLang="en-US" smtClean="0"/>
              <a:pPr/>
              <a:t>15</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325414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44624" y="9074529"/>
            <a:ext cx="6723729" cy="775015"/>
          </a:xfrm>
        </p:spPr>
        <p:txBody>
          <a:bodyPr/>
          <a:lstStyle/>
          <a:p>
            <a:pPr algn="just">
              <a:lnSpc>
                <a:spcPct val="100000"/>
              </a:lnSpc>
            </a:pPr>
            <a:r>
              <a:rPr lang="ja-JP" altLang="en-US" b="0" dirty="0"/>
              <a:t>（</a:t>
            </a:r>
            <a:r>
              <a:rPr lang="en-US" altLang="ja-JP" b="0" dirty="0"/>
              <a:t>※</a:t>
            </a:r>
            <a:r>
              <a:rPr lang="ja-JP" altLang="en-US" b="0" dirty="0"/>
              <a:t>）国民健康保険に加入されている方について</a:t>
            </a:r>
            <a:endParaRPr lang="en-US" altLang="ja-JP" b="0" dirty="0"/>
          </a:p>
          <a:p>
            <a:pPr marL="266700" indent="-266700" algn="just">
              <a:lnSpc>
                <a:spcPct val="100000"/>
              </a:lnSpc>
            </a:pPr>
            <a:r>
              <a:rPr lang="ja-JP" altLang="en-US" b="0" dirty="0" smtClean="0">
                <a:solidFill>
                  <a:prstClr val="black"/>
                </a:solidFill>
              </a:rPr>
              <a:t>　　 市区町村</a:t>
            </a:r>
            <a:r>
              <a:rPr lang="ja-JP" altLang="en-US" b="0" dirty="0">
                <a:solidFill>
                  <a:prstClr val="black"/>
                </a:solidFill>
              </a:rPr>
              <a:t>によっては、条例により、新型コロナウイルス感染症に感染するなどした被用者に</a:t>
            </a:r>
            <a:r>
              <a:rPr lang="ja-JP" altLang="en-US" b="0" dirty="0" smtClean="0">
                <a:solidFill>
                  <a:prstClr val="black"/>
                </a:solidFill>
              </a:rPr>
              <a:t>傷病手当金</a:t>
            </a:r>
            <a:r>
              <a:rPr lang="ja-JP" altLang="en-US" b="0" dirty="0">
                <a:solidFill>
                  <a:prstClr val="black"/>
                </a:solidFill>
              </a:rPr>
              <a:t>を支給する場合があります。詳細については、お住まいの</a:t>
            </a:r>
            <a:r>
              <a:rPr lang="ja-JP" altLang="en-US" b="0" dirty="0" smtClean="0">
                <a:solidFill>
                  <a:prstClr val="black"/>
                </a:solidFill>
              </a:rPr>
              <a:t>市区町村</a:t>
            </a:r>
            <a:r>
              <a:rPr lang="ja-JP" altLang="en-US" b="0" dirty="0">
                <a:solidFill>
                  <a:prstClr val="black"/>
                </a:solidFill>
              </a:rPr>
              <a:t>にお問い合わせください。</a:t>
            </a:r>
            <a:endParaRPr lang="en-US" altLang="ja-JP" b="0" dirty="0">
              <a:solidFill>
                <a:prstClr val="black"/>
              </a:solidFill>
            </a:endParaRPr>
          </a:p>
        </p:txBody>
      </p:sp>
      <p:sp>
        <p:nvSpPr>
          <p:cNvPr id="3" name="タイトル 2"/>
          <p:cNvSpPr>
            <a:spLocks noGrp="1"/>
          </p:cNvSpPr>
          <p:nvPr>
            <p:ph type="title"/>
          </p:nvPr>
        </p:nvSpPr>
        <p:spPr>
          <a:xfrm>
            <a:off x="0" y="13318"/>
            <a:ext cx="6858000" cy="648000"/>
          </a:xfrm>
          <a:solidFill>
            <a:schemeClr val="accent1">
              <a:lumMod val="40000"/>
              <a:lumOff val="60000"/>
            </a:schemeClr>
          </a:solidFill>
        </p:spPr>
        <p:txBody>
          <a:bodyPr/>
          <a:lstStyle/>
          <a:p>
            <a:r>
              <a:rPr lang="ja-JP" altLang="en-US" dirty="0" smtClean="0"/>
              <a:t>傷病手当金</a:t>
            </a:r>
            <a:endParaRPr lang="ja-JP" altLang="en-US" dirty="0"/>
          </a:p>
        </p:txBody>
      </p:sp>
      <p:sp>
        <p:nvSpPr>
          <p:cNvPr id="4" name="テキスト プレースホルダー 3"/>
          <p:cNvSpPr>
            <a:spLocks noGrp="1"/>
          </p:cNvSpPr>
          <p:nvPr>
            <p:ph type="body" sz="quarter" idx="13"/>
          </p:nvPr>
        </p:nvSpPr>
        <p:spPr>
          <a:xfrm>
            <a:off x="44624" y="744302"/>
            <a:ext cx="6768000" cy="1093940"/>
          </a:xfrm>
        </p:spPr>
        <p:txBody>
          <a:bodyPr>
            <a:spAutoFit/>
          </a:bodyPr>
          <a:lstStyle/>
          <a:p>
            <a:pPr marL="36000" indent="0">
              <a:buNone/>
            </a:pPr>
            <a:r>
              <a:rPr lang="ja-JP" altLang="en-US" sz="1600" spc="-30" dirty="0" smtClean="0"/>
              <a:t>傷病手当金は、健康保険等の被保険者が、業務災害以外の理由による病気やケガの療養のため仕事を休んだ場合に、所得保障を行う制度です。新型コロナウイルス感染症に感染し、その療養のために働くことができない方も、利用することができます。</a:t>
            </a:r>
            <a:endParaRPr kumimoji="1" lang="ja-JP" altLang="en-US" sz="1600" spc="-30" dirty="0"/>
          </a:p>
        </p:txBody>
      </p:sp>
      <p:sp>
        <p:nvSpPr>
          <p:cNvPr id="31" name="正方形/長方形 30"/>
          <p:cNvSpPr/>
          <p:nvPr/>
        </p:nvSpPr>
        <p:spPr>
          <a:xfrm>
            <a:off x="478128" y="8589400"/>
            <a:ext cx="6372000" cy="523220"/>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支給要件の詳細</a:t>
            </a:r>
            <a:r>
              <a:rPr lang="ja-JP" altLang="en-US" sz="1400" dirty="0" smtClean="0">
                <a:solidFill>
                  <a:srgbClr val="000000"/>
                </a:solidFill>
                <a:latin typeface="メイリオ" panose="020B0604030504040204" pitchFamily="50" charset="-128"/>
                <a:ea typeface="メイリオ" panose="020B0604030504040204" pitchFamily="50" charset="-128"/>
              </a:rPr>
              <a:t>や</a:t>
            </a:r>
            <a:r>
              <a:rPr lang="ja-JP" altLang="en-US" sz="1400" b="1" dirty="0">
                <a:solidFill>
                  <a:srgbClr val="000000"/>
                </a:solidFill>
                <a:latin typeface="メイリオ" panose="020B0604030504040204" pitchFamily="50" charset="-128"/>
                <a:ea typeface="メイリオ" panose="020B0604030504040204" pitchFamily="50" charset="-128"/>
              </a:rPr>
              <a:t>具体的な</a:t>
            </a:r>
            <a:r>
              <a:rPr lang="ja-JP" altLang="en-US" sz="1400" b="1" dirty="0" smtClean="0">
                <a:solidFill>
                  <a:srgbClr val="000000"/>
                </a:solidFill>
                <a:latin typeface="メイリオ" panose="020B0604030504040204" pitchFamily="50" charset="-128"/>
                <a:ea typeface="メイリオ" panose="020B0604030504040204" pitchFamily="50" charset="-128"/>
              </a:rPr>
              <a:t>手続き</a:t>
            </a:r>
            <a:r>
              <a:rPr lang="ja-JP" altLang="en-US" sz="1400" dirty="0" smtClean="0">
                <a:solidFill>
                  <a:srgbClr val="000000"/>
                </a:solidFill>
                <a:latin typeface="メイリオ" panose="020B0604030504040204" pitchFamily="50" charset="-128"/>
                <a:ea typeface="メイリオ" panose="020B0604030504040204" pitchFamily="50" charset="-128"/>
              </a:rPr>
              <a:t>については、</a:t>
            </a:r>
            <a:r>
              <a:rPr lang="ja-JP" altLang="en-US" sz="1400" b="1" dirty="0" smtClean="0">
                <a:solidFill>
                  <a:srgbClr val="000000"/>
                </a:solidFill>
                <a:latin typeface="メイリオ" panose="020B0604030504040204" pitchFamily="50" charset="-128"/>
                <a:ea typeface="メイリオ" panose="020B0604030504040204" pitchFamily="50" charset="-128"/>
              </a:rPr>
              <a:t>ご加入の健康保険の保険者にご確認ください</a:t>
            </a:r>
            <a:r>
              <a:rPr lang="ja-JP" altLang="en-US" sz="1400" dirty="0" smtClean="0">
                <a:solidFill>
                  <a:srgbClr val="000000"/>
                </a:solidFill>
                <a:latin typeface="メイリオ" panose="020B0604030504040204" pitchFamily="50" charset="-128"/>
                <a:ea typeface="メイリオ" panose="020B0604030504040204" pitchFamily="50" charset="-128"/>
              </a:rPr>
              <a:t>。</a:t>
            </a:r>
            <a:endParaRPr lang="en-US" altLang="ja-JP" sz="1400" dirty="0" smtClean="0">
              <a:solidFill>
                <a:srgbClr val="000000"/>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164808" y="8612385"/>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93108" y="8553400"/>
            <a:ext cx="6671785" cy="530761"/>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60624" y="3144522"/>
            <a:ext cx="6504269" cy="1700466"/>
          </a:xfrm>
          <a:prstGeom prst="rect">
            <a:avLst/>
          </a:prstGeom>
        </p:spPr>
        <p:txBody>
          <a:bodyPr wrap="square">
            <a:spAutoFit/>
          </a:bodyPr>
          <a:lstStyle/>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次の条件をいずれも満たしたときに支給されます。</a:t>
            </a:r>
            <a:endParaRPr lang="en-US" altLang="ja-JP" sz="1600" dirty="0" smtClean="0">
              <a:latin typeface="メイリオ" panose="020B0604030504040204" pitchFamily="50" charset="-128"/>
              <a:ea typeface="メイリオ" panose="020B0604030504040204" pitchFamily="50" charset="-128"/>
            </a:endParaRPr>
          </a:p>
          <a:p>
            <a:pPr marL="342900" indent="-342900" algn="just">
              <a:lnSpc>
                <a:spcPct val="100000"/>
              </a:lnSpc>
              <a:spcBef>
                <a:spcPts val="300"/>
              </a:spcBef>
              <a:buFont typeface="+mj-ea"/>
              <a:buAutoNum type="circleNumDbPlain"/>
            </a:pPr>
            <a:r>
              <a:rPr lang="ja-JP" altLang="en-US" sz="1400" dirty="0" smtClean="0">
                <a:latin typeface="メイリオ" panose="020B0604030504040204" pitchFamily="50" charset="-128"/>
                <a:ea typeface="メイリオ" panose="020B0604030504040204" pitchFamily="50" charset="-128"/>
              </a:rPr>
              <a:t>業務災害以外の病気やケガの療養のために働くことができないこと</a:t>
            </a:r>
            <a:endParaRPr lang="en-US" altLang="ja-JP" sz="1600" dirty="0" smtClean="0">
              <a:latin typeface="メイリオ" panose="020B0604030504040204" pitchFamily="50" charset="-128"/>
              <a:ea typeface="メイリオ" panose="020B0604030504040204" pitchFamily="50" charset="-128"/>
            </a:endParaRPr>
          </a:p>
          <a:p>
            <a:pPr marL="1006007" lvl="2" indent="-171450" algn="just">
              <a:spcBef>
                <a:spcPts val="300"/>
              </a:spcBef>
              <a:buFont typeface="ＭＳ ゴシック" panose="020B0609070205080204" pitchFamily="49" charset="-128"/>
              <a:buChar char="※"/>
            </a:pPr>
            <a:r>
              <a:rPr lang="ja-JP" altLang="en-US" sz="1200" dirty="0">
                <a:latin typeface="メイリオ" panose="020B0604030504040204" pitchFamily="50" charset="-128"/>
                <a:ea typeface="メイリオ" panose="020B0604030504040204" pitchFamily="50" charset="-128"/>
              </a:rPr>
              <a:t>業務又は通勤に起因する病気やケガは労災保険給付の対象となります。</a:t>
            </a:r>
            <a:endParaRPr lang="en-US" altLang="ja-JP" sz="1200" dirty="0">
              <a:latin typeface="メイリオ" panose="020B0604030504040204" pitchFamily="50" charset="-128"/>
              <a:ea typeface="メイリオ" panose="020B0604030504040204" pitchFamily="50" charset="-128"/>
            </a:endParaRPr>
          </a:p>
          <a:p>
            <a:pPr marL="342900" indent="-342900" algn="just">
              <a:lnSpc>
                <a:spcPct val="100000"/>
              </a:lnSpc>
              <a:spcBef>
                <a:spcPts val="300"/>
              </a:spcBef>
              <a:buFont typeface="+mj-ea"/>
              <a:buAutoNum type="circleNumDbPlain"/>
            </a:pPr>
            <a:r>
              <a:rPr lang="ja-JP" altLang="en-US" sz="1400" dirty="0" smtClean="0">
                <a:latin typeface="メイリオ" panose="020B0604030504040204" pitchFamily="50" charset="-128"/>
                <a:ea typeface="メイリオ" panose="020B0604030504040204" pitchFamily="50" charset="-128"/>
              </a:rPr>
              <a:t>４日以上仕事を休んでいること</a:t>
            </a:r>
            <a:endParaRPr lang="en-US" altLang="ja-JP" sz="1400" dirty="0" smtClean="0">
              <a:latin typeface="メイリオ" panose="020B0604030504040204" pitchFamily="50" charset="-128"/>
              <a:ea typeface="メイリオ" panose="020B0604030504040204" pitchFamily="50" charset="-128"/>
            </a:endParaRPr>
          </a:p>
          <a:p>
            <a:pPr marL="1006007" lvl="2" indent="-171450" algn="just">
              <a:spcBef>
                <a:spcPts val="300"/>
              </a:spcBef>
              <a:buFont typeface="ＭＳ ゴシック" panose="020B0609070205080204" pitchFamily="49" charset="-128"/>
              <a:buChar char="※"/>
            </a:pPr>
            <a:r>
              <a:rPr lang="ja-JP" altLang="en-US" sz="1200" dirty="0" smtClean="0">
                <a:solidFill>
                  <a:prstClr val="black"/>
                </a:solidFill>
                <a:latin typeface="メイリオ" panose="020B0604030504040204" pitchFamily="50" charset="-128"/>
                <a:ea typeface="メイリオ" panose="020B0604030504040204" pitchFamily="50" charset="-128"/>
              </a:rPr>
              <a:t>療養のために連続して３日間仕事を休んだ後（待期期間）、４日目以降の仕事を休んだ日について支給されます。</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marL="1006007" lvl="2" indent="-171450" algn="just">
              <a:spcBef>
                <a:spcPts val="300"/>
              </a:spcBef>
              <a:buFont typeface="ＭＳ ゴシック" panose="020B0609070205080204" pitchFamily="49" charset="-128"/>
              <a:buChar char="※"/>
            </a:pPr>
            <a:r>
              <a:rPr lang="ja-JP" altLang="en-US" sz="1200" dirty="0">
                <a:solidFill>
                  <a:prstClr val="black"/>
                </a:solidFill>
                <a:latin typeface="メイリオ" panose="020B0604030504040204" pitchFamily="50" charset="-128"/>
                <a:ea typeface="メイリオ" panose="020B0604030504040204" pitchFamily="50" charset="-128"/>
              </a:rPr>
              <a:t>待期</a:t>
            </a:r>
            <a:r>
              <a:rPr lang="ja-JP" altLang="en-US" sz="1200" dirty="0" smtClean="0">
                <a:solidFill>
                  <a:prstClr val="black"/>
                </a:solidFill>
                <a:latin typeface="メイリオ" panose="020B0604030504040204" pitchFamily="50" charset="-128"/>
                <a:ea typeface="メイリオ" panose="020B0604030504040204" pitchFamily="50" charset="-128"/>
              </a:rPr>
              <a:t>期間には有給休暇、土日祝等の公休日を含みます。</a:t>
            </a:r>
            <a:endParaRPr lang="en-US" altLang="ja-JP" sz="1600" dirty="0" smtClean="0">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164808" y="2799273"/>
            <a:ext cx="1242004" cy="355276"/>
            <a:chOff x="164808" y="1661933"/>
            <a:chExt cx="1242004" cy="355276"/>
          </a:xfrm>
        </p:grpSpPr>
        <p:sp>
          <p:nvSpPr>
            <p:cNvPr id="54" name="正方形/長方形 53"/>
            <p:cNvSpPr/>
            <p:nvPr/>
          </p:nvSpPr>
          <p:spPr>
            <a:xfrm>
              <a:off x="440668" y="1661933"/>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a:t>
              </a:r>
              <a:r>
                <a:rPr lang="ja-JP" altLang="en-US" sz="1600" b="1" u="sng" dirty="0">
                  <a:solidFill>
                    <a:schemeClr val="tx1"/>
                  </a:solidFill>
                  <a:latin typeface="メイリオ" panose="020B0604030504040204" pitchFamily="50" charset="-128"/>
                  <a:ea typeface="メイリオ" panose="020B0604030504040204" pitchFamily="50" charset="-128"/>
                </a:rPr>
                <a:t>要件</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 name="グループ化 6"/>
          <p:cNvGrpSpPr/>
          <p:nvPr/>
        </p:nvGrpSpPr>
        <p:grpSpPr>
          <a:xfrm>
            <a:off x="164808" y="4989004"/>
            <a:ext cx="1242004" cy="355276"/>
            <a:chOff x="164808" y="4485846"/>
            <a:chExt cx="1242004" cy="355276"/>
          </a:xfrm>
        </p:grpSpPr>
        <p:sp>
          <p:nvSpPr>
            <p:cNvPr id="60" name="正方形/長方形 59"/>
            <p:cNvSpPr/>
            <p:nvPr/>
          </p:nvSpPr>
          <p:spPr>
            <a:xfrm>
              <a:off x="440668" y="448584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支給期間</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164808" y="4537484"/>
              <a:ext cx="252000" cy="252000"/>
              <a:chOff x="-747464" y="1857375"/>
              <a:chExt cx="468052" cy="466725"/>
            </a:xfrm>
          </p:grpSpPr>
          <p:sp>
            <p:nvSpPr>
              <p:cNvPr id="62" name="正方形/長方形 6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0" name="正方形/長方形 79"/>
          <p:cNvSpPr/>
          <p:nvPr/>
        </p:nvSpPr>
        <p:spPr>
          <a:xfrm>
            <a:off x="260624" y="5335099"/>
            <a:ext cx="6504269" cy="592470"/>
          </a:xfrm>
          <a:prstGeom prst="rect">
            <a:avLst/>
          </a:prstGeom>
        </p:spPr>
        <p:txBody>
          <a:bodyPr wrap="square">
            <a:spAutoFit/>
          </a:bodyPr>
          <a:lstStyle/>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支給を始めた日から最長１年６か月の間</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400" dirty="0">
                <a:solidFill>
                  <a:prstClr val="black"/>
                </a:solidFill>
                <a:latin typeface="メイリオ" panose="020B0604030504040204" pitchFamily="50" charset="-128"/>
                <a:ea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rPr>
              <a:t>１年６か月の間で傷病手当金の支給要件を満たす日について支給されます。</a:t>
            </a:r>
            <a:endParaRPr lang="en-US" altLang="ja-JP" sz="1200" dirty="0" smtClean="0">
              <a:solidFill>
                <a:prstClr val="black"/>
              </a:solidFill>
              <a:latin typeface="メイリオ" panose="020B0604030504040204" pitchFamily="50" charset="-128"/>
              <a:ea typeface="メイリオ" panose="020B0604030504040204" pitchFamily="50" charset="-128"/>
            </a:endParaRPr>
          </a:p>
        </p:txBody>
      </p:sp>
      <p:grpSp>
        <p:nvGrpSpPr>
          <p:cNvPr id="81" name="グループ化 80"/>
          <p:cNvGrpSpPr/>
          <p:nvPr/>
        </p:nvGrpSpPr>
        <p:grpSpPr>
          <a:xfrm>
            <a:off x="164808" y="6112268"/>
            <a:ext cx="2267926" cy="355276"/>
            <a:chOff x="164808" y="4485846"/>
            <a:chExt cx="2267926" cy="355276"/>
          </a:xfrm>
        </p:grpSpPr>
        <p:sp>
          <p:nvSpPr>
            <p:cNvPr id="82" name="正方形/長方形 81"/>
            <p:cNvSpPr/>
            <p:nvPr/>
          </p:nvSpPr>
          <p:spPr>
            <a:xfrm>
              <a:off x="440668" y="4485846"/>
              <a:ext cx="1992066"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１日あたりの支給額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260624" y="6508892"/>
            <a:ext cx="6504269" cy="992579"/>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傷病手当金の支給開始日の属する月以前の直近</a:t>
            </a:r>
            <a:r>
              <a:rPr lang="en-US" altLang="ja-JP" sz="1600" dirty="0">
                <a:latin typeface="メイリオ" panose="020B0604030504040204" pitchFamily="50" charset="-128"/>
                <a:ea typeface="メイリオ" panose="020B0604030504040204" pitchFamily="50" charset="-128"/>
              </a:rPr>
              <a:t>12</a:t>
            </a:r>
            <a:r>
              <a:rPr lang="ja-JP" altLang="en-US" sz="1600" dirty="0">
                <a:latin typeface="メイリオ" panose="020B0604030504040204" pitchFamily="50" charset="-128"/>
                <a:ea typeface="メイリオ" panose="020B0604030504040204" pitchFamily="50" charset="-128"/>
              </a:rPr>
              <a:t>月間の標準報酬月額を平均した額の</a:t>
            </a:r>
            <a:r>
              <a:rPr lang="en-US" altLang="ja-JP" sz="1600" dirty="0">
                <a:latin typeface="メイリオ" panose="020B0604030504040204" pitchFamily="50" charset="-128"/>
                <a:ea typeface="メイリオ" panose="020B0604030504040204" pitchFamily="50" charset="-128"/>
              </a:rPr>
              <a:t>30</a:t>
            </a:r>
            <a:r>
              <a:rPr lang="ja-JP" altLang="en-US" sz="1600" dirty="0">
                <a:latin typeface="メイリオ" panose="020B0604030504040204" pitchFamily="50" charset="-128"/>
                <a:ea typeface="メイリオ" panose="020B0604030504040204" pitchFamily="50" charset="-128"/>
              </a:rPr>
              <a:t>分の１に相当する額の３分の２に相当する額</a:t>
            </a:r>
          </a:p>
          <a:p>
            <a:pPr marL="1006007" lvl="2" indent="-171450" algn="just">
              <a:spcBef>
                <a:spcPts val="300"/>
              </a:spcBef>
              <a:buFont typeface="ＭＳ ゴシック" panose="020B0609070205080204" pitchFamily="49" charset="-128"/>
              <a:buChar char="※"/>
            </a:pPr>
            <a:r>
              <a:rPr lang="ja-JP" altLang="en-US" sz="1200" dirty="0">
                <a:solidFill>
                  <a:prstClr val="black"/>
                </a:solidFill>
                <a:latin typeface="メイリオ" panose="020B0604030504040204" pitchFamily="50" charset="-128"/>
                <a:ea typeface="メイリオ" panose="020B0604030504040204" pitchFamily="50" charset="-128"/>
              </a:rPr>
              <a:t>支払われた給与の額が、傷病手当金の支給額を下回っている場合には、傷病手当金と支払われた給与の額の差額分が支給されます。</a:t>
            </a:r>
            <a:endParaRPr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93108" y="1908747"/>
            <a:ext cx="6671785" cy="739997"/>
          </a:xfrm>
          <a:prstGeom prst="rect">
            <a:avLst/>
          </a:prstGeom>
          <a:solidFill>
            <a:schemeClr val="accent2">
              <a:lumMod val="20000"/>
              <a:lumOff val="80000"/>
            </a:schemeClr>
          </a:solidFill>
        </p:spPr>
        <p:txBody>
          <a:bodyPr wrap="square" lIns="72000" tIns="72000" rIns="72000" bIns="36000">
            <a:spAutoFit/>
          </a:bodyPr>
          <a:lstStyle/>
          <a:p>
            <a:pPr marL="252000" indent="-180000">
              <a:spcBef>
                <a:spcPts val="300"/>
              </a:spcBef>
              <a:buFont typeface="Arial" panose="020B0604020202020204" pitchFamily="34" charset="0"/>
              <a:buChar char="•"/>
            </a:pPr>
            <a:r>
              <a:rPr lang="ja-JP" altLang="en-US" sz="1200" spc="-20" dirty="0" smtClean="0">
                <a:latin typeface="メイリオ" panose="020B0604030504040204" pitchFamily="50" charset="-128"/>
                <a:ea typeface="メイリオ" panose="020B0604030504040204" pitchFamily="50" charset="-128"/>
              </a:rPr>
              <a:t>自覚症状は無いが、検査の結果「新型コロナウイルス陽性」と判定を受け入院している</a:t>
            </a:r>
            <a:endParaRPr lang="en-US" altLang="ja-JP" sz="1200" spc="-20" dirty="0" smtClean="0">
              <a:latin typeface="メイリオ" panose="020B0604030504040204" pitchFamily="50" charset="-128"/>
              <a:ea typeface="メイリオ" panose="020B0604030504040204" pitchFamily="50" charset="-128"/>
            </a:endParaRPr>
          </a:p>
          <a:p>
            <a:pPr marL="252000" indent="-180000">
              <a:spcBef>
                <a:spcPts val="300"/>
              </a:spcBef>
              <a:buFont typeface="Arial" panose="020B0604020202020204" pitchFamily="34" charset="0"/>
              <a:buChar char="•"/>
            </a:pPr>
            <a:r>
              <a:rPr lang="ja-JP" altLang="en-US" sz="1200" spc="-20" dirty="0" smtClean="0">
                <a:latin typeface="メイリオ" panose="020B0604030504040204" pitchFamily="50" charset="-128"/>
                <a:ea typeface="メイリオ" panose="020B0604030504040204" pitchFamily="50" charset="-128"/>
              </a:rPr>
              <a:t>発熱などの自覚症状があり</a:t>
            </a:r>
            <a:r>
              <a:rPr lang="ja-JP" altLang="en-US" sz="1200" spc="-20" dirty="0">
                <a:latin typeface="メイリオ" panose="020B0604030504040204" pitchFamily="50" charset="-128"/>
                <a:ea typeface="メイリオ" panose="020B0604030504040204" pitchFamily="50" charset="-128"/>
              </a:rPr>
              <a:t>、</a:t>
            </a:r>
            <a:r>
              <a:rPr lang="ja-JP" altLang="en-US" sz="1200" spc="-20" dirty="0" smtClean="0">
                <a:latin typeface="メイリオ" panose="020B0604030504040204" pitchFamily="50" charset="-128"/>
                <a:ea typeface="メイリオ" panose="020B0604030504040204" pitchFamily="50" charset="-128"/>
              </a:rPr>
              <a:t>療養のために</a:t>
            </a:r>
            <a:r>
              <a:rPr lang="ja-JP" altLang="en-US" sz="1200" spc="-20" dirty="0">
                <a:latin typeface="メイリオ" panose="020B0604030504040204" pitchFamily="50" charset="-128"/>
                <a:ea typeface="メイリオ" panose="020B0604030504040204" pitchFamily="50" charset="-128"/>
              </a:rPr>
              <a:t>仕事</a:t>
            </a:r>
            <a:r>
              <a:rPr lang="ja-JP" altLang="en-US" sz="1200" spc="-20" dirty="0" smtClean="0">
                <a:latin typeface="メイリオ" panose="020B0604030504040204" pitchFamily="50" charset="-128"/>
                <a:ea typeface="メイリオ" panose="020B0604030504040204" pitchFamily="50" charset="-128"/>
              </a:rPr>
              <a:t>を休んでいる</a:t>
            </a:r>
            <a:endParaRPr lang="en-US" altLang="ja-JP" sz="1200" spc="-20" dirty="0" smtClean="0">
              <a:latin typeface="メイリオ" panose="020B0604030504040204" pitchFamily="50" charset="-128"/>
              <a:ea typeface="メイリオ" panose="020B0604030504040204" pitchFamily="50" charset="-128"/>
            </a:endParaRPr>
          </a:p>
          <a:p>
            <a:pPr marL="72000">
              <a:spcBef>
                <a:spcPts val="300"/>
              </a:spcBef>
            </a:pPr>
            <a:r>
              <a:rPr lang="ja-JP" altLang="en-US" sz="1200" spc="-20" dirty="0" smtClean="0">
                <a:latin typeface="メイリオ" panose="020B0604030504040204" pitchFamily="50" charset="-128"/>
                <a:ea typeface="メイリオ" panose="020B0604030504040204" pitchFamily="50" charset="-128"/>
              </a:rPr>
              <a:t>等の場合についても</a:t>
            </a:r>
            <a:r>
              <a:rPr lang="ja-JP" altLang="en-US" sz="1200" spc="-20" dirty="0">
                <a:latin typeface="メイリオ" panose="020B0604030504040204" pitchFamily="50" charset="-128"/>
                <a:ea typeface="メイリオ" panose="020B0604030504040204" pitchFamily="50" charset="-128"/>
              </a:rPr>
              <a:t>、</a:t>
            </a:r>
            <a:r>
              <a:rPr lang="ja-JP" altLang="en-US" sz="1200" spc="-20" dirty="0" smtClean="0">
                <a:latin typeface="メイリオ" panose="020B0604030504040204" pitchFamily="50" charset="-128"/>
                <a:ea typeface="メイリオ" panose="020B0604030504040204" pitchFamily="50" charset="-128"/>
              </a:rPr>
              <a:t>傷病手当金の支給対象となりえます。</a:t>
            </a:r>
            <a:endParaRPr lang="ja-JP" altLang="en-US" sz="1200" spc="-20" dirty="0">
              <a:latin typeface="メイリオ" panose="020B0604030504040204" pitchFamily="50" charset="-128"/>
              <a:ea typeface="メイリオ" panose="020B0604030504040204" pitchFamily="50" charset="-128"/>
            </a:endParaRPr>
          </a:p>
        </p:txBody>
      </p:sp>
      <p:sp>
        <p:nvSpPr>
          <p:cNvPr id="9" name="角丸四角形 8"/>
          <p:cNvSpPr/>
          <p:nvPr/>
        </p:nvSpPr>
        <p:spPr>
          <a:xfrm>
            <a:off x="443445" y="7638612"/>
            <a:ext cx="900000" cy="7200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kumimoji="1" lang="ja-JP" altLang="en-US" sz="1400" b="1" dirty="0" smtClean="0">
                <a:latin typeface="メイリオ" panose="020B0604030504040204" pitchFamily="50" charset="-128"/>
                <a:ea typeface="メイリオ" panose="020B0604030504040204" pitchFamily="50" charset="-128"/>
              </a:rPr>
              <a:t>支給総額</a:t>
            </a:r>
            <a:endParaRPr kumimoji="1" lang="ja-JP" altLang="en-US" sz="1400" b="1" dirty="0">
              <a:latin typeface="メイリオ" panose="020B0604030504040204" pitchFamily="50" charset="-128"/>
              <a:ea typeface="メイリオ" panose="020B0604030504040204" pitchFamily="50" charset="-128"/>
            </a:endParaRPr>
          </a:p>
        </p:txBody>
      </p:sp>
      <p:sp>
        <p:nvSpPr>
          <p:cNvPr id="90" name="角丸四角形 89"/>
          <p:cNvSpPr/>
          <p:nvPr/>
        </p:nvSpPr>
        <p:spPr>
          <a:xfrm>
            <a:off x="1833577" y="7674612"/>
            <a:ext cx="1872000" cy="648000"/>
          </a:xfrm>
          <a:prstGeom prst="roundRect">
            <a:avLst/>
          </a:prstGeom>
          <a:solidFill>
            <a:schemeClr val="accent2">
              <a:lumMod val="20000"/>
              <a:lumOff val="8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直近</a:t>
            </a:r>
            <a:r>
              <a:rPr lang="en-US" altLang="ja-JP" sz="1200" b="1" dirty="0" smtClean="0">
                <a:solidFill>
                  <a:schemeClr val="tx1"/>
                </a:solidFill>
                <a:latin typeface="メイリオ" panose="020B0604030504040204" pitchFamily="50" charset="-128"/>
                <a:ea typeface="メイリオ" panose="020B0604030504040204" pitchFamily="50" charset="-128"/>
              </a:rPr>
              <a:t>12</a:t>
            </a:r>
            <a:r>
              <a:rPr lang="ja-JP" altLang="en-US" sz="1200" b="1" dirty="0" smtClean="0">
                <a:solidFill>
                  <a:schemeClr val="tx1"/>
                </a:solidFill>
                <a:latin typeface="メイリオ" panose="020B0604030504040204" pitchFamily="50" charset="-128"/>
                <a:ea typeface="メイリオ" panose="020B0604030504040204" pitchFamily="50" charset="-128"/>
              </a:rPr>
              <a:t>月</a:t>
            </a:r>
            <a:r>
              <a:rPr kumimoji="1" lang="ja-JP" altLang="en-US" sz="1200" b="1" dirty="0" smtClean="0">
                <a:solidFill>
                  <a:schemeClr val="tx1"/>
                </a:solidFill>
                <a:latin typeface="メイリオ" panose="020B0604030504040204" pitchFamily="50" charset="-128"/>
                <a:ea typeface="メイリオ" panose="020B0604030504040204" pitchFamily="50" charset="-128"/>
              </a:rPr>
              <a:t>間の</a:t>
            </a:r>
            <a:endParaRPr kumimoji="1"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lang="ja-JP" altLang="en-US" sz="1200" b="1" dirty="0" smtClean="0">
                <a:solidFill>
                  <a:schemeClr val="tx1"/>
                </a:solidFill>
                <a:latin typeface="メイリオ" panose="020B0604030504040204" pitchFamily="50" charset="-128"/>
                <a:ea typeface="メイリオ" panose="020B0604030504040204" pitchFamily="50" charset="-128"/>
              </a:rPr>
              <a:t>標準報酬月額の</a:t>
            </a:r>
            <a:endParaRPr lang="en-US" altLang="ja-JP" sz="12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平均額の</a:t>
            </a:r>
            <a:r>
              <a:rPr kumimoji="1" lang="en-US" altLang="ja-JP" sz="1200" b="1" dirty="0" smtClean="0">
                <a:solidFill>
                  <a:schemeClr val="tx1"/>
                </a:solidFill>
                <a:latin typeface="メイリオ" panose="020B0604030504040204" pitchFamily="50" charset="-128"/>
                <a:ea typeface="メイリオ" panose="020B0604030504040204" pitchFamily="50" charset="-128"/>
              </a:rPr>
              <a:t>30</a:t>
            </a:r>
            <a:r>
              <a:rPr kumimoji="1" lang="ja-JP" altLang="en-US" sz="1200" b="1" dirty="0" smtClean="0">
                <a:solidFill>
                  <a:schemeClr val="tx1"/>
                </a:solidFill>
                <a:latin typeface="メイリオ" panose="020B0604030504040204" pitchFamily="50" charset="-128"/>
                <a:ea typeface="メイリオ" panose="020B0604030504040204" pitchFamily="50" charset="-128"/>
              </a:rPr>
              <a:t>分の１</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91" name="角丸四角形 90"/>
          <p:cNvSpPr/>
          <p:nvPr/>
        </p:nvSpPr>
        <p:spPr>
          <a:xfrm>
            <a:off x="4005064" y="7674612"/>
            <a:ext cx="900000" cy="64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３分の２</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92" name="角丸四角形 91"/>
          <p:cNvSpPr/>
          <p:nvPr/>
        </p:nvSpPr>
        <p:spPr>
          <a:xfrm>
            <a:off x="5265850" y="7674612"/>
            <a:ext cx="900000" cy="648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36000"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支給日数</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93" name="正方形/長方形 92"/>
          <p:cNvSpPr/>
          <p:nvPr/>
        </p:nvSpPr>
        <p:spPr>
          <a:xfrm>
            <a:off x="1443038" y="7813946"/>
            <a:ext cx="344417" cy="369332"/>
          </a:xfrm>
          <a:prstGeom prst="rect">
            <a:avLst/>
          </a:prstGeom>
        </p:spPr>
        <p:txBody>
          <a:bodyPr wrap="square">
            <a:spAutoFit/>
          </a:bodyPr>
          <a:lstStyle/>
          <a:p>
            <a:pPr algn="ctr">
              <a:lnSpc>
                <a:spcPct val="100000"/>
              </a:lnSpc>
              <a:spcBef>
                <a:spcPts val="300"/>
              </a:spcBef>
            </a:pPr>
            <a:r>
              <a:rPr lang="ja-JP" altLang="en-US" sz="1800" dirty="0" smtClean="0">
                <a:latin typeface="メイリオ" panose="020B0604030504040204" pitchFamily="50" charset="-128"/>
                <a:ea typeface="メイリオ" panose="020B0604030504040204" pitchFamily="50" charset="-128"/>
              </a:rPr>
              <a:t>＝</a:t>
            </a:r>
            <a:endParaRPr lang="en-US" altLang="ja-JP" sz="1800" dirty="0" smtClean="0">
              <a:latin typeface="メイリオ" panose="020B0604030504040204" pitchFamily="50" charset="-128"/>
              <a:ea typeface="メイリオ" panose="020B0604030504040204" pitchFamily="50" charset="-128"/>
            </a:endParaRPr>
          </a:p>
        </p:txBody>
      </p:sp>
      <p:sp>
        <p:nvSpPr>
          <p:cNvPr id="94" name="正方形/長方形 93"/>
          <p:cNvSpPr/>
          <p:nvPr/>
        </p:nvSpPr>
        <p:spPr>
          <a:xfrm>
            <a:off x="3660647" y="7813946"/>
            <a:ext cx="344417" cy="369332"/>
          </a:xfrm>
          <a:prstGeom prst="rect">
            <a:avLst/>
          </a:prstGeom>
        </p:spPr>
        <p:txBody>
          <a:bodyPr wrap="square">
            <a:spAutoFit/>
          </a:bodyPr>
          <a:lstStyle/>
          <a:p>
            <a:pPr algn="ctr">
              <a:lnSpc>
                <a:spcPct val="100000"/>
              </a:lnSpc>
              <a:spcBef>
                <a:spcPts val="300"/>
              </a:spcBef>
            </a:pPr>
            <a:r>
              <a:rPr lang="en-US" altLang="ja-JP" sz="1800" dirty="0" smtClean="0">
                <a:latin typeface="メイリオ" panose="020B0604030504040204" pitchFamily="50" charset="-128"/>
                <a:ea typeface="メイリオ" panose="020B0604030504040204" pitchFamily="50" charset="-128"/>
              </a:rPr>
              <a:t>×</a:t>
            </a:r>
          </a:p>
        </p:txBody>
      </p:sp>
      <p:sp>
        <p:nvSpPr>
          <p:cNvPr id="95" name="正方形/長方形 94"/>
          <p:cNvSpPr/>
          <p:nvPr/>
        </p:nvSpPr>
        <p:spPr>
          <a:xfrm>
            <a:off x="4894388" y="7813946"/>
            <a:ext cx="344417" cy="369332"/>
          </a:xfrm>
          <a:prstGeom prst="rect">
            <a:avLst/>
          </a:prstGeom>
        </p:spPr>
        <p:txBody>
          <a:bodyPr wrap="square">
            <a:spAutoFit/>
          </a:bodyPr>
          <a:lstStyle/>
          <a:p>
            <a:pPr algn="ctr">
              <a:lnSpc>
                <a:spcPct val="100000"/>
              </a:lnSpc>
              <a:spcBef>
                <a:spcPts val="300"/>
              </a:spcBef>
            </a:pPr>
            <a:r>
              <a:rPr lang="en-US" altLang="ja-JP" sz="1800" dirty="0" smtClean="0">
                <a:latin typeface="メイリオ" panose="020B0604030504040204" pitchFamily="50" charset="-128"/>
                <a:ea typeface="メイリオ" panose="020B0604030504040204" pitchFamily="50" charset="-128"/>
              </a:rPr>
              <a:t>×</a:t>
            </a:r>
          </a:p>
        </p:txBody>
      </p:sp>
      <p:sp>
        <p:nvSpPr>
          <p:cNvPr id="42" name="スライド番号プレースホルダー 10"/>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16</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366886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グループ化 51"/>
          <p:cNvGrpSpPr/>
          <p:nvPr/>
        </p:nvGrpSpPr>
        <p:grpSpPr>
          <a:xfrm>
            <a:off x="179" y="1493454"/>
            <a:ext cx="6811613" cy="1083283"/>
            <a:chOff x="8447" y="1732789"/>
            <a:chExt cx="6811613" cy="480197"/>
          </a:xfrm>
        </p:grpSpPr>
        <p:sp>
          <p:nvSpPr>
            <p:cNvPr id="66" name="正方形/長方形 65"/>
            <p:cNvSpPr/>
            <p:nvPr/>
          </p:nvSpPr>
          <p:spPr>
            <a:xfrm>
              <a:off x="44449" y="1732789"/>
              <a:ext cx="6775611" cy="478588"/>
            </a:xfrm>
            <a:prstGeom prst="rect">
              <a:avLst/>
            </a:prstGeom>
            <a:solidFill>
              <a:schemeClr val="accent2">
                <a:lumMod val="20000"/>
                <a:lumOff val="8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endParaRPr kumimoji="1" lang="ja-JP" altLang="en-US"/>
            </a:p>
          </p:txBody>
        </p:sp>
        <p:sp>
          <p:nvSpPr>
            <p:cNvPr id="67" name="正方形/長方形 66"/>
            <p:cNvSpPr/>
            <p:nvPr/>
          </p:nvSpPr>
          <p:spPr>
            <a:xfrm>
              <a:off x="8447" y="1783544"/>
              <a:ext cx="6804004" cy="429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0" rtlCol="0" anchor="ctr">
              <a:spAutoFit/>
            </a:bodyPr>
            <a:lstStyle/>
            <a:p>
              <a:pPr marL="285750" indent="-285750" algn="just">
                <a:spcBef>
                  <a:spcPts val="300"/>
                </a:spcBef>
                <a:buClr>
                  <a:srgbClr val="C00000"/>
                </a:buClr>
                <a:buFont typeface="Wingdings" panose="05000000000000000000" pitchFamily="2" charset="2"/>
                <a:buChar char="l"/>
              </a:pPr>
              <a:r>
                <a:rPr lang="ja-JP" altLang="en-US" sz="1600" b="1" dirty="0" smtClean="0">
                  <a:solidFill>
                    <a:schemeClr val="tx1"/>
                  </a:solidFill>
                  <a:latin typeface="メイリオ" panose="020B0604030504040204" pitchFamily="50" charset="-128"/>
                  <a:ea typeface="メイリオ" panose="020B0604030504040204" pitchFamily="50" charset="-128"/>
                </a:rPr>
                <a:t>会社で労働者を休業させるときには、労働基準法の義務にかかわらず、雇用調整助成金を積極的に活用して、休業に対する手当を支払うなど、不利益を回避する努力をお願いします。</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pPr algn="r">
                <a:spcBef>
                  <a:spcPts val="300"/>
                </a:spcBef>
                <a:buClr>
                  <a:srgbClr val="C00000"/>
                </a:buClr>
              </a:pPr>
              <a:r>
                <a:rPr lang="ja-JP" altLang="en-US" sz="1200" b="1" dirty="0" smtClean="0">
                  <a:solidFill>
                    <a:schemeClr val="tx1"/>
                  </a:solidFill>
                  <a:latin typeface="メイリオ" panose="020B0604030504040204" pitchFamily="50" charset="-128"/>
                  <a:ea typeface="メイリオ" panose="020B0604030504040204" pitchFamily="50" charset="-128"/>
                </a:rPr>
                <a:t>　　</a:t>
              </a:r>
              <a:r>
                <a:rPr lang="en-US" altLang="ja-JP" sz="1200" b="1" dirty="0" smtClean="0">
                  <a:solidFill>
                    <a:schemeClr val="tx1"/>
                  </a:solidFill>
                  <a:latin typeface="メイリオ" panose="020B0604030504040204" pitchFamily="50" charset="-128"/>
                  <a:ea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rPr>
                <a:t>雇用調整助成金の詳細は次ページを御覧下さい。</a:t>
              </a:r>
              <a:endParaRPr lang="en-US" altLang="ja-JP" sz="1200" b="1" dirty="0" smtClean="0">
                <a:solidFill>
                  <a:schemeClr val="tx1"/>
                </a:solidFill>
                <a:latin typeface="メイリオ" panose="020B0604030504040204" pitchFamily="50" charset="-128"/>
                <a:ea typeface="メイリオ" panose="020B0604030504040204" pitchFamily="50" charset="-128"/>
              </a:endParaRPr>
            </a:p>
          </p:txBody>
        </p:sp>
      </p:grpSp>
      <p:sp>
        <p:nvSpPr>
          <p:cNvPr id="2" name="スライド番号プレースホルダー 1"/>
          <p:cNvSpPr>
            <a:spLocks noGrp="1"/>
          </p:cNvSpPr>
          <p:nvPr>
            <p:ph type="sldNum" sz="quarter" idx="12"/>
          </p:nvPr>
        </p:nvSpPr>
        <p:spPr/>
        <p:txBody>
          <a:bodyPr/>
          <a:lstStyle/>
          <a:p>
            <a:r>
              <a:rPr lang="en-US" altLang="ja-JP" dirty="0" smtClean="0"/>
              <a:t>- </a:t>
            </a:r>
            <a:fld id="{9E2A29CB-BA86-48A6-80E1-CB8750A963B5}" type="slidenum">
              <a:rPr lang="ja-JP" altLang="en-US" smtClean="0"/>
              <a:pPr/>
              <a:t>17</a:t>
            </a:fld>
            <a:r>
              <a:rPr lang="ja-JP" altLang="en-US" dirty="0" smtClean="0"/>
              <a:t> </a:t>
            </a:r>
            <a:r>
              <a:rPr lang="en-US" altLang="ja-JP" dirty="0" smtClean="0"/>
              <a:t>-</a:t>
            </a:r>
            <a:endParaRPr lang="ja-JP" altLang="en-US" dirty="0"/>
          </a:p>
        </p:txBody>
      </p:sp>
      <p:sp>
        <p:nvSpPr>
          <p:cNvPr id="3" name="タイトル 2"/>
          <p:cNvSpPr>
            <a:spLocks noGrp="1"/>
          </p:cNvSpPr>
          <p:nvPr>
            <p:ph type="title"/>
          </p:nvPr>
        </p:nvSpPr>
        <p:spPr>
          <a:xfrm>
            <a:off x="1" y="17030"/>
            <a:ext cx="6838322" cy="535305"/>
          </a:xfrm>
          <a:solidFill>
            <a:schemeClr val="accent1">
              <a:lumMod val="40000"/>
              <a:lumOff val="60000"/>
            </a:schemeClr>
          </a:solidFill>
        </p:spPr>
        <p:txBody>
          <a:bodyPr/>
          <a:lstStyle/>
          <a:p>
            <a:r>
              <a:rPr lang="ja-JP" altLang="en-US" dirty="0" smtClean="0"/>
              <a:t>休業手当</a:t>
            </a:r>
            <a:r>
              <a:rPr lang="ja-JP" altLang="en-US" sz="1800" dirty="0" smtClean="0"/>
              <a:t>（労働基準法第</a:t>
            </a:r>
            <a:r>
              <a:rPr lang="en-US" altLang="ja-JP" sz="1800" dirty="0" smtClean="0"/>
              <a:t>26</a:t>
            </a:r>
            <a:r>
              <a:rPr lang="ja-JP" altLang="en-US" sz="1800" dirty="0" smtClean="0"/>
              <a:t>条）</a:t>
            </a:r>
            <a:endParaRPr lang="ja-JP" altLang="en-US" sz="1800" dirty="0"/>
          </a:p>
        </p:txBody>
      </p:sp>
      <p:sp>
        <p:nvSpPr>
          <p:cNvPr id="4" name="テキスト プレースホルダー 3"/>
          <p:cNvSpPr>
            <a:spLocks noGrp="1"/>
          </p:cNvSpPr>
          <p:nvPr>
            <p:ph type="body" sz="quarter" idx="13"/>
          </p:nvPr>
        </p:nvSpPr>
        <p:spPr>
          <a:xfrm>
            <a:off x="44624" y="576890"/>
            <a:ext cx="6768000" cy="847718"/>
          </a:xfrm>
        </p:spPr>
        <p:txBody>
          <a:bodyPr>
            <a:spAutoFit/>
          </a:bodyPr>
          <a:lstStyle/>
          <a:p>
            <a:pPr marL="36000" indent="0">
              <a:buNone/>
            </a:pPr>
            <a:r>
              <a:rPr kumimoji="1" lang="ja-JP" altLang="en-US" sz="1600" spc="-30" dirty="0" smtClean="0"/>
              <a:t>労働基準法第</a:t>
            </a:r>
            <a:r>
              <a:rPr kumimoji="1" lang="en-US" altLang="ja-JP" sz="1600" spc="-30" dirty="0" smtClean="0"/>
              <a:t>26</a:t>
            </a:r>
            <a:r>
              <a:rPr kumimoji="1" lang="ja-JP" altLang="en-US" sz="1600" spc="-30" dirty="0" smtClean="0"/>
              <a:t>条では、会社は、会社に責任のある理由で労働者を休業させた場合、労働者の最低限の生活の保障を図るため、休業期間中に休業手当を支払わなければならないとされています。</a:t>
            </a:r>
            <a:endParaRPr kumimoji="1" lang="ja-JP" altLang="en-US" sz="1600" spc="-30" dirty="0"/>
          </a:p>
        </p:txBody>
      </p:sp>
      <p:sp>
        <p:nvSpPr>
          <p:cNvPr id="40" name="角丸四角形 39"/>
          <p:cNvSpPr/>
          <p:nvPr/>
        </p:nvSpPr>
        <p:spPr>
          <a:xfrm>
            <a:off x="120513" y="8767885"/>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44624" y="8693348"/>
            <a:ext cx="6768000" cy="1038342"/>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33576" y="8736032"/>
            <a:ext cx="5335684" cy="1046440"/>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個別の事案に関するご相談</a:t>
            </a:r>
            <a:r>
              <a:rPr lang="ja-JP" altLang="en-US" sz="1400" dirty="0" smtClean="0">
                <a:solidFill>
                  <a:srgbClr val="000000"/>
                </a:solidFill>
                <a:latin typeface="メイリオ" panose="020B0604030504040204" pitchFamily="50" charset="-128"/>
                <a:ea typeface="メイリオ" panose="020B0604030504040204" pitchFamily="50" charset="-128"/>
              </a:rPr>
              <a:t>に</a:t>
            </a:r>
            <a:r>
              <a:rPr lang="ja-JP" altLang="en-US" sz="1400" dirty="0">
                <a:solidFill>
                  <a:srgbClr val="000000"/>
                </a:solidFill>
                <a:latin typeface="メイリオ" panose="020B0604030504040204" pitchFamily="50" charset="-128"/>
                <a:ea typeface="メイリオ" panose="020B0604030504040204" pitchFamily="50" charset="-128"/>
              </a:rPr>
              <a:t>ついては</a:t>
            </a:r>
            <a:r>
              <a:rPr lang="ja-JP" altLang="en-US" sz="1400" dirty="0" smtClean="0">
                <a:solidFill>
                  <a:srgbClr val="000000"/>
                </a:solidFill>
                <a:latin typeface="メイリオ" panose="020B0604030504040204" pitchFamily="50" charset="-128"/>
                <a:ea typeface="メイリオ" panose="020B0604030504040204" pitchFamily="50" charset="-128"/>
              </a:rPr>
              <a:t>、</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a:spcBef>
                <a:spcPts val="600"/>
              </a:spcBef>
            </a:pPr>
            <a:r>
              <a:rPr lang="ja-JP" altLang="en-US" sz="1400" dirty="0" smtClean="0">
                <a:latin typeface="メイリオ" panose="020B0604030504040204" pitchFamily="50" charset="-128"/>
                <a:ea typeface="メイリオ" panose="020B0604030504040204" pitchFamily="50" charset="-128"/>
              </a:rPr>
              <a:t>　</a:t>
            </a:r>
            <a:r>
              <a:rPr lang="ja-JP" altLang="en-US" sz="1400" b="1" spc="-30" dirty="0" smtClean="0">
                <a:latin typeface="メイリオ" panose="020B0604030504040204" pitchFamily="50" charset="-128"/>
                <a:ea typeface="メイリオ" panose="020B0604030504040204" pitchFamily="50" charset="-128"/>
                <a:hlinkClick r:id="rId2"/>
              </a:rPr>
              <a:t>特別</a:t>
            </a:r>
            <a:r>
              <a:rPr lang="ja-JP" altLang="en-US" sz="1400" b="1" spc="-30" dirty="0">
                <a:latin typeface="メイリオ" panose="020B0604030504040204" pitchFamily="50" charset="-128"/>
                <a:ea typeface="メイリオ" panose="020B0604030504040204" pitchFamily="50" charset="-128"/>
                <a:hlinkClick r:id="rId2"/>
              </a:rPr>
              <a:t>労働相談</a:t>
            </a:r>
            <a:r>
              <a:rPr lang="ja-JP" altLang="en-US" sz="1400" b="1" spc="-30" dirty="0" smtClean="0">
                <a:latin typeface="メイリオ" panose="020B0604030504040204" pitchFamily="50" charset="-128"/>
                <a:ea typeface="メイリオ" panose="020B0604030504040204" pitchFamily="50" charset="-128"/>
                <a:hlinkClick r:id="rId2"/>
              </a:rPr>
              <a:t>窓口</a:t>
            </a:r>
            <a:endParaRPr lang="en-US" altLang="ja-JP" sz="1400" b="1" spc="-30" dirty="0" smtClean="0">
              <a:latin typeface="メイリオ" panose="020B0604030504040204" pitchFamily="50" charset="-128"/>
              <a:ea typeface="メイリオ" panose="020B0604030504040204" pitchFamily="50" charset="-128"/>
            </a:endParaRPr>
          </a:p>
          <a:p>
            <a:pPr>
              <a:spcBef>
                <a:spcPts val="300"/>
              </a:spcBef>
              <a:buClr>
                <a:srgbClr val="C00000"/>
              </a:buClr>
            </a:pPr>
            <a:r>
              <a:rPr lang="ja-JP" altLang="en-US" sz="1200" dirty="0" smtClean="0">
                <a:latin typeface="メイリオ" panose="020B0604030504040204" pitchFamily="50" charset="-128"/>
                <a:ea typeface="メイリオ" panose="020B0604030504040204" pitchFamily="50" charset="-128"/>
              </a:rPr>
              <a:t>　新型コロナウイルスの影響に伴う解雇・雇止め、休業手当等の労働相談　</a:t>
            </a:r>
            <a:endParaRPr lang="en-US" altLang="ja-JP" sz="1200" dirty="0" smtClean="0">
              <a:latin typeface="メイリオ" panose="020B0604030504040204" pitchFamily="50" charset="-128"/>
              <a:ea typeface="メイリオ" panose="020B0604030504040204" pitchFamily="50" charset="-128"/>
            </a:endParaRPr>
          </a:p>
          <a:p>
            <a:pPr>
              <a:spcBef>
                <a:spcPts val="300"/>
              </a:spcBef>
              <a:buClr>
                <a:srgbClr val="C00000"/>
              </a:buClr>
            </a:pPr>
            <a:r>
              <a:rPr lang="ja-JP" altLang="en-US" sz="1200" dirty="0" smtClean="0">
                <a:latin typeface="メイリオ" panose="020B0604030504040204" pitchFamily="50" charset="-128"/>
                <a:ea typeface="メイリオ" panose="020B0604030504040204" pitchFamily="50" charset="-128"/>
              </a:rPr>
              <a:t>　に対応しています。</a:t>
            </a:r>
            <a:endParaRPr lang="ja-JP" altLang="en-US" sz="1200" dirty="0">
              <a:latin typeface="メイリオ" panose="020B0604030504040204" pitchFamily="50" charset="-128"/>
              <a:ea typeface="メイリオ" panose="020B0604030504040204" pitchFamily="50" charset="-128"/>
            </a:endParaRPr>
          </a:p>
        </p:txBody>
      </p:sp>
      <p:sp>
        <p:nvSpPr>
          <p:cNvPr id="53" name="正方形/長方形 52"/>
          <p:cNvSpPr/>
          <p:nvPr/>
        </p:nvSpPr>
        <p:spPr>
          <a:xfrm>
            <a:off x="221371" y="2932616"/>
            <a:ext cx="6552000" cy="4684680"/>
          </a:xfrm>
          <a:prstGeom prst="rect">
            <a:avLst/>
          </a:prstGeom>
        </p:spPr>
        <p:txBody>
          <a:bodyPr wrap="square">
            <a:spAutoFit/>
          </a:bodyPr>
          <a:lstStyle/>
          <a:p>
            <a:pPr marL="285750" indent="-285750" algn="just">
              <a:lnSpc>
                <a:spcPct val="100000"/>
              </a:lnSpc>
              <a:spcBef>
                <a:spcPts val="300"/>
              </a:spcBef>
              <a:buFont typeface="Meiryo UI" panose="020B0604030504040204" pitchFamily="50" charset="-128"/>
              <a:buChar char="▶"/>
            </a:pPr>
            <a:r>
              <a:rPr lang="ja-JP" altLang="en-US" sz="1400" dirty="0">
                <a:latin typeface="メイリオ" panose="020B0604030504040204" pitchFamily="50" charset="-128"/>
                <a:ea typeface="メイリオ" panose="020B0604030504040204" pitchFamily="50" charset="-128"/>
              </a:rPr>
              <a:t>会社は、会社</a:t>
            </a:r>
            <a:r>
              <a:rPr lang="ja-JP" altLang="ja-JP" sz="1400" dirty="0">
                <a:latin typeface="メイリオ" panose="020B0604030504040204" pitchFamily="50" charset="-128"/>
                <a:ea typeface="メイリオ" panose="020B0604030504040204" pitchFamily="50" charset="-128"/>
              </a:rPr>
              <a:t>の責に帰すべき事由による休業の場合には</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休業期間中の休業手当を</a:t>
            </a:r>
            <a:r>
              <a:rPr lang="ja-JP" altLang="ja-JP" sz="1400" dirty="0" smtClean="0">
                <a:latin typeface="メイリオ" panose="020B0604030504040204" pitchFamily="50" charset="-128"/>
                <a:ea typeface="メイリオ" panose="020B0604030504040204" pitchFamily="50" charset="-128"/>
              </a:rPr>
              <a:t>支払わなければな</a:t>
            </a:r>
            <a:r>
              <a:rPr lang="ja-JP" altLang="en-US" sz="1400" dirty="0" smtClean="0">
                <a:latin typeface="メイリオ" panose="020B0604030504040204" pitchFamily="50" charset="-128"/>
                <a:ea typeface="メイリオ" panose="020B0604030504040204" pitchFamily="50" charset="-128"/>
              </a:rPr>
              <a:t>りません。</a:t>
            </a:r>
            <a:endParaRPr lang="en-US" altLang="ja-JP" sz="1400" dirty="0" smtClean="0">
              <a:latin typeface="メイリオ" panose="020B0604030504040204" pitchFamily="50" charset="-128"/>
              <a:ea typeface="メイリオ" panose="020B0604030504040204" pitchFamily="50" charset="-128"/>
            </a:endParaRPr>
          </a:p>
          <a:p>
            <a:pPr marL="285750" indent="-285750" algn="just">
              <a:lnSpc>
                <a:spcPct val="100000"/>
              </a:lnSpc>
              <a:spcBef>
                <a:spcPts val="300"/>
              </a:spcBef>
              <a:buFont typeface="Meiryo UI" panose="020B0604030504040204" pitchFamily="50" charset="-128"/>
              <a:buChar char="▶"/>
            </a:pPr>
            <a:r>
              <a:rPr lang="ja-JP" altLang="ja-JP" sz="1400" dirty="0">
                <a:latin typeface="メイリオ" panose="020B0604030504040204" pitchFamily="50" charset="-128"/>
                <a:ea typeface="メイリオ" panose="020B0604030504040204" pitchFamily="50" charset="-128"/>
              </a:rPr>
              <a:t>不可抗力による休業の場合は、</a:t>
            </a:r>
            <a:r>
              <a:rPr lang="ja-JP" altLang="en-US" sz="1400" dirty="0">
                <a:latin typeface="メイリオ" panose="020B0604030504040204" pitchFamily="50" charset="-128"/>
                <a:ea typeface="メイリオ" panose="020B0604030504040204" pitchFamily="50" charset="-128"/>
              </a:rPr>
              <a:t>会社に</a:t>
            </a:r>
            <a:r>
              <a:rPr lang="ja-JP" altLang="ja-JP" sz="1400" dirty="0">
                <a:latin typeface="メイリオ" panose="020B0604030504040204" pitchFamily="50" charset="-128"/>
                <a:ea typeface="メイリオ" panose="020B0604030504040204" pitchFamily="50" charset="-128"/>
              </a:rPr>
              <a:t>休業手当の支払義務はありません</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marL="180975" indent="-180975" algn="just">
              <a:lnSpc>
                <a:spcPct val="100000"/>
              </a:lnSpc>
              <a:spcBef>
                <a:spcPts val="300"/>
              </a:spcBef>
            </a:pPr>
            <a:r>
              <a:rPr lang="ja-JP" altLang="en-US" sz="1400" dirty="0" smtClean="0">
                <a:latin typeface="メイリオ" panose="020B0604030504040204" pitchFamily="50" charset="-128"/>
                <a:ea typeface="メイリオ" panose="020B0604030504040204" pitchFamily="50" charset="-128"/>
              </a:rPr>
              <a:t>　 以下</a:t>
            </a:r>
            <a:r>
              <a:rPr lang="ja-JP" altLang="en-US" sz="1400" dirty="0">
                <a:latin typeface="メイリオ" panose="020B0604030504040204" pitchFamily="50" charset="-128"/>
                <a:ea typeface="メイリオ" panose="020B0604030504040204" pitchFamily="50" charset="-128"/>
              </a:rPr>
              <a:t>の２つの要素が両方とも認められた</a:t>
            </a:r>
            <a:r>
              <a:rPr lang="ja-JP" altLang="en-US" sz="1400" dirty="0" smtClean="0">
                <a:latin typeface="メイリオ" panose="020B0604030504040204" pitchFamily="50" charset="-128"/>
                <a:ea typeface="メイリオ" panose="020B0604030504040204" pitchFamily="50" charset="-128"/>
              </a:rPr>
              <a:t>場合には、</a:t>
            </a:r>
            <a:r>
              <a:rPr lang="ja-JP" altLang="ja-JP" sz="1400" dirty="0" smtClean="0">
                <a:latin typeface="メイリオ" panose="020B0604030504040204" pitchFamily="50" charset="-128"/>
                <a:ea typeface="メイリオ" panose="020B0604030504040204" pitchFamily="50" charset="-128"/>
              </a:rPr>
              <a:t>不可抗力による休業</a:t>
            </a:r>
            <a:r>
              <a:rPr lang="ja-JP" altLang="en-US" sz="1400" dirty="0" smtClean="0">
                <a:latin typeface="メイリオ" panose="020B0604030504040204" pitchFamily="50" charset="-128"/>
                <a:ea typeface="メイリオ" panose="020B0604030504040204" pitchFamily="50" charset="-128"/>
              </a:rPr>
              <a:t>となります。</a:t>
            </a:r>
            <a:endParaRPr lang="en-US" altLang="ja-JP" sz="1400" dirty="0" smtClean="0">
              <a:latin typeface="メイリオ" panose="020B0604030504040204" pitchFamily="50" charset="-128"/>
              <a:ea typeface="メイリオ" panose="020B0604030504040204" pitchFamily="50" charset="-128"/>
            </a:endParaRPr>
          </a:p>
          <a:p>
            <a:pPr>
              <a:spcBef>
                <a:spcPts val="600"/>
              </a:spcBef>
            </a:pPr>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①</a:t>
            </a:r>
            <a:r>
              <a:rPr lang="ja-JP" altLang="ja-JP" sz="1400" dirty="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原因</a:t>
            </a:r>
            <a:r>
              <a:rPr lang="ja-JP" altLang="ja-JP" sz="1400" dirty="0">
                <a:latin typeface="メイリオ" panose="020B0604030504040204" pitchFamily="50" charset="-128"/>
                <a:ea typeface="メイリオ" panose="020B0604030504040204" pitchFamily="50" charset="-128"/>
              </a:rPr>
              <a:t>が事業の外部より発生した事故であること</a:t>
            </a:r>
          </a:p>
          <a:p>
            <a:pPr marL="541338" indent="-541338"/>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②</a:t>
            </a:r>
            <a:r>
              <a:rPr lang="ja-JP" altLang="ja-JP" sz="1400" dirty="0">
                <a:latin typeface="メイリオ" panose="020B0604030504040204" pitchFamily="50" charset="-128"/>
                <a:ea typeface="メイリオ" panose="020B0604030504040204" pitchFamily="50" charset="-128"/>
              </a:rPr>
              <a:t>　事業主が通常の経営者としての最大の注意を尽くしてもなお</a:t>
            </a:r>
            <a:r>
              <a:rPr lang="ja-JP" altLang="ja-JP" sz="1400" dirty="0" smtClean="0">
                <a:latin typeface="メイリオ" panose="020B0604030504040204" pitchFamily="50" charset="-128"/>
                <a:ea typeface="メイリオ" panose="020B0604030504040204" pitchFamily="50" charset="-128"/>
              </a:rPr>
              <a:t>避けること</a:t>
            </a:r>
            <a:r>
              <a:rPr lang="ja-JP" altLang="ja-JP" sz="1400" dirty="0">
                <a:latin typeface="メイリオ" panose="020B0604030504040204" pitchFamily="50" charset="-128"/>
                <a:ea typeface="メイリオ" panose="020B0604030504040204" pitchFamily="50" charset="-128"/>
              </a:rPr>
              <a:t>ができない事故である</a:t>
            </a:r>
            <a:r>
              <a:rPr lang="ja-JP" altLang="ja-JP" sz="1400" dirty="0" smtClean="0">
                <a:latin typeface="メイリオ" panose="020B0604030504040204" pitchFamily="50" charset="-128"/>
                <a:ea typeface="メイリオ" panose="020B0604030504040204" pitchFamily="50" charset="-128"/>
              </a:rPr>
              <a:t>こと</a:t>
            </a:r>
            <a:endParaRPr lang="en-US" altLang="ja-JP" sz="1400" dirty="0" smtClean="0">
              <a:latin typeface="メイリオ" panose="020B0604030504040204" pitchFamily="50" charset="-128"/>
              <a:ea typeface="メイリオ" panose="020B0604030504040204" pitchFamily="50" charset="-128"/>
            </a:endParaRPr>
          </a:p>
          <a:p>
            <a:pPr marL="180975">
              <a:spcBef>
                <a:spcPts val="600"/>
              </a:spcBef>
            </a:pPr>
            <a:r>
              <a:rPr lang="ja-JP" altLang="en-US" dirty="0" smtClean="0"/>
              <a:t>　</a:t>
            </a:r>
            <a:r>
              <a:rPr lang="ja-JP" altLang="ja-JP" sz="1400" dirty="0" smtClean="0">
                <a:latin typeface="メイリオ" panose="020B0604030504040204" pitchFamily="50" charset="-128"/>
                <a:ea typeface="メイリオ" panose="020B0604030504040204" pitchFamily="50" charset="-128"/>
              </a:rPr>
              <a:t>①に</a:t>
            </a:r>
            <a:r>
              <a:rPr lang="ja-JP" altLang="en-US" sz="1400" dirty="0" smtClean="0">
                <a:latin typeface="メイリオ" panose="020B0604030504040204" pitchFamily="50" charset="-128"/>
                <a:ea typeface="メイリオ" panose="020B0604030504040204" pitchFamily="50" charset="-128"/>
              </a:rPr>
              <a:t>当たるのは、</a:t>
            </a:r>
            <a:r>
              <a:rPr lang="ja-JP" altLang="ja-JP" sz="1400" dirty="0" smtClean="0">
                <a:latin typeface="メイリオ" panose="020B0604030504040204" pitchFamily="50" charset="-128"/>
                <a:ea typeface="メイリオ" panose="020B0604030504040204" pitchFamily="50" charset="-128"/>
              </a:rPr>
              <a:t>例えば</a:t>
            </a:r>
            <a:r>
              <a:rPr lang="ja-JP" altLang="en-US" sz="1400" dirty="0" smtClean="0">
                <a:latin typeface="メイリオ" panose="020B0604030504040204" pitchFamily="50" charset="-128"/>
                <a:ea typeface="メイリオ" panose="020B0604030504040204" pitchFamily="50" charset="-128"/>
              </a:rPr>
              <a:t>緊急事態宣言に基づく要請などのような</a:t>
            </a:r>
            <a:r>
              <a:rPr lang="ja-JP" altLang="ja-JP" sz="1400" dirty="0" smtClean="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事業の外部に</a:t>
            </a:r>
            <a:r>
              <a:rPr lang="ja-JP" altLang="ja-JP" sz="1400" dirty="0" smtClean="0">
                <a:latin typeface="メイリオ" panose="020B0604030504040204" pitchFamily="50" charset="-128"/>
                <a:ea typeface="メイリオ" panose="020B0604030504040204" pitchFamily="50" charset="-128"/>
              </a:rPr>
              <a:t>おいて</a:t>
            </a:r>
            <a:r>
              <a:rPr lang="ja-JP" altLang="ja-JP" sz="1400" dirty="0">
                <a:latin typeface="メイリオ" panose="020B0604030504040204" pitchFamily="50" charset="-128"/>
                <a:ea typeface="メイリオ" panose="020B0604030504040204" pitchFamily="50" charset="-128"/>
              </a:rPr>
              <a:t>発生した、事業運営を困難にする</a:t>
            </a:r>
            <a:r>
              <a:rPr lang="ja-JP" altLang="ja-JP" sz="1400" dirty="0" smtClean="0">
                <a:latin typeface="メイリオ" panose="020B0604030504040204" pitchFamily="50" charset="-128"/>
                <a:ea typeface="メイリオ" panose="020B0604030504040204" pitchFamily="50" charset="-128"/>
              </a:rPr>
              <a:t>要因</a:t>
            </a:r>
            <a:r>
              <a:rPr lang="ja-JP" altLang="en-US" sz="1400" dirty="0" smtClean="0">
                <a:latin typeface="メイリオ" panose="020B0604030504040204" pitchFamily="50" charset="-128"/>
                <a:ea typeface="メイリオ" panose="020B0604030504040204" pitchFamily="50" charset="-128"/>
              </a:rPr>
              <a:t>です。</a:t>
            </a:r>
            <a:endParaRPr lang="ja-JP" altLang="ja-JP" sz="1400" dirty="0">
              <a:latin typeface="メイリオ" panose="020B0604030504040204" pitchFamily="50" charset="-128"/>
              <a:ea typeface="メイリオ" panose="020B0604030504040204" pitchFamily="50" charset="-128"/>
            </a:endParaRPr>
          </a:p>
          <a:p>
            <a:pPr marL="180975"/>
            <a:r>
              <a:rPr lang="ja-JP" altLang="ja-JP" sz="1400" dirty="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rPr>
              <a:t>を満たすため</a:t>
            </a:r>
            <a:r>
              <a:rPr lang="ja-JP" altLang="ja-JP" sz="1400" dirty="0" smtClean="0">
                <a:latin typeface="メイリオ" panose="020B0604030504040204" pitchFamily="50" charset="-128"/>
                <a:ea typeface="メイリオ" panose="020B0604030504040204" pitchFamily="50" charset="-128"/>
              </a:rPr>
              <a:t>には、</a:t>
            </a:r>
            <a:r>
              <a:rPr lang="ja-JP" altLang="en-US" sz="1400" dirty="0" smtClean="0">
                <a:latin typeface="メイリオ" panose="020B0604030504040204" pitchFamily="50" charset="-128"/>
                <a:ea typeface="メイリオ" panose="020B0604030504040204" pitchFamily="50" charset="-128"/>
              </a:rPr>
              <a:t>会社は、</a:t>
            </a:r>
            <a:r>
              <a:rPr lang="ja-JP" altLang="ja-JP" sz="1400" dirty="0" smtClean="0">
                <a:latin typeface="メイリオ" panose="020B0604030504040204" pitchFamily="50" charset="-128"/>
                <a:ea typeface="メイリオ" panose="020B0604030504040204" pitchFamily="50" charset="-128"/>
              </a:rPr>
              <a:t>休業回避</a:t>
            </a:r>
            <a:r>
              <a:rPr lang="ja-JP" altLang="en-US" sz="1400" dirty="0" smtClean="0">
                <a:latin typeface="メイリオ" panose="020B0604030504040204" pitchFamily="50" charset="-128"/>
                <a:ea typeface="メイリオ" panose="020B0604030504040204" pitchFamily="50" charset="-128"/>
              </a:rPr>
              <a:t>の</a:t>
            </a:r>
            <a:r>
              <a:rPr lang="ja-JP" altLang="ja-JP" sz="1400" dirty="0" smtClean="0">
                <a:latin typeface="メイリオ" panose="020B0604030504040204" pitchFamily="50" charset="-128"/>
                <a:ea typeface="メイリオ" panose="020B0604030504040204" pitchFamily="50" charset="-128"/>
              </a:rPr>
              <a:t>ための具体的努力</a:t>
            </a:r>
            <a:r>
              <a:rPr lang="ja-JP" altLang="ja-JP" sz="1400" dirty="0">
                <a:latin typeface="メイリオ" panose="020B0604030504040204" pitchFamily="50" charset="-128"/>
                <a:ea typeface="メイリオ" panose="020B0604030504040204" pitchFamily="50" charset="-128"/>
              </a:rPr>
              <a:t>を最大限</a:t>
            </a:r>
            <a:r>
              <a:rPr lang="ja-JP" altLang="ja-JP" sz="1400" dirty="0" smtClean="0">
                <a:latin typeface="メイリオ" panose="020B0604030504040204" pitchFamily="50" charset="-128"/>
                <a:ea typeface="メイリオ" panose="020B0604030504040204" pitchFamily="50" charset="-128"/>
              </a:rPr>
              <a:t>尽く</a:t>
            </a:r>
            <a:r>
              <a:rPr lang="ja-JP" altLang="en-US" sz="1400" dirty="0" smtClean="0">
                <a:latin typeface="メイリオ" panose="020B0604030504040204" pitchFamily="50" charset="-128"/>
                <a:ea typeface="メイリオ" panose="020B0604030504040204" pitchFamily="50" charset="-128"/>
              </a:rPr>
              <a:t>さなければなりません</a:t>
            </a:r>
            <a:r>
              <a:rPr lang="ja-JP" altLang="ja-JP" sz="1400" dirty="0" smtClean="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具体的な努力を尽くしたと言える</a:t>
            </a:r>
            <a:r>
              <a:rPr lang="ja-JP" altLang="ja-JP" sz="1400" dirty="0" smtClean="0">
                <a:latin typeface="メイリオ" panose="020B0604030504040204" pitchFamily="50" charset="-128"/>
                <a:ea typeface="メイリオ" panose="020B0604030504040204" pitchFamily="50" charset="-128"/>
              </a:rPr>
              <a:t>かは</a:t>
            </a:r>
            <a:r>
              <a:rPr lang="ja-JP" altLang="ja-JP" sz="1400" dirty="0">
                <a:latin typeface="メイリオ" panose="020B0604030504040204" pitchFamily="50" charset="-128"/>
                <a:ea typeface="メイリオ" panose="020B0604030504040204" pitchFamily="50" charset="-128"/>
              </a:rPr>
              <a:t>、例えば、</a:t>
            </a:r>
          </a:p>
          <a:p>
            <a:pPr marL="360363" indent="-360363">
              <a:spcBef>
                <a:spcPts val="600"/>
              </a:spcBef>
            </a:pPr>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・自宅</a:t>
            </a:r>
            <a:r>
              <a:rPr lang="ja-JP" altLang="ja-JP" sz="1400" dirty="0">
                <a:latin typeface="メイリオ" panose="020B0604030504040204" pitchFamily="50" charset="-128"/>
                <a:ea typeface="メイリオ" panose="020B0604030504040204" pitchFamily="50" charset="-128"/>
              </a:rPr>
              <a:t>勤務などの方法により労働者を業務に従事させることが可能な場合に</a:t>
            </a:r>
            <a:r>
              <a:rPr lang="ja-JP" altLang="ja-JP" sz="1400" dirty="0" smtClean="0">
                <a:latin typeface="メイリオ" panose="020B0604030504040204" pitchFamily="50" charset="-128"/>
                <a:ea typeface="メイリオ" panose="020B0604030504040204" pitchFamily="50" charset="-128"/>
              </a:rPr>
              <a:t>おいて</a:t>
            </a:r>
            <a:r>
              <a:rPr lang="ja-JP" altLang="ja-JP" sz="1400" dirty="0">
                <a:latin typeface="メイリオ" panose="020B0604030504040204" pitchFamily="50" charset="-128"/>
                <a:ea typeface="メイリオ" panose="020B0604030504040204" pitchFamily="50" charset="-128"/>
              </a:rPr>
              <a:t>、これを十分に検討しているか</a:t>
            </a:r>
          </a:p>
          <a:p>
            <a:pPr marL="360363" indent="-360363"/>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・労働者</a:t>
            </a:r>
            <a:r>
              <a:rPr lang="ja-JP" altLang="ja-JP" sz="1400" dirty="0">
                <a:latin typeface="メイリオ" panose="020B0604030504040204" pitchFamily="50" charset="-128"/>
                <a:ea typeface="メイリオ" panose="020B0604030504040204" pitchFamily="50" charset="-128"/>
              </a:rPr>
              <a:t>に他に就かせることができる業務があるにもかかわらず休業させていないか</a:t>
            </a:r>
          </a:p>
          <a:p>
            <a:pPr>
              <a:spcBef>
                <a:spcPts val="600"/>
              </a:spcBef>
            </a:pPr>
            <a:r>
              <a:rPr lang="ja-JP" altLang="en-US" sz="1400" dirty="0" smtClean="0">
                <a:latin typeface="メイリオ" panose="020B0604030504040204" pitchFamily="50" charset="-128"/>
                <a:ea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rPr>
              <a:t>と</a:t>
            </a:r>
            <a:r>
              <a:rPr lang="ja-JP" altLang="ja-JP" sz="1400" dirty="0">
                <a:latin typeface="メイリオ" panose="020B0604030504040204" pitchFamily="50" charset="-128"/>
                <a:ea typeface="メイリオ" panose="020B0604030504040204" pitchFamily="50" charset="-128"/>
              </a:rPr>
              <a:t>いった</a:t>
            </a:r>
            <a:r>
              <a:rPr lang="ja-JP" altLang="ja-JP" sz="1400" dirty="0" smtClean="0">
                <a:latin typeface="メイリオ" panose="020B0604030504040204" pitchFamily="50" charset="-128"/>
                <a:ea typeface="メイリオ" panose="020B0604030504040204" pitchFamily="50" charset="-128"/>
              </a:rPr>
              <a:t>事情</a:t>
            </a:r>
            <a:r>
              <a:rPr lang="ja-JP" altLang="en-US" sz="1400" dirty="0" smtClean="0">
                <a:latin typeface="メイリオ" panose="020B0604030504040204" pitchFamily="50" charset="-128"/>
                <a:ea typeface="メイリオ" panose="020B0604030504040204" pitchFamily="50" charset="-128"/>
              </a:rPr>
              <a:t>から、個別に</a:t>
            </a:r>
            <a:r>
              <a:rPr lang="ja-JP" altLang="ja-JP" sz="1400" dirty="0" smtClean="0">
                <a:latin typeface="メイリオ" panose="020B0604030504040204" pitchFamily="50" charset="-128"/>
                <a:ea typeface="メイリオ" panose="020B0604030504040204" pitchFamily="50" charset="-128"/>
              </a:rPr>
              <a:t>判断</a:t>
            </a:r>
            <a:r>
              <a:rPr lang="ja-JP" altLang="ja-JP" sz="1400" dirty="0">
                <a:latin typeface="メイリオ" panose="020B0604030504040204" pitchFamily="50" charset="-128"/>
                <a:ea typeface="メイリオ" panose="020B0604030504040204" pitchFamily="50" charset="-128"/>
              </a:rPr>
              <a:t>されます</a:t>
            </a:r>
            <a:r>
              <a:rPr lang="ja-JP" altLang="ja-JP"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a:p>
            <a:pPr marL="180975">
              <a:spcBef>
                <a:spcPts val="600"/>
              </a:spcBef>
            </a:pPr>
            <a:r>
              <a:rPr lang="ja-JP" altLang="en-US" sz="1400" dirty="0" smtClean="0">
                <a:latin typeface="メイリオ" panose="020B0604030504040204" pitchFamily="50" charset="-128"/>
                <a:ea typeface="メイリオ" panose="020B0604030504040204" pitchFamily="50" charset="-128"/>
              </a:rPr>
              <a:t>　そのため</a:t>
            </a:r>
            <a:r>
              <a:rPr lang="ja-JP" altLang="en-US" sz="1400" u="sng" dirty="0" smtClean="0">
                <a:latin typeface="メイリオ" panose="020B0604030504040204" pitchFamily="50" charset="-128"/>
                <a:ea typeface="メイリオ" panose="020B0604030504040204" pitchFamily="50" charset="-128"/>
              </a:rPr>
              <a:t>「新型コロナウイルス感染症の影響」だけを理由にして、一律に休業手当の支払義務がなくなるものではありません</a:t>
            </a:r>
            <a:r>
              <a:rPr lang="ja-JP" altLang="en-US" sz="1400" dirty="0" smtClean="0">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164808" y="2603857"/>
            <a:ext cx="5140507" cy="355276"/>
            <a:chOff x="164808" y="1661933"/>
            <a:chExt cx="5140507" cy="355276"/>
          </a:xfrm>
        </p:grpSpPr>
        <p:sp>
          <p:nvSpPr>
            <p:cNvPr id="54" name="正方形/長方形 53"/>
            <p:cNvSpPr/>
            <p:nvPr/>
          </p:nvSpPr>
          <p:spPr>
            <a:xfrm>
              <a:off x="440668" y="1661933"/>
              <a:ext cx="4864647"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会社が休業手当を支払わなければならない場合とは</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1" name="グループ化 80"/>
          <p:cNvGrpSpPr/>
          <p:nvPr/>
        </p:nvGrpSpPr>
        <p:grpSpPr>
          <a:xfrm>
            <a:off x="163224" y="7595782"/>
            <a:ext cx="1652373" cy="355276"/>
            <a:chOff x="164808" y="4485846"/>
            <a:chExt cx="1652373" cy="355276"/>
          </a:xfrm>
        </p:grpSpPr>
        <p:sp>
          <p:nvSpPr>
            <p:cNvPr id="82" name="正方形/長方形 81"/>
            <p:cNvSpPr/>
            <p:nvPr/>
          </p:nvSpPr>
          <p:spPr>
            <a:xfrm>
              <a:off x="440668" y="4485846"/>
              <a:ext cx="1376513"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休業手当の額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259792" y="7915054"/>
            <a:ext cx="6552000" cy="746358"/>
          </a:xfrm>
          <a:prstGeom prst="rect">
            <a:avLst/>
          </a:prstGeom>
        </p:spPr>
        <p:txBody>
          <a:bodyPr wrap="square">
            <a:spAutoFit/>
          </a:bodyPr>
          <a:lstStyle/>
          <a:p>
            <a:pPr algn="just">
              <a:lnSpc>
                <a:spcPct val="100000"/>
              </a:lnSpc>
              <a:spcBef>
                <a:spcPts val="300"/>
              </a:spcBef>
            </a:pPr>
            <a:r>
              <a:rPr lang="ja-JP" altLang="en-US" sz="1400" dirty="0" smtClean="0">
                <a:latin typeface="メイリオ" panose="020B0604030504040204" pitchFamily="50" charset="-128"/>
                <a:ea typeface="メイリオ" panose="020B0604030504040204" pitchFamily="50" charset="-128"/>
              </a:rPr>
              <a:t>平均賃金（休業した日以前３か月間にその労働者に支払われた賃金の総額を、その期間の総日数で除した額</a:t>
            </a:r>
            <a:r>
              <a:rPr lang="en-US" altLang="ja-JP" sz="1400" baseline="30000" dirty="0"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）の</a:t>
            </a:r>
            <a:r>
              <a:rPr lang="en-US" altLang="ja-JP" sz="1400" dirty="0" smtClean="0">
                <a:latin typeface="メイリオ" panose="020B0604030504040204" pitchFamily="50" charset="-128"/>
                <a:ea typeface="メイリオ" panose="020B0604030504040204" pitchFamily="50" charset="-128"/>
              </a:rPr>
              <a:t>100</a:t>
            </a:r>
            <a:r>
              <a:rPr lang="ja-JP" altLang="en-US" sz="1400" dirty="0" smtClean="0">
                <a:latin typeface="メイリオ" panose="020B0604030504040204" pitchFamily="50" charset="-128"/>
                <a:ea typeface="メイリオ" panose="020B0604030504040204" pitchFamily="50" charset="-128"/>
              </a:rPr>
              <a:t>分の</a:t>
            </a:r>
            <a:r>
              <a:rPr lang="en-US" altLang="ja-JP" sz="1400" dirty="0" smtClean="0">
                <a:latin typeface="メイリオ" panose="020B0604030504040204" pitchFamily="50" charset="-128"/>
                <a:ea typeface="メイリオ" panose="020B0604030504040204" pitchFamily="50" charset="-128"/>
              </a:rPr>
              <a:t>60</a:t>
            </a:r>
            <a:r>
              <a:rPr lang="ja-JP" altLang="en-US" sz="1400" dirty="0" smtClean="0">
                <a:latin typeface="メイリオ" panose="020B0604030504040204" pitchFamily="50" charset="-128"/>
                <a:ea typeface="メイリオ" panose="020B0604030504040204" pitchFamily="50" charset="-128"/>
              </a:rPr>
              <a:t>以上の額</a:t>
            </a:r>
          </a:p>
          <a:p>
            <a:pPr marL="266700" lvl="1" indent="-182563" algn="just">
              <a:spcBef>
                <a:spcPts val="300"/>
              </a:spcBef>
              <a:buFont typeface="ＭＳ ゴシック" panose="020B0609070205080204" pitchFamily="49" charset="-128"/>
              <a:buChar char="※"/>
            </a:pPr>
            <a:r>
              <a:rPr lang="ja-JP" altLang="en-US" sz="1200" spc="-20" dirty="0" smtClean="0">
                <a:latin typeface="メイリオ" panose="020B0604030504040204" pitchFamily="50" charset="-128"/>
                <a:ea typeface="メイリオ" panose="020B0604030504040204" pitchFamily="50" charset="-128"/>
              </a:rPr>
              <a:t>賃金が時給制や日給制、出来高払い等の場合には、最低保障額の定めがあります。</a:t>
            </a:r>
            <a:endParaRPr lang="en-US" altLang="ja-JP" sz="1200" spc="-20" dirty="0" smtClean="0">
              <a:latin typeface="メイリオ" panose="020B0604030504040204" pitchFamily="50" charset="-128"/>
              <a:ea typeface="メイリオ" panose="020B0604030504040204" pitchFamily="50" charset="-128"/>
            </a:endParaRPr>
          </a:p>
        </p:txBody>
      </p:sp>
      <p:pic>
        <p:nvPicPr>
          <p:cNvPr id="38" name="図 37"/>
          <p:cNvPicPr>
            <a:picLocks noChangeAspect="1"/>
          </p:cNvPicPr>
          <p:nvPr/>
        </p:nvPicPr>
        <p:blipFill>
          <a:blip r:embed="rId3"/>
          <a:stretch>
            <a:fillRect/>
          </a:stretch>
        </p:blipFill>
        <p:spPr>
          <a:xfrm>
            <a:off x="5985284" y="8913440"/>
            <a:ext cx="648000" cy="648000"/>
          </a:xfrm>
          <a:prstGeom prst="rect">
            <a:avLst/>
          </a:prstGeom>
        </p:spPr>
      </p:pic>
      <p:sp>
        <p:nvSpPr>
          <p:cNvPr id="5" name="角丸四角形 4"/>
          <p:cNvSpPr/>
          <p:nvPr/>
        </p:nvSpPr>
        <p:spPr>
          <a:xfrm>
            <a:off x="447582" y="4105336"/>
            <a:ext cx="6169506" cy="762009"/>
          </a:xfrm>
          <a:prstGeom prst="roundRect">
            <a:avLst/>
          </a:prstGeom>
          <a:noFill/>
          <a:ln>
            <a:solidFill>
              <a:srgbClr val="C866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47582" y="5830000"/>
            <a:ext cx="6176420" cy="882976"/>
          </a:xfrm>
          <a:prstGeom prst="round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6150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18</a:t>
            </a:fld>
            <a:r>
              <a:rPr lang="ja-JP" altLang="en-US" smtClean="0"/>
              <a:t> </a:t>
            </a:r>
            <a:r>
              <a:rPr lang="en-US" altLang="ja-JP" smtClean="0"/>
              <a:t>-</a:t>
            </a:r>
            <a:endParaRPr lang="ja-JP" altLang="en-US" dirty="0"/>
          </a:p>
        </p:txBody>
      </p:sp>
      <p:sp>
        <p:nvSpPr>
          <p:cNvPr id="3" name="タイトル 2"/>
          <p:cNvSpPr>
            <a:spLocks noGrp="1"/>
          </p:cNvSpPr>
          <p:nvPr>
            <p:ph type="title"/>
          </p:nvPr>
        </p:nvSpPr>
        <p:spPr>
          <a:xfrm>
            <a:off x="0" y="-2751"/>
            <a:ext cx="6858000" cy="683183"/>
          </a:xfrm>
          <a:solidFill>
            <a:schemeClr val="accent1">
              <a:lumMod val="40000"/>
              <a:lumOff val="60000"/>
            </a:schemeClr>
          </a:solidFill>
        </p:spPr>
        <p:txBody>
          <a:bodyPr/>
          <a:lstStyle/>
          <a:p>
            <a:r>
              <a:rPr lang="ja-JP" altLang="en-US" dirty="0">
                <a:solidFill>
                  <a:prstClr val="black"/>
                </a:solidFill>
              </a:rPr>
              <a:t>雇用調整助成金</a:t>
            </a:r>
            <a:r>
              <a:rPr lang="ja-JP" altLang="en-US" sz="1800" dirty="0">
                <a:solidFill>
                  <a:prstClr val="black"/>
                </a:solidFill>
              </a:rPr>
              <a:t>（特例措置）</a:t>
            </a:r>
            <a:endParaRPr lang="ja-JP" altLang="en-US" sz="2000" dirty="0"/>
          </a:p>
        </p:txBody>
      </p:sp>
      <p:sp>
        <p:nvSpPr>
          <p:cNvPr id="4" name="テキスト プレースホルダー 3"/>
          <p:cNvSpPr>
            <a:spLocks noGrp="1"/>
          </p:cNvSpPr>
          <p:nvPr>
            <p:ph type="body" sz="quarter" idx="13"/>
          </p:nvPr>
        </p:nvSpPr>
        <p:spPr>
          <a:xfrm>
            <a:off x="45000" y="742186"/>
            <a:ext cx="6768000" cy="755385"/>
          </a:xfrm>
        </p:spPr>
        <p:txBody>
          <a:bodyPr>
            <a:spAutoFit/>
          </a:bodyPr>
          <a:lstStyle/>
          <a:p>
            <a:pPr marL="36000" indent="0">
              <a:buNone/>
            </a:pPr>
            <a:r>
              <a:rPr lang="ja-JP" altLang="en-US" spc="-30" dirty="0"/>
              <a:t>新型コロナウイルス感染症の影響を受け、事業活動の縮小を余儀なくされた事業主が、労働者に対して一時的に休業、教育訓練又は出向を行い、労働者の雇用維持を図った場合に、休業</a:t>
            </a:r>
            <a:r>
              <a:rPr lang="ja-JP" altLang="en-US" spc="-30" dirty="0" smtClean="0"/>
              <a:t>手当等</a:t>
            </a:r>
            <a:r>
              <a:rPr lang="ja-JP" altLang="en-US" spc="-30" dirty="0"/>
              <a:t>の一部を助成します</a:t>
            </a:r>
            <a:r>
              <a:rPr lang="ja-JP" altLang="en-US" spc="-30" dirty="0" smtClean="0"/>
              <a:t>。</a:t>
            </a:r>
            <a:endParaRPr lang="ja-JP" altLang="en-US" spc="-30" dirty="0"/>
          </a:p>
        </p:txBody>
      </p:sp>
      <p:sp>
        <p:nvSpPr>
          <p:cNvPr id="5" name="正方形/長方形 4"/>
          <p:cNvSpPr/>
          <p:nvPr/>
        </p:nvSpPr>
        <p:spPr>
          <a:xfrm>
            <a:off x="1988840" y="1598727"/>
            <a:ext cx="3744416" cy="276999"/>
          </a:xfrm>
          <a:prstGeom prst="rect">
            <a:avLst/>
          </a:prstGeom>
        </p:spPr>
        <p:txBody>
          <a:bodyPr wrap="square">
            <a:spAutoFit/>
          </a:bodyPr>
          <a:lstStyle/>
          <a:p>
            <a:pPr algn="just">
              <a:lnSpc>
                <a:spcPct val="100000"/>
              </a:lnSpc>
              <a:buClr>
                <a:schemeClr val="accent1">
                  <a:lumMod val="60000"/>
                  <a:lumOff val="40000"/>
                </a:schemeClr>
              </a:buClr>
            </a:pPr>
            <a:r>
              <a:rPr lang="ja-JP" altLang="en-US" sz="1200" dirty="0" smtClean="0">
                <a:latin typeface="メイリオ" panose="020B0604030504040204" pitchFamily="50" charset="-128"/>
                <a:ea typeface="メイリオ" panose="020B0604030504040204" pitchFamily="50" charset="-128"/>
              </a:rPr>
              <a:t>：新型</a:t>
            </a:r>
            <a:r>
              <a:rPr lang="ja-JP" altLang="en-US" sz="1200" dirty="0">
                <a:latin typeface="メイリオ" panose="020B0604030504040204" pitchFamily="50" charset="-128"/>
                <a:ea typeface="メイリオ" panose="020B0604030504040204" pitchFamily="50" charset="-128"/>
              </a:rPr>
              <a:t>コロナウイルス感染症の影響を受ける事業</a:t>
            </a:r>
            <a:r>
              <a:rPr lang="ja-JP" altLang="en-US" sz="1200" dirty="0" smtClean="0">
                <a:latin typeface="メイリオ" panose="020B0604030504040204" pitchFamily="50" charset="-128"/>
                <a:ea typeface="メイリオ" panose="020B0604030504040204" pitchFamily="50" charset="-128"/>
              </a:rPr>
              <a:t>主</a:t>
            </a:r>
            <a:endParaRPr lang="ja-JP" altLang="en-US" sz="12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402467" y="1559325"/>
            <a:ext cx="1786881"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対象者（事業主）</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206198" y="1598727"/>
            <a:ext cx="252000" cy="252000"/>
            <a:chOff x="-747464" y="1857375"/>
            <a:chExt cx="468052" cy="466725"/>
          </a:xfrm>
        </p:grpSpPr>
        <p:sp>
          <p:nvSpPr>
            <p:cNvPr id="7" name="正方形/長方形 6"/>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406471" y="1933351"/>
            <a:ext cx="4907788"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特例措置</a:t>
            </a:r>
            <a:r>
              <a:rPr lang="ja-JP" altLang="en-US" sz="1600" b="1" dirty="0" smtClean="0">
                <a:solidFill>
                  <a:schemeClr val="tx1"/>
                </a:solidFill>
                <a:latin typeface="メイリオ" panose="020B0604030504040204" pitchFamily="50" charset="-128"/>
                <a:ea typeface="メイリオ" panose="020B0604030504040204" pitchFamily="50" charset="-128"/>
              </a:rPr>
              <a:t>　</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206198" y="1987950"/>
            <a:ext cx="252000" cy="252000"/>
            <a:chOff x="-747464" y="1857375"/>
            <a:chExt cx="468052" cy="466725"/>
          </a:xfrm>
        </p:grpSpPr>
        <p:sp>
          <p:nvSpPr>
            <p:cNvPr id="15" name="正方形/長方形 14"/>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正方形/長方形 18"/>
          <p:cNvSpPr/>
          <p:nvPr/>
        </p:nvSpPr>
        <p:spPr>
          <a:xfrm>
            <a:off x="123923" y="2274901"/>
            <a:ext cx="6629264" cy="6822380"/>
          </a:xfrm>
          <a:prstGeom prst="rect">
            <a:avLst/>
          </a:prstGeom>
        </p:spPr>
        <p:txBody>
          <a:bodyPr wrap="square">
            <a:spAutoFit/>
          </a:bodyPr>
          <a:lstStyle/>
          <a:p>
            <a:pPr algn="just">
              <a:lnSpc>
                <a:spcPct val="100000"/>
              </a:lnSpc>
              <a:buClr>
                <a:schemeClr val="accent1">
                  <a:lumMod val="60000"/>
                  <a:lumOff val="40000"/>
                </a:schemeClr>
              </a:buClr>
            </a:pPr>
            <a:r>
              <a:rPr lang="ja-JP" altLang="en-US" sz="1300" b="1" spc="-30" dirty="0" smtClean="0">
                <a:latin typeface="メイリオ" panose="020B0604030504040204" pitchFamily="50" charset="-128"/>
                <a:ea typeface="メイリオ" panose="020B0604030504040204" pitchFamily="50" charset="-128"/>
              </a:rPr>
              <a:t>○</a:t>
            </a:r>
            <a:r>
              <a:rPr lang="ja-JP" altLang="en-US" sz="1300" b="1" spc="-30" dirty="0">
                <a:latin typeface="メイリオ" panose="020B0604030504040204" pitchFamily="50" charset="-128"/>
                <a:ea typeface="メイリオ" panose="020B0604030504040204" pitchFamily="50" charset="-128"/>
              </a:rPr>
              <a:t>助成内容・対象の大幅な拡充</a:t>
            </a:r>
          </a:p>
          <a:p>
            <a:pPr algn="just">
              <a:lnSpc>
                <a:spcPct val="100000"/>
              </a:lnSpc>
              <a:buClr>
                <a:schemeClr val="accent1">
                  <a:lumMod val="60000"/>
                  <a:lumOff val="40000"/>
                </a:schemeClr>
              </a:buClr>
            </a:pPr>
            <a:r>
              <a:rPr lang="ja-JP" altLang="en-US" sz="1300" spc="-30" dirty="0">
                <a:latin typeface="メイリオ" panose="020B0604030504040204" pitchFamily="50" charset="-128"/>
                <a:ea typeface="メイリオ" panose="020B0604030504040204" pitchFamily="50" charset="-128"/>
              </a:rPr>
              <a:t>　  </a:t>
            </a:r>
            <a:r>
              <a:rPr lang="en-US" altLang="ja-JP" sz="1050" spc="-30" dirty="0">
                <a:latin typeface="メイリオ" panose="020B0604030504040204" pitchFamily="50" charset="-128"/>
                <a:ea typeface="メイリオ" panose="020B0604030504040204" pitchFamily="50" charset="-128"/>
              </a:rPr>
              <a:t>※</a:t>
            </a:r>
            <a:r>
              <a:rPr lang="ja-JP" altLang="en-US" sz="1050" spc="-30" dirty="0">
                <a:latin typeface="メイリオ" panose="020B0604030504040204" pitchFamily="50" charset="-128"/>
                <a:ea typeface="メイリオ" panose="020B0604030504040204" pitchFamily="50" charset="-128"/>
              </a:rPr>
              <a:t>令和２年４月１日から令和２年６月</a:t>
            </a:r>
            <a:r>
              <a:rPr lang="en-US" altLang="ja-JP" sz="1050" spc="-30" dirty="0">
                <a:latin typeface="メイリオ" panose="020B0604030504040204" pitchFamily="50" charset="-128"/>
                <a:ea typeface="メイリオ" panose="020B0604030504040204" pitchFamily="50" charset="-128"/>
              </a:rPr>
              <a:t>30</a:t>
            </a:r>
            <a:r>
              <a:rPr lang="ja-JP" altLang="en-US" sz="1050" spc="-30" dirty="0">
                <a:latin typeface="メイリオ" panose="020B0604030504040204" pitchFamily="50" charset="-128"/>
                <a:ea typeface="メイリオ" panose="020B0604030504040204" pitchFamily="50" charset="-128"/>
              </a:rPr>
              <a:t>日までの休業等に適用</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①　休業</a:t>
            </a:r>
            <a:r>
              <a:rPr lang="ja-JP" altLang="en-US" sz="1200" spc="-30" dirty="0">
                <a:latin typeface="メイリオ" panose="020B0604030504040204" pitchFamily="50" charset="-128"/>
                <a:ea typeface="メイリオ" panose="020B0604030504040204" pitchFamily="50" charset="-128"/>
              </a:rPr>
              <a:t>手当に対する助成率を引き上げ（中小企業４</a:t>
            </a:r>
            <a:r>
              <a:rPr lang="en-US" altLang="ja-JP" sz="1200" spc="-30" dirty="0">
                <a:latin typeface="メイリオ" panose="020B0604030504040204" pitchFamily="50" charset="-128"/>
                <a:ea typeface="メイリオ" panose="020B0604030504040204" pitchFamily="50" charset="-128"/>
              </a:rPr>
              <a:t>/</a:t>
            </a:r>
            <a:r>
              <a:rPr lang="ja-JP" altLang="en-US" sz="1200" spc="-30" dirty="0">
                <a:latin typeface="メイリオ" panose="020B0604030504040204" pitchFamily="50" charset="-128"/>
                <a:ea typeface="メイリオ" panose="020B0604030504040204" pitchFamily="50" charset="-128"/>
              </a:rPr>
              <a:t>５、大企業２</a:t>
            </a:r>
            <a:r>
              <a:rPr lang="en-US" altLang="ja-JP" sz="1200" spc="-30" dirty="0">
                <a:latin typeface="メイリオ" panose="020B0604030504040204" pitchFamily="50" charset="-128"/>
                <a:ea typeface="メイリオ" panose="020B0604030504040204" pitchFamily="50" charset="-128"/>
              </a:rPr>
              <a:t>/</a:t>
            </a:r>
            <a:r>
              <a:rPr lang="ja-JP" altLang="en-US" sz="1200" spc="-30" dirty="0">
                <a:latin typeface="メイリオ" panose="020B0604030504040204" pitchFamily="50" charset="-128"/>
                <a:ea typeface="メイリオ" panose="020B0604030504040204" pitchFamily="50" charset="-128"/>
              </a:rPr>
              <a:t>３）</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　　解雇等を行わない</a:t>
            </a:r>
            <a:r>
              <a:rPr lang="ja-JP" altLang="en-US" sz="1200" spc="-30" dirty="0">
                <a:latin typeface="メイリオ" panose="020B0604030504040204" pitchFamily="50" charset="-128"/>
                <a:ea typeface="メイリオ" panose="020B0604030504040204" pitchFamily="50" charset="-128"/>
              </a:rPr>
              <a:t>場合、助成率の上乗せ（中小企業</a:t>
            </a:r>
            <a:r>
              <a:rPr lang="ja-JP" altLang="en-US" sz="1200" u="sng" spc="-30" dirty="0">
                <a:latin typeface="メイリオ" panose="020B0604030504040204" pitchFamily="50" charset="-128"/>
                <a:ea typeface="メイリオ" panose="020B0604030504040204" pitchFamily="50" charset="-128"/>
              </a:rPr>
              <a:t>９</a:t>
            </a:r>
            <a:r>
              <a:rPr lang="en-US" altLang="ja-JP" sz="1200" u="sng" spc="-30" dirty="0">
                <a:latin typeface="メイリオ" panose="020B0604030504040204" pitchFamily="50" charset="-128"/>
                <a:ea typeface="メイリオ" panose="020B0604030504040204" pitchFamily="50" charset="-128"/>
              </a:rPr>
              <a:t>/10</a:t>
            </a:r>
            <a:r>
              <a:rPr lang="ja-JP" altLang="en-US" sz="1200" spc="-30" dirty="0" err="1">
                <a:latin typeface="メイリオ" panose="020B0604030504040204" pitchFamily="50" charset="-128"/>
                <a:ea typeface="メイリオ" panose="020B0604030504040204" pitchFamily="50" charset="-128"/>
              </a:rPr>
              <a:t>、</a:t>
            </a:r>
            <a:r>
              <a:rPr lang="ja-JP" altLang="en-US" sz="1200" spc="-30" dirty="0">
                <a:latin typeface="メイリオ" panose="020B0604030504040204" pitchFamily="50" charset="-128"/>
                <a:ea typeface="メイリオ" panose="020B0604030504040204" pitchFamily="50" charset="-128"/>
              </a:rPr>
              <a:t>大企業</a:t>
            </a:r>
            <a:r>
              <a:rPr lang="ja-JP" altLang="en-US" sz="1200" u="sng" spc="-30" dirty="0">
                <a:latin typeface="メイリオ" panose="020B0604030504040204" pitchFamily="50" charset="-128"/>
                <a:ea typeface="メイリオ" panose="020B0604030504040204" pitchFamily="50" charset="-128"/>
              </a:rPr>
              <a:t>３</a:t>
            </a:r>
            <a:r>
              <a:rPr lang="en-US" altLang="ja-JP" sz="1200" u="sng" spc="-30" dirty="0">
                <a:latin typeface="メイリオ" panose="020B0604030504040204" pitchFamily="50" charset="-128"/>
                <a:ea typeface="メイリオ" panose="020B0604030504040204" pitchFamily="50" charset="-128"/>
              </a:rPr>
              <a:t>/</a:t>
            </a:r>
            <a:r>
              <a:rPr lang="ja-JP" altLang="en-US" sz="1200" u="sng" spc="-30" dirty="0">
                <a:latin typeface="メイリオ" panose="020B0604030504040204" pitchFamily="50" charset="-128"/>
                <a:ea typeface="メイリオ" panose="020B0604030504040204" pitchFamily="50" charset="-128"/>
              </a:rPr>
              <a:t>４</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　更に、休業</a:t>
            </a:r>
            <a:r>
              <a:rPr lang="ja-JP" altLang="en-US" sz="1200" spc="-30" dirty="0">
                <a:latin typeface="メイリオ" panose="020B0604030504040204" pitchFamily="50" charset="-128"/>
                <a:ea typeface="メイリオ" panose="020B0604030504040204" pitchFamily="50" charset="-128"/>
              </a:rPr>
              <a:t>要請を受けた一定の要件を満たす中小企業　最大</a:t>
            </a:r>
            <a:r>
              <a:rPr lang="en-US" altLang="ja-JP" sz="1200" u="sng" spc="-30" dirty="0" smtClean="0">
                <a:latin typeface="メイリオ" panose="020B0604030504040204" pitchFamily="50" charset="-128"/>
                <a:ea typeface="メイリオ" panose="020B0604030504040204" pitchFamily="50" charset="-128"/>
              </a:rPr>
              <a:t>10/10</a:t>
            </a: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a:t>
            </a:r>
            <a:r>
              <a:rPr lang="en-US" altLang="ja-JP" sz="1200" spc="-30" dirty="0" smtClean="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対象労働者１人１日当たり</a:t>
            </a:r>
            <a:r>
              <a:rPr lang="en-US" altLang="ja-JP" sz="1200" u="sng" spc="-30" dirty="0" smtClean="0">
                <a:latin typeface="メイリオ" panose="020B0604030504040204" pitchFamily="50" charset="-128"/>
                <a:ea typeface="メイリオ" panose="020B0604030504040204" pitchFamily="50" charset="-128"/>
              </a:rPr>
              <a:t>8,330</a:t>
            </a:r>
            <a:r>
              <a:rPr lang="ja-JP" altLang="en-US" sz="1200" u="sng" spc="-30" dirty="0" smtClean="0">
                <a:latin typeface="メイリオ" panose="020B0604030504040204" pitchFamily="50" charset="-128"/>
                <a:ea typeface="メイリオ" panose="020B0604030504040204" pitchFamily="50" charset="-128"/>
              </a:rPr>
              <a:t>円</a:t>
            </a:r>
            <a:r>
              <a:rPr lang="ja-JP" altLang="en-US" sz="1200" spc="-30" dirty="0" smtClean="0">
                <a:latin typeface="メイリオ" panose="020B0604030504040204" pitchFamily="50" charset="-128"/>
                <a:ea typeface="メイリオ" panose="020B0604030504040204" pitchFamily="50" charset="-128"/>
              </a:rPr>
              <a:t>が上限（令和２年３月１日現在）</a:t>
            </a: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②　教育訓練を実施した場合の加算額の引き上げ（</a:t>
            </a:r>
            <a:r>
              <a:rPr lang="ja-JP" altLang="en-US" sz="1200" u="sng" spc="-30" dirty="0" smtClean="0">
                <a:latin typeface="メイリオ" panose="020B0604030504040204" pitchFamily="50" charset="-128"/>
                <a:ea typeface="メイリオ" panose="020B0604030504040204" pitchFamily="50" charset="-128"/>
              </a:rPr>
              <a:t>中小企業</a:t>
            </a:r>
            <a:r>
              <a:rPr lang="en-US" altLang="ja-JP" sz="1200" u="sng" spc="-30" dirty="0" smtClean="0">
                <a:latin typeface="メイリオ" panose="020B0604030504040204" pitchFamily="50" charset="-128"/>
                <a:ea typeface="メイリオ" panose="020B0604030504040204" pitchFamily="50" charset="-128"/>
              </a:rPr>
              <a:t>2,400</a:t>
            </a:r>
            <a:r>
              <a:rPr lang="ja-JP" altLang="en-US" sz="1200" u="sng" spc="-30" dirty="0" smtClean="0">
                <a:latin typeface="メイリオ" panose="020B0604030504040204" pitchFamily="50" charset="-128"/>
                <a:ea typeface="メイリオ" panose="020B0604030504040204" pitchFamily="50" charset="-128"/>
              </a:rPr>
              <a:t>円</a:t>
            </a:r>
            <a:r>
              <a:rPr lang="ja-JP" altLang="en-US" sz="1200" spc="-30" dirty="0" smtClean="0">
                <a:latin typeface="メイリオ" panose="020B0604030504040204" pitchFamily="50" charset="-128"/>
                <a:ea typeface="メイリオ" panose="020B0604030504040204" pitchFamily="50" charset="-128"/>
              </a:rPr>
              <a:t>、</a:t>
            </a:r>
            <a:r>
              <a:rPr lang="ja-JP" altLang="en-US" sz="1200" u="sng" spc="-30" dirty="0" smtClean="0">
                <a:latin typeface="メイリオ" panose="020B0604030504040204" pitchFamily="50" charset="-128"/>
                <a:ea typeface="メイリオ" panose="020B0604030504040204" pitchFamily="50" charset="-128"/>
              </a:rPr>
              <a:t>大企業</a:t>
            </a:r>
            <a:r>
              <a:rPr lang="en-US" altLang="ja-JP" sz="1200" u="sng" spc="-30" dirty="0" smtClean="0">
                <a:latin typeface="メイリオ" panose="020B0604030504040204" pitchFamily="50" charset="-128"/>
                <a:ea typeface="メイリオ" panose="020B0604030504040204" pitchFamily="50" charset="-128"/>
              </a:rPr>
              <a:t>1,800</a:t>
            </a:r>
            <a:r>
              <a:rPr lang="ja-JP" altLang="en-US" sz="1200" u="sng" spc="-30" dirty="0" smtClean="0">
                <a:latin typeface="メイリオ" panose="020B0604030504040204" pitchFamily="50" charset="-128"/>
                <a:ea typeface="メイリオ" panose="020B0604030504040204" pitchFamily="50" charset="-128"/>
              </a:rPr>
              <a:t>円</a:t>
            </a:r>
            <a:r>
              <a:rPr lang="ja-JP" altLang="en-US" sz="1200" spc="-30" dirty="0" smtClean="0">
                <a:latin typeface="メイリオ" panose="020B0604030504040204" pitchFamily="50" charset="-128"/>
                <a:ea typeface="メイリオ" panose="020B0604030504040204" pitchFamily="50" charset="-128"/>
              </a:rPr>
              <a:t>）</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③</a:t>
            </a:r>
            <a:r>
              <a:rPr lang="ja-JP" altLang="en-US" sz="1200" spc="-30" dirty="0">
                <a:latin typeface="メイリオ" panose="020B0604030504040204" pitchFamily="50" charset="-128"/>
                <a:ea typeface="メイリオ" panose="020B0604030504040204" pitchFamily="50" charset="-128"/>
              </a:rPr>
              <a:t>　</a:t>
            </a:r>
            <a:r>
              <a:rPr lang="ja-JP" altLang="en-US" sz="1200" u="sng" spc="-30" dirty="0">
                <a:latin typeface="メイリオ" panose="020B0604030504040204" pitchFamily="50" charset="-128"/>
                <a:ea typeface="メイリオ" panose="020B0604030504040204" pitchFamily="50" charset="-128"/>
              </a:rPr>
              <a:t>新規学卒者</a:t>
            </a:r>
            <a:r>
              <a:rPr lang="ja-JP" altLang="en-US" sz="1200" spc="-30" dirty="0">
                <a:latin typeface="メイリオ" panose="020B0604030504040204" pitchFamily="50" charset="-128"/>
                <a:ea typeface="メイリオ" panose="020B0604030504040204" pitchFamily="50" charset="-128"/>
              </a:rPr>
              <a:t>など、雇用保険被保険者として継続して雇用された期間</a:t>
            </a:r>
            <a:r>
              <a:rPr lang="ja-JP" altLang="en-US" sz="1200" spc="-30" dirty="0" smtClean="0">
                <a:latin typeface="メイリオ" panose="020B0604030504040204" pitchFamily="50" charset="-128"/>
                <a:ea typeface="メイリオ" panose="020B0604030504040204" pitchFamily="50" charset="-128"/>
              </a:rPr>
              <a:t>が６か月</a:t>
            </a:r>
            <a:r>
              <a:rPr lang="ja-JP" altLang="en-US" sz="1200" spc="-30" dirty="0">
                <a:latin typeface="メイリオ" panose="020B0604030504040204" pitchFamily="50" charset="-128"/>
                <a:ea typeface="メイリオ" panose="020B0604030504040204" pitchFamily="50" charset="-128"/>
              </a:rPr>
              <a:t>未満</a:t>
            </a:r>
            <a:r>
              <a:rPr lang="ja-JP" altLang="en-US" sz="1200" spc="-30" dirty="0" smtClean="0">
                <a:latin typeface="メイリオ" panose="020B0604030504040204" pitchFamily="50" charset="-128"/>
                <a:ea typeface="メイリオ" panose="020B0604030504040204" pitchFamily="50" charset="-128"/>
              </a:rPr>
              <a:t>の</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労働者</a:t>
            </a:r>
            <a:r>
              <a:rPr lang="ja-JP" altLang="en-US" sz="1200" spc="-30" dirty="0">
                <a:latin typeface="メイリオ" panose="020B0604030504040204" pitchFamily="50" charset="-128"/>
                <a:ea typeface="メイリオ" panose="020B0604030504040204" pitchFamily="50" charset="-128"/>
              </a:rPr>
              <a:t>も助成</a:t>
            </a:r>
            <a:r>
              <a:rPr lang="ja-JP" altLang="en-US" sz="1200" spc="-30" dirty="0" smtClean="0">
                <a:latin typeface="メイリオ" panose="020B0604030504040204" pitchFamily="50" charset="-128"/>
                <a:ea typeface="メイリオ" panose="020B0604030504040204" pitchFamily="50" charset="-128"/>
              </a:rPr>
              <a:t>対象</a:t>
            </a:r>
            <a:endParaRPr lang="ja-JP" altLang="en-US" sz="1200" spc="-3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④</a:t>
            </a:r>
            <a:r>
              <a:rPr lang="ja-JP" altLang="en-US" sz="1200" spc="-30" dirty="0">
                <a:latin typeface="メイリオ" panose="020B0604030504040204" pitchFamily="50" charset="-128"/>
                <a:ea typeface="メイリオ" panose="020B0604030504040204" pitchFamily="50" charset="-128"/>
              </a:rPr>
              <a:t>　</a:t>
            </a:r>
            <a:r>
              <a:rPr lang="ja-JP" altLang="en-US" sz="1200" u="sng" spc="-30" dirty="0" smtClean="0">
                <a:latin typeface="メイリオ" panose="020B0604030504040204" pitchFamily="50" charset="-128"/>
                <a:ea typeface="メイリオ" panose="020B0604030504040204" pitchFamily="50" charset="-128"/>
              </a:rPr>
              <a:t>１年間に</a:t>
            </a:r>
            <a:r>
              <a:rPr lang="en-US" altLang="ja-JP" sz="1200" u="sng" spc="-30" dirty="0" smtClean="0">
                <a:latin typeface="メイリオ" panose="020B0604030504040204" pitchFamily="50" charset="-128"/>
                <a:ea typeface="メイリオ" panose="020B0604030504040204" pitchFamily="50" charset="-128"/>
              </a:rPr>
              <a:t>100</a:t>
            </a:r>
            <a:r>
              <a:rPr lang="ja-JP" altLang="en-US" sz="1200" u="sng" spc="-30" dirty="0" smtClean="0">
                <a:latin typeface="メイリオ" panose="020B0604030504040204" pitchFamily="50" charset="-128"/>
                <a:ea typeface="メイリオ" panose="020B0604030504040204" pitchFamily="50" charset="-128"/>
              </a:rPr>
              <a:t>日の支給限度日数とは別枠で</a:t>
            </a:r>
            <a:r>
              <a:rPr lang="ja-JP" altLang="en-US" sz="1200" spc="-30" dirty="0">
                <a:latin typeface="メイリオ" panose="020B0604030504040204" pitchFamily="50" charset="-128"/>
                <a:ea typeface="メイリオ" panose="020B0604030504040204" pitchFamily="50" charset="-128"/>
              </a:rPr>
              <a:t>利用可能</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⑤</a:t>
            </a:r>
            <a:r>
              <a:rPr lang="ja-JP" altLang="en-US" sz="1200" spc="-30" dirty="0">
                <a:latin typeface="メイリオ" panose="020B0604030504040204" pitchFamily="50" charset="-128"/>
                <a:ea typeface="メイリオ" panose="020B0604030504040204" pitchFamily="50" charset="-128"/>
              </a:rPr>
              <a:t>　</a:t>
            </a:r>
            <a:r>
              <a:rPr lang="ja-JP" altLang="en-US" sz="1200" u="sng" spc="-30" dirty="0">
                <a:latin typeface="メイリオ" panose="020B0604030504040204" pitchFamily="50" charset="-128"/>
                <a:ea typeface="メイリオ" panose="020B0604030504040204" pitchFamily="50" charset="-128"/>
              </a:rPr>
              <a:t>雇用保険被保険者でない労働者</a:t>
            </a:r>
            <a:r>
              <a:rPr lang="ja-JP" altLang="en-US" sz="1200" spc="-30" dirty="0">
                <a:latin typeface="メイリオ" panose="020B0604030504040204" pitchFamily="50" charset="-128"/>
                <a:ea typeface="メイリオ" panose="020B0604030504040204" pitchFamily="50" charset="-128"/>
              </a:rPr>
              <a:t>の休業も対象</a:t>
            </a:r>
            <a:r>
              <a:rPr lang="ja-JP" altLang="en-US" sz="1200" spc="-30" dirty="0" smtClean="0">
                <a:latin typeface="メイリオ" panose="020B0604030504040204" pitchFamily="50" charset="-128"/>
                <a:ea typeface="メイリオ" panose="020B0604030504040204" pitchFamily="50" charset="-128"/>
              </a:rPr>
              <a:t>に</a:t>
            </a:r>
            <a:endParaRPr lang="en-US" altLang="ja-JP" sz="1200" spc="-30" dirty="0" smtClean="0">
              <a:latin typeface="メイリオ" panose="020B0604030504040204" pitchFamily="50" charset="-128"/>
              <a:ea typeface="メイリオ" panose="020B0604030504040204" pitchFamily="50" charset="-128"/>
            </a:endParaRPr>
          </a:p>
          <a:p>
            <a:pPr algn="just">
              <a:lnSpc>
                <a:spcPts val="700"/>
              </a:lnSpc>
              <a:buClr>
                <a:schemeClr val="accent1">
                  <a:lumMod val="60000"/>
                  <a:lumOff val="40000"/>
                </a:schemeClr>
              </a:buClr>
            </a:pPr>
            <a:endParaRPr lang="ja-JP" altLang="en-US" sz="1300" spc="-3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300" b="1" spc="-30" dirty="0">
                <a:latin typeface="メイリオ" panose="020B0604030504040204" pitchFamily="50" charset="-128"/>
                <a:ea typeface="メイリオ" panose="020B0604030504040204" pitchFamily="50" charset="-128"/>
              </a:rPr>
              <a:t>○受給要件の更なる緩和</a:t>
            </a:r>
          </a:p>
          <a:p>
            <a:pPr algn="just">
              <a:lnSpc>
                <a:spcPct val="100000"/>
              </a:lnSpc>
              <a:buClr>
                <a:schemeClr val="accent1">
                  <a:lumMod val="60000"/>
                  <a:lumOff val="40000"/>
                </a:schemeClr>
              </a:buClr>
            </a:pPr>
            <a:r>
              <a:rPr lang="ja-JP" altLang="en-US" sz="1300" spc="-30" dirty="0">
                <a:latin typeface="メイリオ" panose="020B0604030504040204" pitchFamily="50" charset="-128"/>
                <a:ea typeface="メイリオ" panose="020B0604030504040204" pitchFamily="50" charset="-128"/>
              </a:rPr>
              <a:t>     </a:t>
            </a:r>
            <a:r>
              <a:rPr lang="en-US" altLang="ja-JP" sz="1050" spc="-30" dirty="0">
                <a:latin typeface="メイリオ" panose="020B0604030504040204" pitchFamily="50" charset="-128"/>
                <a:ea typeface="メイリオ" panose="020B0604030504040204" pitchFamily="50" charset="-128"/>
              </a:rPr>
              <a:t>※</a:t>
            </a:r>
            <a:r>
              <a:rPr lang="ja-JP" altLang="en-US" sz="1050" spc="-30" dirty="0">
                <a:latin typeface="メイリオ" panose="020B0604030504040204" pitchFamily="50" charset="-128"/>
                <a:ea typeface="メイリオ" panose="020B0604030504040204" pitchFamily="50" charset="-128"/>
              </a:rPr>
              <a:t>休業等の初日が令和２年１月</a:t>
            </a:r>
            <a:r>
              <a:rPr lang="en-US" altLang="ja-JP" sz="1050" spc="-30" dirty="0">
                <a:latin typeface="メイリオ" panose="020B0604030504040204" pitchFamily="50" charset="-128"/>
                <a:ea typeface="メイリオ" panose="020B0604030504040204" pitchFamily="50" charset="-128"/>
              </a:rPr>
              <a:t>24</a:t>
            </a:r>
            <a:r>
              <a:rPr lang="ja-JP" altLang="en-US" sz="1050" spc="-30" dirty="0">
                <a:latin typeface="メイリオ" panose="020B0604030504040204" pitchFamily="50" charset="-128"/>
                <a:ea typeface="メイリオ" panose="020B0604030504040204" pitchFamily="50" charset="-128"/>
              </a:rPr>
              <a:t>日以降のものに遡って適用</a:t>
            </a:r>
          </a:p>
          <a:p>
            <a:pPr algn="just">
              <a:lnSpc>
                <a:spcPct val="100000"/>
              </a:lnSpc>
              <a:buClr>
                <a:schemeClr val="accent1">
                  <a:lumMod val="60000"/>
                  <a:lumOff val="40000"/>
                </a:schemeClr>
              </a:buClr>
            </a:pPr>
            <a:r>
              <a:rPr lang="ja-JP" altLang="en-US" sz="13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⑥</a:t>
            </a:r>
            <a:r>
              <a:rPr lang="ja-JP" altLang="en-US" sz="1200" spc="-30" dirty="0">
                <a:latin typeface="メイリオ" panose="020B0604030504040204" pitchFamily="50" charset="-128"/>
                <a:ea typeface="メイリオ" panose="020B0604030504040204" pitchFamily="50" charset="-128"/>
              </a:rPr>
              <a:t>　生産指標の要件を緩和</a:t>
            </a:r>
            <a:r>
              <a:rPr lang="ja-JP" altLang="en-US" sz="1200" spc="-30" dirty="0" smtClean="0">
                <a:latin typeface="メイリオ" panose="020B0604030504040204" pitchFamily="50" charset="-128"/>
                <a:ea typeface="メイリオ" panose="020B0604030504040204" pitchFamily="50" charset="-128"/>
              </a:rPr>
              <a:t>（休業等の</a:t>
            </a:r>
            <a:r>
              <a:rPr lang="ja-JP" altLang="en-US" sz="1200" spc="-30" dirty="0">
                <a:latin typeface="メイリオ" panose="020B0604030504040204" pitchFamily="50" charset="-128"/>
                <a:ea typeface="メイリオ" panose="020B0604030504040204" pitchFamily="50" charset="-128"/>
              </a:rPr>
              <a:t>初日が令和２年４月１日</a:t>
            </a:r>
            <a:r>
              <a:rPr lang="ja-JP" altLang="en-US" sz="1200" spc="-30" dirty="0" smtClean="0">
                <a:latin typeface="メイリオ" panose="020B0604030504040204" pitchFamily="50" charset="-128"/>
                <a:ea typeface="メイリオ" panose="020B0604030504040204" pitchFamily="50" charset="-128"/>
              </a:rPr>
              <a:t>から令和</a:t>
            </a:r>
            <a:r>
              <a:rPr lang="ja-JP" altLang="en-US" sz="1200" spc="-30" dirty="0">
                <a:latin typeface="メイリオ" panose="020B0604030504040204" pitchFamily="50" charset="-128"/>
                <a:ea typeface="メイリオ" panose="020B0604030504040204" pitchFamily="50" charset="-128"/>
              </a:rPr>
              <a:t>２年６月</a:t>
            </a:r>
            <a:r>
              <a:rPr lang="en-US" altLang="ja-JP" sz="1200" spc="-30" dirty="0">
                <a:latin typeface="メイリオ" panose="020B0604030504040204" pitchFamily="50" charset="-128"/>
                <a:ea typeface="メイリオ" panose="020B0604030504040204" pitchFamily="50" charset="-128"/>
              </a:rPr>
              <a:t>30</a:t>
            </a:r>
            <a:r>
              <a:rPr lang="ja-JP" altLang="en-US" sz="1200" spc="-30" dirty="0">
                <a:latin typeface="メイリオ" panose="020B0604030504040204" pitchFamily="50" charset="-128"/>
                <a:ea typeface="メイリオ" panose="020B0604030504040204" pitchFamily="50" charset="-128"/>
              </a:rPr>
              <a:t>日まで</a:t>
            </a:r>
            <a:r>
              <a:rPr lang="ja-JP" altLang="en-US" sz="1200" spc="-30" dirty="0" smtClean="0">
                <a:latin typeface="メイリオ" panose="020B0604030504040204" pitchFamily="50" charset="-128"/>
                <a:ea typeface="メイリオ" panose="020B0604030504040204" pitchFamily="50" charset="-128"/>
              </a:rPr>
              <a:t>の</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間は</a:t>
            </a:r>
            <a:r>
              <a:rPr lang="ja-JP" altLang="en-US" sz="1200" u="sng" spc="-30" dirty="0" smtClean="0">
                <a:latin typeface="メイリオ" panose="020B0604030504040204" pitchFamily="50" charset="-128"/>
                <a:ea typeface="メイリオ" panose="020B0604030504040204" pitchFamily="50" charset="-128"/>
              </a:rPr>
              <a:t>５％の減少</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⑦　最近３か月の雇用量が対前年比で増加していても助成対象</a:t>
            </a:r>
          </a:p>
          <a:p>
            <a:pPr algn="just">
              <a:lnSpc>
                <a:spcPct val="100000"/>
              </a:lnSpc>
              <a:buClr>
                <a:schemeClr val="accent1">
                  <a:lumMod val="60000"/>
                  <a:lumOff val="40000"/>
                </a:schemeClr>
              </a:buClr>
            </a:pPr>
            <a:r>
              <a:rPr lang="ja-JP" altLang="en-US" sz="1200" spc="-30" dirty="0" smtClean="0">
                <a:latin typeface="メイリオ" panose="020B0604030504040204" pitchFamily="50" charset="-128"/>
                <a:ea typeface="メイリオ" panose="020B0604030504040204" pitchFamily="50" charset="-128"/>
              </a:rPr>
              <a:t>　⑧　雇用調整助成金の連続使用を不可とする要件（クーリング期間）を撤廃</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⑨</a:t>
            </a:r>
            <a:r>
              <a:rPr lang="ja-JP" altLang="en-US" sz="1200" spc="-30" dirty="0">
                <a:latin typeface="メイリオ" panose="020B0604030504040204" pitchFamily="50" charset="-128"/>
                <a:ea typeface="メイリオ" panose="020B0604030504040204" pitchFamily="50" charset="-128"/>
              </a:rPr>
              <a:t>　事業所設置後１年以上を必要とする要件を緩和</a:t>
            </a:r>
          </a:p>
          <a:p>
            <a:pPr algn="just">
              <a:lnSpc>
                <a:spcPct val="100000"/>
              </a:lnSpc>
              <a:buClr>
                <a:schemeClr val="accent1">
                  <a:lumMod val="60000"/>
                  <a:lumOff val="40000"/>
                </a:scheme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⑩</a:t>
            </a:r>
            <a:r>
              <a:rPr lang="ja-JP" altLang="en-US" sz="1200" spc="-30" dirty="0">
                <a:latin typeface="メイリオ" panose="020B0604030504040204" pitchFamily="50" charset="-128"/>
                <a:ea typeface="メイリオ" panose="020B0604030504040204" pitchFamily="50" charset="-128"/>
              </a:rPr>
              <a:t>　休業規模の要件を</a:t>
            </a:r>
            <a:r>
              <a:rPr lang="ja-JP" altLang="en-US" sz="1200" spc="-30" dirty="0" smtClean="0">
                <a:latin typeface="メイリオ" panose="020B0604030504040204" pitchFamily="50" charset="-128"/>
                <a:ea typeface="メイリオ" panose="020B0604030504040204" pitchFamily="50" charset="-128"/>
              </a:rPr>
              <a:t>緩和</a:t>
            </a:r>
            <a:endParaRPr lang="en-US" altLang="ja-JP" sz="12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endParaRPr lang="en-US" altLang="ja-JP" sz="600" spc="-30" dirty="0" smtClean="0">
              <a:latin typeface="メイリオ" panose="020B0604030504040204" pitchFamily="50" charset="-128"/>
              <a:ea typeface="メイリオ" panose="020B0604030504040204" pitchFamily="50" charset="-128"/>
            </a:endParaRPr>
          </a:p>
          <a:p>
            <a:pPr algn="just">
              <a:buClr>
                <a:schemeClr val="accent1">
                  <a:lumMod val="60000"/>
                  <a:lumOff val="40000"/>
                </a:schemeClr>
              </a:buClr>
            </a:pPr>
            <a:r>
              <a:rPr lang="ja-JP" altLang="en-US" sz="1300" b="1" spc="-30" dirty="0" smtClean="0">
                <a:latin typeface="メイリオ" panose="020B0604030504040204" pitchFamily="50" charset="-128"/>
                <a:ea typeface="メイリオ" panose="020B0604030504040204" pitchFamily="50" charset="-128"/>
              </a:rPr>
              <a:t>○</a:t>
            </a:r>
            <a:r>
              <a:rPr lang="ja-JP" altLang="en-US" sz="1300" b="1" spc="-30" dirty="0">
                <a:latin typeface="メイリオ" panose="020B0604030504040204" pitchFamily="50" charset="-128"/>
                <a:ea typeface="メイリオ" panose="020B0604030504040204" pitchFamily="50" charset="-128"/>
              </a:rPr>
              <a:t>活用</a:t>
            </a:r>
            <a:r>
              <a:rPr lang="ja-JP" altLang="en-US" sz="1300" b="1" spc="-30" dirty="0" smtClean="0">
                <a:latin typeface="メイリオ" panose="020B0604030504040204" pitchFamily="50" charset="-128"/>
                <a:ea typeface="メイリオ" panose="020B0604030504040204" pitchFamily="50" charset="-128"/>
              </a:rPr>
              <a:t>しやすさ</a:t>
            </a:r>
            <a:r>
              <a:rPr lang="ja-JP" altLang="en-US" sz="1300" spc="-30" dirty="0" smtClean="0">
                <a:latin typeface="メイリオ" panose="020B0604030504040204" pitchFamily="50" charset="-128"/>
                <a:ea typeface="メイリオ" panose="020B0604030504040204" pitchFamily="50" charset="-128"/>
              </a:rPr>
              <a:t>    </a:t>
            </a:r>
            <a:endParaRPr lang="en-US" altLang="ja-JP" sz="1300" spc="-30" dirty="0" smtClean="0">
              <a:latin typeface="メイリオ" panose="020B0604030504040204" pitchFamily="50" charset="-128"/>
              <a:ea typeface="メイリオ" panose="020B0604030504040204" pitchFamily="50" charset="-128"/>
            </a:endParaRPr>
          </a:p>
          <a:p>
            <a:pPr algn="just">
              <a:buClr>
                <a:schemeClr val="accent1">
                  <a:lumMod val="60000"/>
                  <a:lumOff val="40000"/>
                </a:schemeClr>
              </a:buClr>
            </a:pPr>
            <a:r>
              <a:rPr lang="ja-JP" altLang="en-US" sz="1050" spc="-30" dirty="0" smtClean="0">
                <a:latin typeface="メイリオ" panose="020B0604030504040204" pitchFamily="50" charset="-128"/>
                <a:ea typeface="メイリオ" panose="020B0604030504040204" pitchFamily="50" charset="-128"/>
              </a:rPr>
              <a:t>　　</a:t>
            </a:r>
            <a:r>
              <a:rPr lang="en-US" altLang="ja-JP" sz="1050" spc="-30" dirty="0" smtClean="0">
                <a:latin typeface="メイリオ" panose="020B0604030504040204" pitchFamily="50" charset="-128"/>
                <a:ea typeface="メイリオ" panose="020B0604030504040204" pitchFamily="50" charset="-128"/>
              </a:rPr>
              <a:t>※</a:t>
            </a:r>
            <a:r>
              <a:rPr lang="ja-JP" altLang="en-US" sz="1050" spc="-30" dirty="0" smtClean="0">
                <a:latin typeface="メイリオ" panose="020B0604030504040204" pitchFamily="50" charset="-128"/>
                <a:ea typeface="メイリオ" panose="020B0604030504040204" pitchFamily="50" charset="-128"/>
              </a:rPr>
              <a:t>休業等の初日が令和２年１月</a:t>
            </a:r>
            <a:r>
              <a:rPr lang="en-US" altLang="ja-JP" sz="1050" spc="-30" dirty="0" smtClean="0">
                <a:latin typeface="メイリオ" panose="020B0604030504040204" pitchFamily="50" charset="-128"/>
                <a:ea typeface="メイリオ" panose="020B0604030504040204" pitchFamily="50" charset="-128"/>
              </a:rPr>
              <a:t>24</a:t>
            </a:r>
            <a:r>
              <a:rPr lang="ja-JP" altLang="en-US" sz="1050" spc="-30" dirty="0" smtClean="0">
                <a:latin typeface="メイリオ" panose="020B0604030504040204" pitchFamily="50" charset="-128"/>
                <a:ea typeface="メイリオ" panose="020B0604030504040204" pitchFamily="50" charset="-128"/>
              </a:rPr>
              <a:t>日から令和２年７月</a:t>
            </a:r>
            <a:r>
              <a:rPr lang="en-US" altLang="ja-JP" sz="1050" spc="-30" dirty="0" smtClean="0">
                <a:latin typeface="メイリオ" panose="020B0604030504040204" pitchFamily="50" charset="-128"/>
                <a:ea typeface="メイリオ" panose="020B0604030504040204" pitchFamily="50" charset="-128"/>
              </a:rPr>
              <a:t>23</a:t>
            </a:r>
            <a:r>
              <a:rPr lang="ja-JP" altLang="en-US" sz="1050" spc="-30" dirty="0" smtClean="0">
                <a:latin typeface="メイリオ" panose="020B0604030504040204" pitchFamily="50" charset="-128"/>
                <a:ea typeface="メイリオ" panose="020B0604030504040204" pitchFamily="50" charset="-128"/>
              </a:rPr>
              <a:t>日までの場合に適用</a:t>
            </a:r>
            <a:endParaRPr lang="en-US" altLang="ja-JP" sz="105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200" spc="-30" dirty="0" smtClean="0">
                <a:solidFill>
                  <a:prstClr val="black"/>
                </a:solidFill>
                <a:latin typeface="メイリオ" panose="020B0604030504040204" pitchFamily="50" charset="-128"/>
                <a:ea typeface="メイリオ" panose="020B0604030504040204" pitchFamily="50" charset="-128"/>
              </a:rPr>
              <a:t>　⑪   </a:t>
            </a:r>
            <a:r>
              <a:rPr lang="ja-JP" altLang="en-US" sz="1200" spc="-30" dirty="0" smtClean="0">
                <a:latin typeface="メイリオ" panose="020B0604030504040204" pitchFamily="50" charset="-128"/>
                <a:ea typeface="メイリオ" panose="020B0604030504040204" pitchFamily="50" charset="-128"/>
              </a:rPr>
              <a:t>短時間一斉休業の要件を緩和</a:t>
            </a:r>
            <a:endParaRPr lang="en-US" altLang="ja-JP" sz="120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smtClean="0">
                <a:latin typeface="メイリオ" panose="020B0604030504040204" pitchFamily="50" charset="-128"/>
                <a:ea typeface="メイリオ" panose="020B0604030504040204" pitchFamily="50" charset="-128"/>
              </a:rPr>
              <a:t>　⑫　残業</a:t>
            </a:r>
            <a:r>
              <a:rPr lang="ja-JP" altLang="en-US" sz="1200" spc="-30" dirty="0">
                <a:latin typeface="メイリオ" panose="020B0604030504040204" pitchFamily="50" charset="-128"/>
                <a:ea typeface="メイリオ" panose="020B0604030504040204" pitchFamily="50" charset="-128"/>
              </a:rPr>
              <a:t>相殺制度を当面</a:t>
            </a:r>
            <a:r>
              <a:rPr lang="ja-JP" altLang="en-US" sz="1200" spc="-30" dirty="0" smtClean="0">
                <a:latin typeface="メイリオ" panose="020B0604030504040204" pitchFamily="50" charset="-128"/>
                <a:ea typeface="メイリオ" panose="020B0604030504040204" pitchFamily="50" charset="-128"/>
              </a:rPr>
              <a:t>停止</a:t>
            </a:r>
            <a:endParaRPr lang="en-US" altLang="ja-JP" sz="120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smtClean="0">
                <a:latin typeface="メイリオ" panose="020B0604030504040204" pitchFamily="50" charset="-128"/>
                <a:ea typeface="メイリオ" panose="020B0604030504040204" pitchFamily="50" charset="-128"/>
              </a:rPr>
              <a:t>　⑬　生産指標の要件を緩和し、比較対象となる月の幅を拡大（前年同月または昨年</a:t>
            </a:r>
            <a:r>
              <a:rPr lang="en-US" altLang="ja-JP" sz="1200" spc="-30" dirty="0" smtClean="0">
                <a:latin typeface="メイリオ" panose="020B0604030504040204" pitchFamily="50" charset="-128"/>
                <a:ea typeface="メイリオ" panose="020B0604030504040204" pitchFamily="50" charset="-128"/>
              </a:rPr>
              <a:t>12</a:t>
            </a:r>
            <a:r>
              <a:rPr lang="ja-JP" altLang="en-US" sz="1200" spc="-30" dirty="0" smtClean="0">
                <a:latin typeface="メイリオ" panose="020B0604030504040204" pitchFamily="50" charset="-128"/>
                <a:ea typeface="メイリオ" panose="020B0604030504040204" pitchFamily="50" charset="-128"/>
              </a:rPr>
              <a:t>月との</a:t>
            </a:r>
            <a:endParaRPr lang="en-US" altLang="ja-JP" sz="120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a:latin typeface="メイリオ" panose="020B0604030504040204" pitchFamily="50" charset="-128"/>
                <a:ea typeface="メイリオ" panose="020B0604030504040204" pitchFamily="50" charset="-128"/>
              </a:rPr>
              <a:t>　</a:t>
            </a:r>
            <a:r>
              <a:rPr lang="ja-JP" altLang="en-US" sz="1200" spc="-30" dirty="0" smtClean="0">
                <a:latin typeface="メイリオ" panose="020B0604030504040204" pitchFamily="50" charset="-128"/>
                <a:ea typeface="メイリオ" panose="020B0604030504040204" pitchFamily="50" charset="-128"/>
              </a:rPr>
              <a:t>　　比較</a:t>
            </a:r>
            <a:r>
              <a:rPr lang="ja-JP" altLang="en-US" sz="1200" spc="-30" smtClean="0">
                <a:latin typeface="メイリオ" panose="020B0604030504040204" pitchFamily="50" charset="-128"/>
                <a:ea typeface="メイリオ" panose="020B0604030504040204" pitchFamily="50" charset="-128"/>
              </a:rPr>
              <a:t>⇒前々年の</a:t>
            </a:r>
            <a:r>
              <a:rPr lang="ja-JP" altLang="en-US" sz="1200" spc="-30" dirty="0" smtClean="0">
                <a:latin typeface="メイリオ" panose="020B0604030504040204" pitchFamily="50" charset="-128"/>
                <a:ea typeface="メイリオ" panose="020B0604030504040204" pitchFamily="50" charset="-128"/>
              </a:rPr>
              <a:t>同月または前月から前年同月のうちの適切な１か月との比較）</a:t>
            </a:r>
            <a:endParaRPr lang="en-US" altLang="ja-JP" sz="120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⑭のうち計画届提出不要措置及び</a:t>
            </a:r>
            <a:r>
              <a:rPr lang="ja-JP" altLang="en-US" sz="1050" dirty="0" smtClean="0">
                <a:latin typeface="メイリオ" panose="020B0604030504040204" pitchFamily="50" charset="-128"/>
                <a:ea typeface="メイリオ" panose="020B0604030504040204" pitchFamily="50" charset="-128"/>
              </a:rPr>
              <a:t>⑮～⑰</a:t>
            </a:r>
            <a:r>
              <a:rPr lang="ja-JP" altLang="en-US" sz="1050" dirty="0">
                <a:latin typeface="メイリオ" panose="020B0604030504040204" pitchFamily="50" charset="-128"/>
                <a:ea typeface="メイリオ" panose="020B0604030504040204" pitchFamily="50" charset="-128"/>
              </a:rPr>
              <a:t>は令和２年５月</a:t>
            </a:r>
            <a:r>
              <a:rPr lang="en-US" altLang="ja-JP" sz="1050" dirty="0">
                <a:latin typeface="メイリオ" panose="020B0604030504040204" pitchFamily="50" charset="-128"/>
                <a:ea typeface="メイリオ" panose="020B0604030504040204" pitchFamily="50" charset="-128"/>
              </a:rPr>
              <a:t>19</a:t>
            </a:r>
            <a:r>
              <a:rPr lang="ja-JP" altLang="en-US" sz="1050" dirty="0" smtClean="0">
                <a:latin typeface="メイリオ" panose="020B0604030504040204" pitchFamily="50" charset="-128"/>
                <a:ea typeface="メイリオ" panose="020B0604030504040204" pitchFamily="50" charset="-128"/>
              </a:rPr>
              <a:t>日以降の支給申請から適用</a:t>
            </a:r>
            <a:endParaRPr lang="en-US" altLang="ja-JP" sz="105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a:latin typeface="メイリオ" panose="020B0604030504040204" pitchFamily="50" charset="-128"/>
                <a:ea typeface="メイリオ" panose="020B0604030504040204" pitchFamily="50" charset="-128"/>
              </a:rPr>
              <a:t>　⑭　申請書類の大幅な簡素化</a:t>
            </a:r>
            <a:r>
              <a:rPr lang="ja-JP" altLang="en-US" sz="1200" spc="-30" dirty="0" smtClean="0">
                <a:latin typeface="メイリオ" panose="020B0604030504040204" pitchFamily="50" charset="-128"/>
                <a:ea typeface="メイリオ" panose="020B0604030504040204" pitchFamily="50" charset="-128"/>
              </a:rPr>
              <a:t>（従来の添付書類等の削減に加え</a:t>
            </a:r>
            <a:r>
              <a:rPr lang="ja-JP" altLang="en-US" sz="1200" b="1" u="sng" spc="-30" dirty="0" smtClean="0">
                <a:latin typeface="メイリオ" panose="020B0604030504040204" pitchFamily="50" charset="-128"/>
                <a:ea typeface="メイリオ" panose="020B0604030504040204" pitchFamily="50" charset="-128"/>
              </a:rPr>
              <a:t>休業</a:t>
            </a:r>
            <a:r>
              <a:rPr lang="ja-JP" altLang="en-US" sz="1200" b="1" u="sng" spc="-30" dirty="0">
                <a:latin typeface="メイリオ" panose="020B0604030504040204" pitchFamily="50" charset="-128"/>
                <a:ea typeface="メイリオ" panose="020B0604030504040204" pitchFamily="50" charset="-128"/>
              </a:rPr>
              <a:t>等計画届の</a:t>
            </a:r>
            <a:r>
              <a:rPr lang="ja-JP" altLang="en-US" sz="1200" b="1" u="sng" spc="-30" dirty="0" smtClean="0">
                <a:latin typeface="メイリオ" panose="020B0604030504040204" pitchFamily="50" charset="-128"/>
                <a:ea typeface="メイリオ" panose="020B0604030504040204" pitchFamily="50" charset="-128"/>
              </a:rPr>
              <a:t>提出は不要に</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a:latin typeface="メイリオ" panose="020B0604030504040204" pitchFamily="50" charset="-128"/>
                <a:ea typeface="メイリオ" panose="020B0604030504040204" pitchFamily="50" charset="-128"/>
              </a:rPr>
              <a:t>　⑮</a:t>
            </a:r>
            <a:r>
              <a:rPr lang="ja-JP" altLang="en-US" sz="1200" spc="-30" dirty="0" smtClean="0">
                <a:latin typeface="メイリオ" panose="020B0604030504040204" pitchFamily="50" charset="-128"/>
                <a:ea typeface="メイリオ" panose="020B0604030504040204" pitchFamily="50" charset="-128"/>
              </a:rPr>
              <a:t>　</a:t>
            </a:r>
            <a:r>
              <a:rPr lang="ja-JP" altLang="en-US" sz="1200" b="1" u="sng" spc="-30" dirty="0" smtClean="0">
                <a:latin typeface="メイリオ" panose="020B0604030504040204" pitchFamily="50" charset="-128"/>
                <a:ea typeface="メイリオ" panose="020B0604030504040204" pitchFamily="50" charset="-128"/>
              </a:rPr>
              <a:t>小規模の事業主の申請手続きを簡素化（「実際に支払った休業手当額」を用いた　　　　</a:t>
            </a:r>
            <a:endParaRPr lang="en-US" altLang="ja-JP" sz="1200" b="1" u="sng"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b="1" spc="-30" dirty="0" smtClean="0">
                <a:latin typeface="メイリオ" panose="020B0604030504040204" pitchFamily="50" charset="-128"/>
                <a:ea typeface="メイリオ" panose="020B0604030504040204" pitchFamily="50" charset="-128"/>
              </a:rPr>
              <a:t>　　　</a:t>
            </a:r>
            <a:r>
              <a:rPr lang="ja-JP" altLang="en-US" sz="1200" b="1" u="sng" spc="-30" dirty="0" smtClean="0">
                <a:latin typeface="メイリオ" panose="020B0604030504040204" pitchFamily="50" charset="-128"/>
                <a:ea typeface="メイリオ" panose="020B0604030504040204" pitchFamily="50" charset="-128"/>
              </a:rPr>
              <a:t>簡易な算定方法に）</a:t>
            </a:r>
            <a:endParaRPr lang="en-US" altLang="ja-JP" sz="1200" b="1" u="sng"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a:latin typeface="メイリオ" panose="020B0604030504040204" pitchFamily="50" charset="-128"/>
                <a:ea typeface="メイリオ" panose="020B0604030504040204" pitchFamily="50" charset="-128"/>
              </a:rPr>
              <a:t>　⑯</a:t>
            </a:r>
            <a:r>
              <a:rPr lang="ja-JP" altLang="en-US" sz="1200" spc="-30" dirty="0" smtClean="0">
                <a:latin typeface="メイリオ" panose="020B0604030504040204" pitchFamily="50" charset="-128"/>
                <a:ea typeface="メイリオ" panose="020B0604030504040204" pitchFamily="50" charset="-128"/>
              </a:rPr>
              <a:t>　</a:t>
            </a:r>
            <a:r>
              <a:rPr lang="ja-JP" altLang="en-US" sz="1200" b="1" u="sng" spc="-30" dirty="0" smtClean="0">
                <a:latin typeface="メイリオ" panose="020B0604030504040204" pitchFamily="50" charset="-128"/>
                <a:ea typeface="メイリオ" panose="020B0604030504040204" pitchFamily="50" charset="-128"/>
              </a:rPr>
              <a:t>小規模の事業主以外の事業主についても、助成額の算定方法を簡略化（「平均賃金額」</a:t>
            </a:r>
            <a:endParaRPr lang="en-US" altLang="ja-JP" sz="1200" b="1" u="sng"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b="1" spc="-30" dirty="0" smtClean="0">
                <a:latin typeface="メイリオ" panose="020B0604030504040204" pitchFamily="50" charset="-128"/>
                <a:ea typeface="メイリオ" panose="020B0604030504040204" pitchFamily="50" charset="-128"/>
              </a:rPr>
              <a:t>　　　</a:t>
            </a:r>
            <a:r>
              <a:rPr lang="ja-JP" altLang="en-US" sz="1200" b="1" u="sng" spc="-30" dirty="0" smtClean="0">
                <a:latin typeface="メイリオ" panose="020B0604030504040204" pitchFamily="50" charset="-128"/>
                <a:ea typeface="メイリオ" panose="020B0604030504040204" pitchFamily="50" charset="-128"/>
              </a:rPr>
              <a:t>や「所定労働日数」の算定方法を大幅に簡素化</a:t>
            </a:r>
            <a:endParaRPr lang="en-US" altLang="ja-JP" sz="1200" b="1" u="sng"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spc="-30" dirty="0" smtClean="0">
                <a:latin typeface="メイリオ" panose="020B0604030504040204" pitchFamily="50" charset="-128"/>
                <a:ea typeface="メイリオ" panose="020B0604030504040204" pitchFamily="50" charset="-128"/>
              </a:rPr>
              <a:t>　⑰　</a:t>
            </a:r>
            <a:r>
              <a:rPr lang="ja-JP" altLang="en-US" sz="1200" b="1" u="sng" spc="-30" dirty="0" smtClean="0">
                <a:latin typeface="メイリオ" panose="020B0604030504040204" pitchFamily="50" charset="-128"/>
                <a:ea typeface="メイリオ" panose="020B0604030504040204" pitchFamily="50" charset="-128"/>
              </a:rPr>
              <a:t>支給対象</a:t>
            </a:r>
            <a:r>
              <a:rPr lang="ja-JP" altLang="en-US" sz="1200" b="1" u="sng" spc="-30" dirty="0">
                <a:latin typeface="メイリオ" panose="020B0604030504040204" pitchFamily="50" charset="-128"/>
                <a:ea typeface="メイリオ" panose="020B0604030504040204" pitchFamily="50" charset="-128"/>
              </a:rPr>
              <a:t>期間の初日が令和</a:t>
            </a:r>
            <a:r>
              <a:rPr lang="en-US" altLang="ja-JP" sz="1200" b="1" u="sng" spc="-30" dirty="0">
                <a:latin typeface="メイリオ" panose="020B0604030504040204" pitchFamily="50" charset="-128"/>
                <a:ea typeface="メイリオ" panose="020B0604030504040204" pitchFamily="50" charset="-128"/>
              </a:rPr>
              <a:t>2</a:t>
            </a:r>
            <a:r>
              <a:rPr lang="ja-JP" altLang="en-US" sz="1200" b="1" u="sng" spc="-30" dirty="0">
                <a:latin typeface="メイリオ" panose="020B0604030504040204" pitchFamily="50" charset="-128"/>
                <a:ea typeface="メイリオ" panose="020B0604030504040204" pitchFamily="50" charset="-128"/>
              </a:rPr>
              <a:t>年</a:t>
            </a:r>
            <a:r>
              <a:rPr lang="en-US" altLang="ja-JP" sz="1200" b="1" u="sng" spc="-30" dirty="0">
                <a:latin typeface="メイリオ" panose="020B0604030504040204" pitchFamily="50" charset="-128"/>
                <a:ea typeface="メイリオ" panose="020B0604030504040204" pitchFamily="50" charset="-128"/>
              </a:rPr>
              <a:t>1</a:t>
            </a:r>
            <a:r>
              <a:rPr lang="ja-JP" altLang="en-US" sz="1200" b="1" u="sng" spc="-30" dirty="0">
                <a:latin typeface="メイリオ" panose="020B0604030504040204" pitchFamily="50" charset="-128"/>
                <a:ea typeface="メイリオ" panose="020B0604030504040204" pitchFamily="50" charset="-128"/>
              </a:rPr>
              <a:t>月</a:t>
            </a:r>
            <a:r>
              <a:rPr lang="en-US" altLang="ja-JP" sz="1200" b="1" u="sng" spc="-30" dirty="0">
                <a:latin typeface="メイリオ" panose="020B0604030504040204" pitchFamily="50" charset="-128"/>
                <a:ea typeface="メイリオ" panose="020B0604030504040204" pitchFamily="50" charset="-128"/>
              </a:rPr>
              <a:t>24</a:t>
            </a:r>
            <a:r>
              <a:rPr lang="ja-JP" altLang="en-US" sz="1200" b="1" u="sng" spc="-30" dirty="0">
                <a:latin typeface="メイリオ" panose="020B0604030504040204" pitchFamily="50" charset="-128"/>
                <a:ea typeface="メイリオ" panose="020B0604030504040204" pitchFamily="50" charset="-128"/>
              </a:rPr>
              <a:t>日から</a:t>
            </a:r>
            <a:r>
              <a:rPr lang="en-US" altLang="ja-JP" sz="1200" b="1" u="sng" spc="-30" dirty="0">
                <a:latin typeface="メイリオ" panose="020B0604030504040204" pitchFamily="50" charset="-128"/>
                <a:ea typeface="メイリオ" panose="020B0604030504040204" pitchFamily="50" charset="-128"/>
              </a:rPr>
              <a:t>5</a:t>
            </a:r>
            <a:r>
              <a:rPr lang="ja-JP" altLang="en-US" sz="1200" b="1" u="sng" spc="-30" dirty="0">
                <a:latin typeface="メイリオ" panose="020B0604030504040204" pitchFamily="50" charset="-128"/>
                <a:ea typeface="メイリオ" panose="020B0604030504040204" pitchFamily="50" charset="-128"/>
              </a:rPr>
              <a:t>月</a:t>
            </a:r>
            <a:r>
              <a:rPr lang="en-US" altLang="ja-JP" sz="1200" b="1" u="sng" spc="-30" dirty="0">
                <a:latin typeface="メイリオ" panose="020B0604030504040204" pitchFamily="50" charset="-128"/>
                <a:ea typeface="メイリオ" panose="020B0604030504040204" pitchFamily="50" charset="-128"/>
              </a:rPr>
              <a:t>31</a:t>
            </a:r>
            <a:r>
              <a:rPr lang="ja-JP" altLang="en-US" sz="1200" b="1" u="sng" spc="-30" dirty="0">
                <a:latin typeface="メイリオ" panose="020B0604030504040204" pitchFamily="50" charset="-128"/>
                <a:ea typeface="メイリオ" panose="020B0604030504040204" pitchFamily="50" charset="-128"/>
              </a:rPr>
              <a:t>日までの休業に係る休業申請</a:t>
            </a:r>
            <a:r>
              <a:rPr lang="ja-JP" altLang="en-US" sz="1200" b="1" u="sng" spc="-30" dirty="0" smtClean="0">
                <a:latin typeface="メイリオ" panose="020B0604030504040204" pitchFamily="50" charset="-128"/>
                <a:ea typeface="メイリオ" panose="020B0604030504040204" pitchFamily="50" charset="-128"/>
              </a:rPr>
              <a:t>について、　　　　　</a:t>
            </a:r>
            <a:endParaRPr lang="en-US" altLang="ja-JP" sz="1200" b="1" u="sng" spc="-30" dirty="0" smtClean="0">
              <a:latin typeface="メイリオ" panose="020B0604030504040204" pitchFamily="50" charset="-128"/>
              <a:ea typeface="メイリオ" panose="020B0604030504040204" pitchFamily="50" charset="-128"/>
            </a:endParaRPr>
          </a:p>
          <a:p>
            <a:pPr algn="just">
              <a:buClr>
                <a:srgbClr val="4F81BD">
                  <a:lumMod val="60000"/>
                  <a:lumOff val="40000"/>
                </a:srgbClr>
              </a:buClr>
            </a:pPr>
            <a:r>
              <a:rPr lang="ja-JP" altLang="en-US" sz="1200" b="1" spc="-30" dirty="0" smtClean="0">
                <a:latin typeface="メイリオ" panose="020B0604030504040204" pitchFamily="50" charset="-128"/>
                <a:ea typeface="メイリオ" panose="020B0604030504040204" pitchFamily="50" charset="-128"/>
              </a:rPr>
              <a:t>　　　</a:t>
            </a:r>
            <a:r>
              <a:rPr lang="ja-JP" altLang="en-US" sz="1200" b="1" u="sng" spc="-30" dirty="0" smtClean="0">
                <a:latin typeface="メイリオ" panose="020B0604030504040204" pitchFamily="50" charset="-128"/>
                <a:ea typeface="メイリオ" panose="020B0604030504040204" pitchFamily="50" charset="-128"/>
              </a:rPr>
              <a:t>期限</a:t>
            </a:r>
            <a:r>
              <a:rPr lang="ja-JP" altLang="en-US" sz="1200" b="1" u="sng" spc="-30" dirty="0">
                <a:latin typeface="メイリオ" panose="020B0604030504040204" pitchFamily="50" charset="-128"/>
                <a:ea typeface="メイリオ" panose="020B0604030504040204" pitchFamily="50" charset="-128"/>
              </a:rPr>
              <a:t>を令和</a:t>
            </a:r>
            <a:r>
              <a:rPr lang="en-US" altLang="ja-JP" sz="1200" b="1" u="sng" spc="-30" dirty="0">
                <a:latin typeface="メイリオ" panose="020B0604030504040204" pitchFamily="50" charset="-128"/>
                <a:ea typeface="メイリオ" panose="020B0604030504040204" pitchFamily="50" charset="-128"/>
              </a:rPr>
              <a:t>2</a:t>
            </a:r>
            <a:r>
              <a:rPr lang="ja-JP" altLang="en-US" sz="1200" b="1" u="sng" spc="-30" dirty="0">
                <a:latin typeface="メイリオ" panose="020B0604030504040204" pitchFamily="50" charset="-128"/>
                <a:ea typeface="メイリオ" panose="020B0604030504040204" pitchFamily="50" charset="-128"/>
              </a:rPr>
              <a:t>年</a:t>
            </a:r>
            <a:r>
              <a:rPr lang="en-US" altLang="ja-JP" sz="1200" b="1" u="sng" spc="-30" dirty="0">
                <a:latin typeface="メイリオ" panose="020B0604030504040204" pitchFamily="50" charset="-128"/>
                <a:ea typeface="メイリオ" panose="020B0604030504040204" pitchFamily="50" charset="-128"/>
              </a:rPr>
              <a:t>8</a:t>
            </a:r>
            <a:r>
              <a:rPr lang="ja-JP" altLang="en-US" sz="1200" b="1" u="sng" spc="-30" dirty="0">
                <a:latin typeface="メイリオ" panose="020B0604030504040204" pitchFamily="50" charset="-128"/>
                <a:ea typeface="メイリオ" panose="020B0604030504040204" pitchFamily="50" charset="-128"/>
              </a:rPr>
              <a:t>月</a:t>
            </a:r>
            <a:r>
              <a:rPr lang="en-US" altLang="ja-JP" sz="1200" b="1" u="sng" spc="-30" dirty="0">
                <a:latin typeface="メイリオ" panose="020B0604030504040204" pitchFamily="50" charset="-128"/>
                <a:ea typeface="メイリオ" panose="020B0604030504040204" pitchFamily="50" charset="-128"/>
              </a:rPr>
              <a:t>31</a:t>
            </a:r>
            <a:r>
              <a:rPr lang="ja-JP" altLang="en-US" sz="1200" b="1" u="sng" spc="-30" dirty="0">
                <a:latin typeface="メイリオ" panose="020B0604030504040204" pitchFamily="50" charset="-128"/>
                <a:ea typeface="メイリオ" panose="020B0604030504040204" pitchFamily="50" charset="-128"/>
              </a:rPr>
              <a:t>日まで特例的に緩和</a:t>
            </a:r>
            <a:endParaRPr lang="en-US" altLang="ja-JP" sz="1200" b="1" u="sng" spc="-3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endParaRPr lang="en-US" altLang="ja-JP" sz="1300" dirty="0">
              <a:latin typeface="メイリオ" panose="020B0604030504040204" pitchFamily="50" charset="-128"/>
              <a:ea typeface="メイリオ" panose="020B0604030504040204" pitchFamily="50" charset="-128"/>
            </a:endParaRPr>
          </a:p>
        </p:txBody>
      </p:sp>
      <p:sp>
        <p:nvSpPr>
          <p:cNvPr id="46" name="正方形/長方形 45"/>
          <p:cNvSpPr/>
          <p:nvPr/>
        </p:nvSpPr>
        <p:spPr>
          <a:xfrm>
            <a:off x="39856" y="8691006"/>
            <a:ext cx="6797398" cy="853338"/>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153448" y="8801373"/>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8" name="正方形/長方形 47"/>
          <p:cNvSpPr/>
          <p:nvPr/>
        </p:nvSpPr>
        <p:spPr>
          <a:xfrm>
            <a:off x="470972" y="8748326"/>
            <a:ext cx="5796000" cy="990459"/>
          </a:xfrm>
          <a:prstGeom prst="rect">
            <a:avLst/>
          </a:prstGeom>
        </p:spPr>
        <p:txBody>
          <a:bodyPr wrap="square" lIns="36000" tIns="36000" rIns="36000" bIns="0">
            <a:spAutoFit/>
          </a:bodyPr>
          <a:lstStyle/>
          <a:p>
            <a:r>
              <a:rPr lang="ja-JP" altLang="en-US" sz="1200" dirty="0" smtClean="0">
                <a:solidFill>
                  <a:srgbClr val="000000"/>
                </a:solidFill>
                <a:latin typeface="メイリオ" panose="020B0604030504040204" pitchFamily="50" charset="-128"/>
                <a:ea typeface="メイリオ" panose="020B0604030504040204" pitchFamily="50" charset="-128"/>
              </a:rPr>
              <a:t>●</a:t>
            </a:r>
            <a:r>
              <a:rPr lang="ja-JP" altLang="en-US" sz="1200" b="1" dirty="0" smtClean="0">
                <a:solidFill>
                  <a:srgbClr val="000000"/>
                </a:solidFill>
                <a:latin typeface="メイリオ" panose="020B0604030504040204" pitchFamily="50" charset="-128"/>
                <a:ea typeface="メイリオ" panose="020B0604030504040204" pitchFamily="50" charset="-128"/>
              </a:rPr>
              <a:t>支給要件の詳細</a:t>
            </a:r>
            <a:r>
              <a:rPr lang="ja-JP" altLang="en-US" sz="1200" dirty="0" smtClean="0">
                <a:solidFill>
                  <a:srgbClr val="000000"/>
                </a:solidFill>
                <a:latin typeface="メイリオ" panose="020B0604030504040204" pitchFamily="50" charset="-128"/>
                <a:ea typeface="メイリオ" panose="020B0604030504040204" pitchFamily="50" charset="-128"/>
              </a:rPr>
              <a:t>や</a:t>
            </a:r>
            <a:r>
              <a:rPr lang="ja-JP" altLang="en-US" sz="1200" b="1" dirty="0">
                <a:solidFill>
                  <a:srgbClr val="000000"/>
                </a:solidFill>
                <a:latin typeface="メイリオ" panose="020B0604030504040204" pitchFamily="50" charset="-128"/>
                <a:ea typeface="メイリオ" panose="020B0604030504040204" pitchFamily="50" charset="-128"/>
              </a:rPr>
              <a:t>具体的な手続き</a:t>
            </a:r>
            <a:r>
              <a:rPr lang="ja-JP" altLang="en-US" sz="1200" dirty="0">
                <a:solidFill>
                  <a:srgbClr val="000000"/>
                </a:solidFill>
                <a:latin typeface="メイリオ" panose="020B0604030504040204" pitchFamily="50" charset="-128"/>
                <a:ea typeface="メイリオ" panose="020B0604030504040204" pitchFamily="50" charset="-128"/>
              </a:rPr>
              <a:t>は</a:t>
            </a:r>
            <a:r>
              <a:rPr lang="ja-JP" altLang="en-US" sz="1200" dirty="0">
                <a:solidFill>
                  <a:srgbClr val="000000"/>
                </a:solidFill>
                <a:latin typeface="メイリオ" panose="020B0604030504040204" pitchFamily="50" charset="-128"/>
                <a:ea typeface="メイリオ" panose="020B0604030504040204" pitchFamily="50" charset="-128"/>
                <a:hlinkClick r:id="rId3"/>
              </a:rPr>
              <a:t>厚生労働省</a:t>
            </a:r>
            <a:r>
              <a:rPr lang="ja-JP" altLang="en-US" sz="1200" dirty="0" smtClean="0">
                <a:solidFill>
                  <a:srgbClr val="000000"/>
                </a:solidFill>
                <a:latin typeface="メイリオ" panose="020B0604030504040204" pitchFamily="50" charset="-128"/>
                <a:ea typeface="メイリオ" panose="020B0604030504040204" pitchFamily="50" charset="-128"/>
                <a:hlinkClick r:id="rId3"/>
              </a:rPr>
              <a:t>ホームページ</a:t>
            </a:r>
            <a:r>
              <a:rPr lang="ja-JP" altLang="en-US" sz="1200" dirty="0" smtClean="0">
                <a:solidFill>
                  <a:srgbClr val="000000"/>
                </a:solidFill>
                <a:latin typeface="メイリオ" panose="020B0604030504040204" pitchFamily="50" charset="-128"/>
                <a:ea typeface="メイリオ" panose="020B0604030504040204" pitchFamily="50" charset="-128"/>
              </a:rPr>
              <a:t>をご確認ください。</a:t>
            </a:r>
            <a:endParaRPr lang="en-US" altLang="ja-JP" sz="1200" dirty="0">
              <a:solidFill>
                <a:srgbClr val="000000"/>
              </a:solidFill>
              <a:latin typeface="メイリオ" panose="020B0604030504040204" pitchFamily="50" charset="-128"/>
              <a:ea typeface="メイリオ" panose="020B0604030504040204" pitchFamily="50" charset="-128"/>
            </a:endParaRPr>
          </a:p>
          <a:p>
            <a:r>
              <a:rPr lang="ja-JP" altLang="en-US" sz="1200" dirty="0">
                <a:solidFill>
                  <a:srgbClr val="000000"/>
                </a:solidFill>
                <a:latin typeface="メイリオ" panose="020B0604030504040204" pitchFamily="50" charset="-128"/>
                <a:ea typeface="メイリオ" panose="020B0604030504040204" pitchFamily="50" charset="-128"/>
              </a:rPr>
              <a:t>●コールセンターで雇用調整助成金に</a:t>
            </a:r>
            <a:r>
              <a:rPr lang="ja-JP" altLang="en-US" sz="1200" dirty="0" smtClean="0">
                <a:solidFill>
                  <a:srgbClr val="000000"/>
                </a:solidFill>
                <a:latin typeface="メイリオ" panose="020B0604030504040204" pitchFamily="50" charset="-128"/>
                <a:ea typeface="メイリオ" panose="020B0604030504040204" pitchFamily="50" charset="-128"/>
              </a:rPr>
              <a:t>関する</a:t>
            </a:r>
            <a:endParaRPr lang="en-US" altLang="ja-JP" sz="1200" dirty="0" smtClean="0">
              <a:solidFill>
                <a:srgbClr val="000000"/>
              </a:solidFill>
              <a:latin typeface="メイリオ" panose="020B0604030504040204" pitchFamily="50" charset="-128"/>
              <a:ea typeface="メイリオ" panose="020B0604030504040204" pitchFamily="50" charset="-128"/>
            </a:endParaRPr>
          </a:p>
          <a:p>
            <a:r>
              <a:rPr lang="ja-JP" altLang="en-US" sz="1200" dirty="0" smtClean="0">
                <a:solidFill>
                  <a:srgbClr val="000000"/>
                </a:solidFill>
                <a:latin typeface="メイリオ" panose="020B0604030504040204" pitchFamily="50" charset="-128"/>
                <a:ea typeface="メイリオ" panose="020B0604030504040204" pitchFamily="50" charset="-128"/>
              </a:rPr>
              <a:t>　お問い合わせ</a:t>
            </a:r>
            <a:r>
              <a:rPr lang="ja-JP" altLang="en-US" sz="1200" dirty="0">
                <a:solidFill>
                  <a:srgbClr val="000000"/>
                </a:solidFill>
                <a:latin typeface="メイリオ" panose="020B0604030504040204" pitchFamily="50" charset="-128"/>
                <a:ea typeface="メイリオ" panose="020B0604030504040204" pitchFamily="50" charset="-128"/>
              </a:rPr>
              <a:t>に対応します。</a:t>
            </a:r>
          </a:p>
          <a:p>
            <a:r>
              <a:rPr lang="ja-JP" altLang="en-US" sz="1200" dirty="0" smtClean="0">
                <a:solidFill>
                  <a:srgbClr val="000000"/>
                </a:solidFill>
                <a:latin typeface="メイリオ" panose="020B0604030504040204" pitchFamily="50" charset="-128"/>
                <a:ea typeface="メイリオ" panose="020B0604030504040204" pitchFamily="50" charset="-128"/>
              </a:rPr>
              <a:t>　</a:t>
            </a:r>
            <a:r>
              <a:rPr lang="en-US" altLang="ja-JP" sz="1200" dirty="0" smtClean="0">
                <a:solidFill>
                  <a:srgbClr val="000000"/>
                </a:solidFill>
                <a:latin typeface="メイリオ" panose="020B0604030504040204" pitchFamily="50" charset="-128"/>
                <a:ea typeface="メイリオ" panose="020B0604030504040204" pitchFamily="50" charset="-128"/>
              </a:rPr>
              <a:t>0120-60-3999</a:t>
            </a:r>
            <a:r>
              <a:rPr lang="ja-JP" altLang="en-US" sz="1200" dirty="0">
                <a:solidFill>
                  <a:srgbClr val="000000"/>
                </a:solidFill>
                <a:latin typeface="メイリオ" panose="020B0604030504040204" pitchFamily="50" charset="-128"/>
                <a:ea typeface="メイリオ" panose="020B0604030504040204" pitchFamily="50" charset="-128"/>
              </a:rPr>
              <a:t>（受付時間　</a:t>
            </a:r>
            <a:r>
              <a:rPr lang="en-US" altLang="ja-JP" sz="1200" dirty="0">
                <a:solidFill>
                  <a:srgbClr val="000000"/>
                </a:solidFill>
                <a:latin typeface="メイリオ" panose="020B0604030504040204" pitchFamily="50" charset="-128"/>
                <a:ea typeface="メイリオ" panose="020B0604030504040204" pitchFamily="50" charset="-128"/>
              </a:rPr>
              <a:t>9:00</a:t>
            </a:r>
            <a:r>
              <a:rPr lang="ja-JP" altLang="en-US" sz="1200" dirty="0">
                <a:solidFill>
                  <a:srgbClr val="000000"/>
                </a:solidFill>
                <a:latin typeface="メイリオ" panose="020B0604030504040204" pitchFamily="50" charset="-128"/>
                <a:ea typeface="メイリオ" panose="020B0604030504040204" pitchFamily="50" charset="-128"/>
              </a:rPr>
              <a:t>～</a:t>
            </a:r>
            <a:r>
              <a:rPr lang="en-US" altLang="ja-JP" sz="1200" dirty="0">
                <a:solidFill>
                  <a:srgbClr val="000000"/>
                </a:solidFill>
                <a:latin typeface="メイリオ" panose="020B0604030504040204" pitchFamily="50" charset="-128"/>
                <a:ea typeface="メイリオ" panose="020B0604030504040204" pitchFamily="50" charset="-128"/>
              </a:rPr>
              <a:t>21:00</a:t>
            </a:r>
            <a:r>
              <a:rPr lang="ja-JP" altLang="en-US" sz="1200" dirty="0">
                <a:solidFill>
                  <a:srgbClr val="000000"/>
                </a:solidFill>
                <a:latin typeface="メイリオ" panose="020B0604030504040204" pitchFamily="50" charset="-128"/>
                <a:ea typeface="メイリオ" panose="020B0604030504040204" pitchFamily="50" charset="-128"/>
              </a:rPr>
              <a:t>（土日・祝日含む））</a:t>
            </a:r>
          </a:p>
          <a:p>
            <a:endParaRPr lang="en-US" altLang="ja-JP" sz="1400" dirty="0" smtClean="0">
              <a:solidFill>
                <a:srgbClr val="000000"/>
              </a:solidFill>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4"/>
          <a:stretch>
            <a:fillRect/>
          </a:stretch>
        </p:blipFill>
        <p:spPr>
          <a:xfrm>
            <a:off x="6108228" y="8776803"/>
            <a:ext cx="641768" cy="648000"/>
          </a:xfrm>
          <a:prstGeom prst="rect">
            <a:avLst/>
          </a:prstGeom>
        </p:spPr>
      </p:pic>
    </p:spTree>
    <p:extLst>
      <p:ext uri="{BB962C8B-B14F-4D97-AF65-F5344CB8AC3E}">
        <p14:creationId xmlns:p14="http://schemas.microsoft.com/office/powerpoint/2010/main" val="752445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19</a:t>
            </a:fld>
            <a:r>
              <a:rPr lang="ja-JP" altLang="en-US" smtClean="0"/>
              <a:t> </a:t>
            </a:r>
            <a:r>
              <a:rPr lang="en-US" altLang="ja-JP" smtClean="0"/>
              <a:t>-</a:t>
            </a:r>
            <a:endParaRPr lang="ja-JP" altLang="en-US" dirty="0"/>
          </a:p>
        </p:txBody>
      </p:sp>
      <p:sp>
        <p:nvSpPr>
          <p:cNvPr id="3" name="タイトル 2"/>
          <p:cNvSpPr>
            <a:spLocks noGrp="1"/>
          </p:cNvSpPr>
          <p:nvPr>
            <p:ph type="title"/>
          </p:nvPr>
        </p:nvSpPr>
        <p:spPr>
          <a:solidFill>
            <a:schemeClr val="accent1">
              <a:lumMod val="40000"/>
              <a:lumOff val="60000"/>
            </a:schemeClr>
          </a:solidFill>
        </p:spPr>
        <p:txBody>
          <a:bodyPr/>
          <a:lstStyle/>
          <a:p>
            <a:r>
              <a:rPr lang="ja-JP" altLang="en-US" sz="2000" dirty="0"/>
              <a:t>小学校休業等対応助成金</a:t>
            </a:r>
            <a:r>
              <a:rPr lang="ja-JP" altLang="en-US" sz="1600" dirty="0"/>
              <a:t>（</a:t>
            </a:r>
            <a:r>
              <a:rPr lang="ja-JP" altLang="en-US" sz="1600" u="sng" dirty="0">
                <a:solidFill>
                  <a:schemeClr val="accent2"/>
                </a:solidFill>
              </a:rPr>
              <a:t>労働者を雇用する事業主の方</a:t>
            </a:r>
            <a:r>
              <a:rPr lang="ja-JP" altLang="en-US" sz="1600" dirty="0"/>
              <a:t>向け）</a:t>
            </a:r>
            <a:endParaRPr lang="ja-JP" altLang="en-US" sz="2000" dirty="0"/>
          </a:p>
        </p:txBody>
      </p:sp>
      <p:sp>
        <p:nvSpPr>
          <p:cNvPr id="4" name="テキスト プレースホルダー 3"/>
          <p:cNvSpPr>
            <a:spLocks noGrp="1"/>
          </p:cNvSpPr>
          <p:nvPr>
            <p:ph type="body" sz="quarter" idx="13"/>
          </p:nvPr>
        </p:nvSpPr>
        <p:spPr>
          <a:xfrm>
            <a:off x="44624" y="744302"/>
            <a:ext cx="6768000" cy="1093940"/>
          </a:xfrm>
        </p:spPr>
        <p:txBody>
          <a:bodyPr>
            <a:spAutoFit/>
          </a:bodyPr>
          <a:lstStyle/>
          <a:p>
            <a:pPr marL="36000" indent="0">
              <a:buNone/>
            </a:pPr>
            <a:r>
              <a:rPr kumimoji="1" lang="ja-JP" altLang="en-US" sz="1600" spc="-20" dirty="0" smtClean="0"/>
              <a:t>新型コロナウイルス感染症の影響により、小学校等が臨時休業等した場合等に、その小学校等に通う子どもの保護者である労働者の休職に伴う所得の減少に対応するため、正規・非正規問わず、有給の休暇（労働基準法上の年次有給休暇を除く。）を取得させた企業を助成します。</a:t>
            </a:r>
            <a:endParaRPr kumimoji="1" lang="ja-JP" altLang="en-US" sz="1600" spc="-20" dirty="0"/>
          </a:p>
        </p:txBody>
      </p:sp>
      <p:sp>
        <p:nvSpPr>
          <p:cNvPr id="5" name="正方形/長方形 4"/>
          <p:cNvSpPr/>
          <p:nvPr/>
        </p:nvSpPr>
        <p:spPr>
          <a:xfrm>
            <a:off x="261376" y="2318885"/>
            <a:ext cx="6552000" cy="2931572"/>
          </a:xfrm>
          <a:prstGeom prst="rect">
            <a:avLst/>
          </a:prstGeom>
        </p:spPr>
        <p:txBody>
          <a:bodyPr wrap="square">
            <a:spAutoFit/>
          </a:bodyPr>
          <a:lstStyle/>
          <a:p>
            <a:pPr algn="just">
              <a:lnSpc>
                <a:spcPct val="100000"/>
              </a:lnSpc>
              <a:buClr>
                <a:schemeClr val="accent1">
                  <a:lumMod val="60000"/>
                  <a:lumOff val="40000"/>
                </a:schemeClr>
              </a:buClr>
            </a:pPr>
            <a:r>
              <a:rPr lang="ja-JP" altLang="en-US" sz="1600" dirty="0">
                <a:latin typeface="メイリオ" panose="020B0604030504040204" pitchFamily="50" charset="-128"/>
                <a:ea typeface="メイリオ" panose="020B0604030504040204" pitchFamily="50" charset="-128"/>
              </a:rPr>
              <a:t>①又は②の子どもの世話を保護者として行うことが必要となった労働者に対し</a:t>
            </a:r>
            <a:r>
              <a:rPr lang="ja-JP" altLang="en-US" sz="1600" dirty="0" smtClean="0">
                <a:latin typeface="メイリオ" panose="020B0604030504040204" pitchFamily="50" charset="-128"/>
                <a:ea typeface="メイリオ" panose="020B0604030504040204" pitchFamily="50" charset="-128"/>
              </a:rPr>
              <a:t>、労働</a:t>
            </a:r>
            <a:r>
              <a:rPr lang="ja-JP" altLang="en-US" sz="1600" dirty="0">
                <a:latin typeface="メイリオ" panose="020B0604030504040204" pitchFamily="50" charset="-128"/>
                <a:ea typeface="メイリオ" panose="020B0604030504040204" pitchFamily="50" charset="-128"/>
              </a:rPr>
              <a:t>基準法上の年次有給休暇とは別途、有給（賃金全額</a:t>
            </a:r>
            <a:r>
              <a:rPr lang="ja-JP" altLang="en-US" sz="1600" dirty="0" smtClean="0">
                <a:latin typeface="メイリオ" panose="020B0604030504040204" pitchFamily="50" charset="-128"/>
                <a:ea typeface="メイリオ" panose="020B0604030504040204" pitchFamily="50" charset="-128"/>
              </a:rPr>
              <a:t>支給）</a:t>
            </a:r>
            <a:r>
              <a:rPr lang="ja-JP" altLang="en-US" sz="1600" dirty="0">
                <a:latin typeface="メイリオ" panose="020B0604030504040204" pitchFamily="50" charset="-128"/>
                <a:ea typeface="メイリオ" panose="020B0604030504040204" pitchFamily="50" charset="-128"/>
              </a:rPr>
              <a:t>の休暇を取得させた事業主。</a:t>
            </a:r>
            <a:endParaRPr lang="en-US" altLang="ja-JP" sz="1600" dirty="0">
              <a:latin typeface="メイリオ" panose="020B0604030504040204" pitchFamily="50" charset="-128"/>
              <a:ea typeface="メイリオ" panose="020B0604030504040204" pitchFamily="50" charset="-128"/>
            </a:endParaRPr>
          </a:p>
          <a:p>
            <a:pPr marL="720000" lvl="1" indent="-252000" algn="just">
              <a:spcBef>
                <a:spcPts val="600"/>
              </a:spcBef>
              <a:buFont typeface="+mj-ea"/>
              <a:buAutoNum type="circleNumDbPlain"/>
            </a:pPr>
            <a:r>
              <a:rPr lang="ja-JP" altLang="en-US" sz="1600" spc="-30" dirty="0" smtClean="0">
                <a:latin typeface="メイリオ" panose="020B0604030504040204" pitchFamily="50" charset="-128"/>
                <a:ea typeface="メイリオ" panose="020B0604030504040204" pitchFamily="50" charset="-128"/>
              </a:rPr>
              <a:t>新型</a:t>
            </a:r>
            <a:r>
              <a:rPr lang="ja-JP" altLang="en-US" sz="1600" spc="-30" dirty="0">
                <a:latin typeface="メイリオ" panose="020B0604030504040204" pitchFamily="50" charset="-128"/>
                <a:ea typeface="メイリオ" panose="020B0604030504040204" pitchFamily="50" charset="-128"/>
              </a:rPr>
              <a:t>コロナウイルス感染症に関する対応として</a:t>
            </a:r>
            <a:r>
              <a:rPr lang="ja-JP" altLang="en-US" sz="1600" spc="-30" dirty="0" smtClean="0">
                <a:latin typeface="メイリオ" panose="020B0604030504040204" pitchFamily="50" charset="-128"/>
                <a:ea typeface="メイリオ" panose="020B0604030504040204" pitchFamily="50" charset="-128"/>
              </a:rPr>
              <a:t>、ガイドライン等に基づき、臨時</a:t>
            </a:r>
            <a:r>
              <a:rPr lang="ja-JP" altLang="en-US" sz="1600" spc="-30" dirty="0">
                <a:latin typeface="メイリオ" panose="020B0604030504040204" pitchFamily="50" charset="-128"/>
                <a:ea typeface="メイリオ" panose="020B0604030504040204" pitchFamily="50" charset="-128"/>
              </a:rPr>
              <a:t>休業等した小学校等</a:t>
            </a:r>
            <a:r>
              <a:rPr lang="ja-JP" altLang="en-US" sz="1200" spc="-30" dirty="0">
                <a:latin typeface="メイリオ" panose="020B0604030504040204" pitchFamily="50" charset="-128"/>
                <a:ea typeface="メイリオ" panose="020B0604030504040204" pitchFamily="50" charset="-128"/>
              </a:rPr>
              <a:t>（</a:t>
            </a:r>
            <a:r>
              <a:rPr lang="en-US" altLang="ja-JP" sz="1200" spc="-30" dirty="0" smtClean="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a:t>
            </a:r>
            <a:r>
              <a:rPr lang="ja-JP" altLang="en-US" sz="1600" spc="-30" dirty="0">
                <a:latin typeface="メイリオ" panose="020B0604030504040204" pitchFamily="50" charset="-128"/>
                <a:ea typeface="メイリオ" panose="020B0604030504040204" pitchFamily="50" charset="-128"/>
              </a:rPr>
              <a:t>に通う</a:t>
            </a:r>
            <a:r>
              <a:rPr lang="ja-JP" altLang="en-US" sz="1600" spc="-30" dirty="0" smtClean="0">
                <a:latin typeface="メイリオ" panose="020B0604030504040204" pitchFamily="50" charset="-128"/>
                <a:ea typeface="メイリオ" panose="020B0604030504040204" pitchFamily="50" charset="-128"/>
              </a:rPr>
              <a:t>子ども</a:t>
            </a:r>
            <a:endParaRPr lang="en-US" altLang="ja-JP" sz="1600" spc="-30" dirty="0" smtClean="0">
              <a:latin typeface="メイリオ" panose="020B0604030504040204" pitchFamily="50" charset="-128"/>
              <a:ea typeface="メイリオ" panose="020B0604030504040204" pitchFamily="50" charset="-128"/>
            </a:endParaRPr>
          </a:p>
          <a:p>
            <a:pPr marL="1101257" lvl="2" indent="-266700" algn="just" defTabSz="1320629">
              <a:spcBef>
                <a:spcPts val="300"/>
              </a:spcBef>
              <a:defRPr/>
            </a:pP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小学校等：小学校、義務教育学校の前期課程、各種学校（幼稚園又は小学校の課程に類する課程を置くものに限る）、特別支援学校（全ての部）、 放課後児童クラブ、放課後等デイサービス、幼稚園、保育所、認定こども園、認可外保育施設、家庭的保育事業等、子どもの一時的な預かり等を行う事業、障害児の通所支援を行う施設等</a:t>
            </a:r>
          </a:p>
          <a:p>
            <a:pPr marL="720000" lvl="1" indent="-252000">
              <a:spcBef>
                <a:spcPts val="600"/>
              </a:spcBef>
              <a:buFont typeface="+mj-ea"/>
              <a:buAutoNum type="circleNumDbPlain" startAt="2"/>
            </a:pPr>
            <a:r>
              <a:rPr lang="ja-JP" altLang="en-US" sz="1600" spc="-30" dirty="0" smtClean="0">
                <a:latin typeface="メイリオ" panose="020B0604030504040204" pitchFamily="50" charset="-128"/>
                <a:ea typeface="メイリオ" panose="020B0604030504040204" pitchFamily="50" charset="-128"/>
              </a:rPr>
              <a:t>新型</a:t>
            </a:r>
            <a:r>
              <a:rPr lang="ja-JP" altLang="en-US" sz="1600" spc="-30" dirty="0">
                <a:latin typeface="メイリオ" panose="020B0604030504040204" pitchFamily="50" charset="-128"/>
                <a:ea typeface="メイリオ" panose="020B0604030504040204" pitchFamily="50" charset="-128"/>
              </a:rPr>
              <a:t>コロナウイルスに感染</a:t>
            </a:r>
            <a:r>
              <a:rPr lang="ja-JP" altLang="en-US" sz="1600" spc="-30" dirty="0" smtClean="0">
                <a:latin typeface="メイリオ" panose="020B0604030504040204" pitchFamily="50" charset="-128"/>
                <a:ea typeface="メイリオ" panose="020B0604030504040204" pitchFamily="50" charset="-128"/>
              </a:rPr>
              <a:t>した子どもなど、小学校等を休む必要がある子ども</a:t>
            </a:r>
            <a:endParaRPr lang="en-US" altLang="ja-JP" sz="1600" strike="sngStrike" spc="-3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512676" y="1913275"/>
            <a:ext cx="1786881"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対象者（事業主）</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64808" y="1964913"/>
            <a:ext cx="252000" cy="252000"/>
            <a:chOff x="-747464" y="1857375"/>
            <a:chExt cx="468052" cy="466725"/>
          </a:xfrm>
        </p:grpSpPr>
        <p:sp>
          <p:nvSpPr>
            <p:cNvPr id="7" name="正方形/長方形 6"/>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512676" y="5125410"/>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a:t>
            </a:r>
            <a:r>
              <a:rPr lang="ja-JP" altLang="en-US" sz="1600" b="1" u="sng" dirty="0">
                <a:solidFill>
                  <a:schemeClr val="tx1"/>
                </a:solidFill>
                <a:latin typeface="メイリオ" panose="020B0604030504040204" pitchFamily="50" charset="-128"/>
                <a:ea typeface="メイリオ" panose="020B0604030504040204" pitchFamily="50" charset="-128"/>
              </a:rPr>
              <a:t>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86966" y="5191995"/>
            <a:ext cx="252000" cy="252000"/>
            <a:chOff x="-747464" y="1857375"/>
            <a:chExt cx="468052" cy="466725"/>
          </a:xfrm>
        </p:grpSpPr>
        <p:sp>
          <p:nvSpPr>
            <p:cNvPr id="15" name="正方形/長方形 14"/>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正方形/長方形 18"/>
          <p:cNvSpPr/>
          <p:nvPr/>
        </p:nvSpPr>
        <p:spPr>
          <a:xfrm>
            <a:off x="332199" y="5480686"/>
            <a:ext cx="6552000" cy="707886"/>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有給休暇を取得した対象労働者に支払った賃金相当額　</a:t>
            </a:r>
            <a:r>
              <a:rPr lang="en-US" altLang="ja-JP" sz="1600" spc="-30" dirty="0" smtClean="0">
                <a:latin typeface="メイリオ" panose="020B0604030504040204" pitchFamily="50" charset="-128"/>
                <a:ea typeface="メイリオ" panose="020B0604030504040204" pitchFamily="50" charset="-128"/>
              </a:rPr>
              <a:t>×10</a:t>
            </a:r>
            <a:r>
              <a:rPr lang="ja-JP" altLang="en-US" sz="1600" spc="-30" dirty="0" smtClean="0">
                <a:latin typeface="メイリオ" panose="020B0604030504040204" pitchFamily="50" charset="-128"/>
                <a:ea typeface="メイリオ" panose="020B0604030504040204" pitchFamily="50" charset="-128"/>
              </a:rPr>
              <a:t>／</a:t>
            </a:r>
            <a:r>
              <a:rPr lang="en-US" altLang="ja-JP" sz="1600" spc="-30" dirty="0" smtClean="0">
                <a:latin typeface="メイリオ" panose="020B0604030504040204" pitchFamily="50" charset="-128"/>
                <a:ea typeface="メイリオ" panose="020B0604030504040204" pitchFamily="50" charset="-128"/>
              </a:rPr>
              <a:t>10</a:t>
            </a:r>
            <a:endParaRPr lang="en-US" altLang="ja-JP" sz="1200" dirty="0" smtClean="0">
              <a:latin typeface="メイリオ" panose="020B0604030504040204" pitchFamily="50" charset="-128"/>
              <a:ea typeface="メイリオ" panose="020B0604030504040204" pitchFamily="50" charset="-128"/>
            </a:endParaRPr>
          </a:p>
          <a:p>
            <a:pPr marL="450850" indent="-269875" algn="just"/>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支給上限は１日</a:t>
            </a:r>
            <a:r>
              <a:rPr lang="ja-JP" altLang="en-US" sz="1200" dirty="0">
                <a:latin typeface="メイリオ" panose="020B0604030504040204" pitchFamily="50" charset="-128"/>
                <a:ea typeface="メイリオ" panose="020B0604030504040204" pitchFamily="50" charset="-128"/>
              </a:rPr>
              <a:t>あたり</a:t>
            </a:r>
            <a:r>
              <a:rPr lang="en-US" altLang="ja-JP" sz="1200" dirty="0">
                <a:latin typeface="メイリオ" panose="020B0604030504040204" pitchFamily="50" charset="-128"/>
                <a:ea typeface="メイリオ" panose="020B0604030504040204" pitchFamily="50" charset="-128"/>
              </a:rPr>
              <a:t>8,330</a:t>
            </a:r>
            <a:r>
              <a:rPr lang="ja-JP" altLang="en-US" sz="1200" dirty="0" smtClean="0">
                <a:latin typeface="メイリオ" panose="020B0604030504040204" pitchFamily="50" charset="-128"/>
                <a:ea typeface="メイリオ" panose="020B0604030504040204" pitchFamily="50" charset="-128"/>
              </a:rPr>
              <a:t>円</a:t>
            </a:r>
            <a:endParaRPr lang="en-US" altLang="ja-JP" sz="1200" dirty="0" smtClean="0">
              <a:latin typeface="メイリオ" panose="020B0604030504040204" pitchFamily="50" charset="-128"/>
              <a:ea typeface="メイリオ" panose="020B0604030504040204" pitchFamily="50" charset="-128"/>
            </a:endParaRPr>
          </a:p>
          <a:p>
            <a:pPr marL="450850" indent="-269875" algn="just"/>
            <a:r>
              <a:rPr lang="en-US" altLang="ja-JP"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（令和２年４月１日以降に取得した休暇については</a:t>
            </a:r>
            <a:r>
              <a:rPr lang="en-US" altLang="ja-JP" sz="1200" dirty="0" smtClean="0">
                <a:latin typeface="メイリオ" panose="020B0604030504040204" pitchFamily="50" charset="-128"/>
                <a:ea typeface="メイリオ" panose="020B0604030504040204" pitchFamily="50" charset="-128"/>
              </a:rPr>
              <a:t>15,000</a:t>
            </a:r>
            <a:r>
              <a:rPr lang="ja-JP" altLang="en-US" sz="1200" dirty="0" smtClean="0">
                <a:latin typeface="メイリオ" panose="020B0604030504040204" pitchFamily="50" charset="-128"/>
                <a:ea typeface="メイリオ" panose="020B0604030504040204" pitchFamily="50" charset="-128"/>
              </a:rPr>
              <a:t>円）</a:t>
            </a:r>
            <a:endParaRPr lang="en-US" altLang="ja-JP" sz="1200" dirty="0" smtClean="0">
              <a:latin typeface="メイリオ" panose="020B0604030504040204" pitchFamily="50" charset="-128"/>
              <a:ea typeface="メイリオ" panose="020B0604030504040204" pitchFamily="50" charset="-128"/>
            </a:endParaRPr>
          </a:p>
        </p:txBody>
      </p:sp>
      <p:sp>
        <p:nvSpPr>
          <p:cNvPr id="22" name="正方形/長方形 21"/>
          <p:cNvSpPr/>
          <p:nvPr/>
        </p:nvSpPr>
        <p:spPr>
          <a:xfrm>
            <a:off x="522628" y="6194311"/>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適用</a:t>
            </a:r>
            <a:r>
              <a:rPr lang="ja-JP" altLang="en-US" sz="1600" b="1" u="sng" dirty="0">
                <a:solidFill>
                  <a:schemeClr val="tx1"/>
                </a:solidFill>
                <a:latin typeface="メイリオ" panose="020B0604030504040204" pitchFamily="50" charset="-128"/>
                <a:ea typeface="メイリオ" panose="020B0604030504040204" pitchFamily="50" charset="-128"/>
              </a:rPr>
              <a:t>日</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23" name="グループ化 22"/>
          <p:cNvGrpSpPr/>
          <p:nvPr/>
        </p:nvGrpSpPr>
        <p:grpSpPr>
          <a:xfrm>
            <a:off x="176981" y="6242626"/>
            <a:ext cx="252000" cy="252000"/>
            <a:chOff x="-747464" y="1857375"/>
            <a:chExt cx="468052" cy="466725"/>
          </a:xfrm>
        </p:grpSpPr>
        <p:sp>
          <p:nvSpPr>
            <p:cNvPr id="24" name="正方形/長方形 2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正方形/長方形 27"/>
          <p:cNvSpPr/>
          <p:nvPr/>
        </p:nvSpPr>
        <p:spPr>
          <a:xfrm>
            <a:off x="358660" y="6515983"/>
            <a:ext cx="6552000" cy="769441"/>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令和２年２月</a:t>
            </a:r>
            <a:r>
              <a:rPr lang="en-US" altLang="ja-JP" sz="1600" spc="-30" dirty="0" smtClean="0">
                <a:latin typeface="メイリオ" panose="020B0604030504040204" pitchFamily="50" charset="-128"/>
                <a:ea typeface="メイリオ" panose="020B0604030504040204" pitchFamily="50" charset="-128"/>
              </a:rPr>
              <a:t>27</a:t>
            </a:r>
            <a:r>
              <a:rPr lang="ja-JP" altLang="en-US" sz="1600" spc="-30" dirty="0" smtClean="0">
                <a:latin typeface="メイリオ" panose="020B0604030504040204" pitchFamily="50" charset="-128"/>
                <a:ea typeface="メイリオ" panose="020B0604030504040204" pitchFamily="50" charset="-128"/>
              </a:rPr>
              <a:t>日～９月</a:t>
            </a:r>
            <a:r>
              <a:rPr lang="en-US" altLang="ja-JP" sz="1600" spc="-30" dirty="0" smtClean="0">
                <a:latin typeface="メイリオ" panose="020B0604030504040204" pitchFamily="50" charset="-128"/>
                <a:ea typeface="メイリオ" panose="020B0604030504040204" pitchFamily="50" charset="-128"/>
              </a:rPr>
              <a:t>30</a:t>
            </a:r>
            <a:r>
              <a:rPr lang="ja-JP" altLang="en-US" sz="1600" spc="-30" dirty="0" smtClean="0">
                <a:latin typeface="メイリオ" panose="020B0604030504040204" pitchFamily="50" charset="-128"/>
                <a:ea typeface="メイリオ" panose="020B0604030504040204" pitchFamily="50" charset="-128"/>
              </a:rPr>
              <a:t>日の間に取得した有給の休暇</a:t>
            </a:r>
            <a:endParaRPr lang="en-US" altLang="ja-JP" sz="1600" spc="-30" dirty="0" smtClean="0">
              <a:latin typeface="メイリオ" panose="020B0604030504040204" pitchFamily="50" charset="-128"/>
              <a:ea typeface="メイリオ" panose="020B0604030504040204" pitchFamily="50" charset="-128"/>
            </a:endParaRPr>
          </a:p>
          <a:p>
            <a:pPr algn="just">
              <a:buClr>
                <a:schemeClr val="accent1">
                  <a:lumMod val="60000"/>
                  <a:lumOff val="40000"/>
                </a:schemeClr>
              </a:buClr>
            </a:pPr>
            <a:r>
              <a:rPr lang="en-US" altLang="ja-JP"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春休み・夏休み等</a:t>
            </a:r>
            <a:r>
              <a:rPr lang="ja-JP" altLang="en-US" sz="1200" dirty="0">
                <a:latin typeface="メイリオ" panose="020B0604030504040204" pitchFamily="50" charset="-128"/>
                <a:ea typeface="メイリオ" panose="020B0604030504040204" pitchFamily="50" charset="-128"/>
              </a:rPr>
              <a:t>、学校が開校する予定のなかった日等は除きます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endParaRPr lang="ja-JP" altLang="en-US" sz="1600" spc="-30" dirty="0">
              <a:latin typeface="メイリオ" panose="020B0604030504040204" pitchFamily="50" charset="-128"/>
              <a:ea typeface="メイリオ" panose="020B0604030504040204" pitchFamily="50" charset="-128"/>
            </a:endParaRPr>
          </a:p>
        </p:txBody>
      </p:sp>
      <p:sp>
        <p:nvSpPr>
          <p:cNvPr id="31" name="正方形/長方形 30"/>
          <p:cNvSpPr/>
          <p:nvPr/>
        </p:nvSpPr>
        <p:spPr>
          <a:xfrm>
            <a:off x="443314" y="8344186"/>
            <a:ext cx="6372000" cy="523220"/>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支給要件の詳細</a:t>
            </a:r>
            <a:r>
              <a:rPr lang="ja-JP" altLang="en-US" sz="1400" dirty="0" smtClean="0">
                <a:solidFill>
                  <a:srgbClr val="000000"/>
                </a:solidFill>
                <a:latin typeface="メイリオ" panose="020B0604030504040204" pitchFamily="50" charset="-128"/>
                <a:ea typeface="メイリオ" panose="020B0604030504040204" pitchFamily="50" charset="-128"/>
              </a:rPr>
              <a:t>や</a:t>
            </a:r>
            <a:r>
              <a:rPr lang="ja-JP" altLang="en-US" sz="1400" b="1" dirty="0">
                <a:solidFill>
                  <a:srgbClr val="000000"/>
                </a:solidFill>
                <a:latin typeface="メイリオ" panose="020B0604030504040204" pitchFamily="50" charset="-128"/>
                <a:ea typeface="メイリオ" panose="020B0604030504040204" pitchFamily="50" charset="-128"/>
              </a:rPr>
              <a:t>具体的な手続き</a:t>
            </a:r>
            <a:r>
              <a:rPr lang="ja-JP" altLang="en-US" sz="1400" dirty="0">
                <a:solidFill>
                  <a:srgbClr val="000000"/>
                </a:solidFill>
                <a:latin typeface="メイリオ" panose="020B0604030504040204" pitchFamily="50" charset="-128"/>
                <a:ea typeface="メイリオ" panose="020B0604030504040204" pitchFamily="50" charset="-128"/>
              </a:rPr>
              <a:t>は</a:t>
            </a:r>
            <a:r>
              <a:rPr lang="ja-JP" altLang="en-US" sz="1400" dirty="0">
                <a:solidFill>
                  <a:srgbClr val="000000"/>
                </a:solidFill>
                <a:latin typeface="メイリオ" panose="020B0604030504040204" pitchFamily="50" charset="-128"/>
                <a:ea typeface="メイリオ" panose="020B0604030504040204" pitchFamily="50" charset="-128"/>
                <a:hlinkClick r:id="rId2"/>
              </a:rPr>
              <a:t>厚生労働省</a:t>
            </a:r>
            <a:r>
              <a:rPr lang="ja-JP" altLang="en-US" sz="1400" dirty="0" smtClean="0">
                <a:solidFill>
                  <a:srgbClr val="000000"/>
                </a:solidFill>
                <a:latin typeface="メイリオ" panose="020B0604030504040204" pitchFamily="50" charset="-128"/>
                <a:ea typeface="メイリオ" panose="020B0604030504040204" pitchFamily="50" charset="-128"/>
                <a:hlinkClick r:id="rId2"/>
              </a:rPr>
              <a:t>ホームページ</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r>
              <a:rPr lang="ja-JP" altLang="en-US" sz="1400" dirty="0" smtClean="0">
                <a:solidFill>
                  <a:srgbClr val="000000"/>
                </a:solidFill>
                <a:latin typeface="メイリオ" panose="020B0604030504040204" pitchFamily="50" charset="-128"/>
                <a:ea typeface="メイリオ" panose="020B0604030504040204" pitchFamily="50" charset="-128"/>
              </a:rPr>
              <a:t>　をご確認ください。</a:t>
            </a:r>
            <a:endParaRPr lang="en-US" altLang="ja-JP" sz="1400" dirty="0" smtClean="0">
              <a:solidFill>
                <a:srgbClr val="000000"/>
              </a:solidFill>
              <a:latin typeface="メイリオ" panose="020B0604030504040204" pitchFamily="50" charset="-128"/>
              <a:ea typeface="メイリオ" panose="020B0604030504040204" pitchFamily="50" charset="-128"/>
            </a:endParaRPr>
          </a:p>
        </p:txBody>
      </p:sp>
      <p:grpSp>
        <p:nvGrpSpPr>
          <p:cNvPr id="32" name="グループ化 31"/>
          <p:cNvGrpSpPr/>
          <p:nvPr/>
        </p:nvGrpSpPr>
        <p:grpSpPr>
          <a:xfrm>
            <a:off x="164808" y="7314630"/>
            <a:ext cx="252000" cy="252000"/>
            <a:chOff x="-747464" y="1857375"/>
            <a:chExt cx="468052" cy="466725"/>
          </a:xfrm>
        </p:grpSpPr>
        <p:sp>
          <p:nvSpPr>
            <p:cNvPr id="33" name="正方形/長方形 32"/>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正方形/長方形 37"/>
          <p:cNvSpPr/>
          <p:nvPr/>
        </p:nvSpPr>
        <p:spPr>
          <a:xfrm>
            <a:off x="474955" y="7305255"/>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申請期間</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sp>
        <p:nvSpPr>
          <p:cNvPr id="39" name="正方形/長方形 38"/>
          <p:cNvSpPr/>
          <p:nvPr/>
        </p:nvSpPr>
        <p:spPr>
          <a:xfrm>
            <a:off x="397778" y="7635753"/>
            <a:ext cx="6552000" cy="523220"/>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令和２年</a:t>
            </a:r>
            <a:r>
              <a:rPr lang="en-US" altLang="ja-JP" sz="1600" spc="-30" dirty="0" smtClean="0">
                <a:latin typeface="メイリオ" panose="020B0604030504040204" pitchFamily="50" charset="-128"/>
                <a:ea typeface="メイリオ" panose="020B0604030504040204" pitchFamily="50" charset="-128"/>
              </a:rPr>
              <a:t>12</a:t>
            </a:r>
            <a:r>
              <a:rPr lang="ja-JP" altLang="en-US" sz="1600" spc="-30" dirty="0" smtClean="0">
                <a:latin typeface="メイリオ" panose="020B0604030504040204" pitchFamily="50" charset="-128"/>
                <a:ea typeface="メイリオ" panose="020B0604030504040204" pitchFamily="50" charset="-128"/>
              </a:rPr>
              <a:t>月</a:t>
            </a:r>
            <a:r>
              <a:rPr lang="en-US" altLang="ja-JP" sz="1600" spc="-30" dirty="0" smtClean="0">
                <a:latin typeface="メイリオ" panose="020B0604030504040204" pitchFamily="50" charset="-128"/>
                <a:ea typeface="メイリオ" panose="020B0604030504040204" pitchFamily="50" charset="-128"/>
              </a:rPr>
              <a:t>28</a:t>
            </a:r>
            <a:r>
              <a:rPr lang="ja-JP" altLang="en-US" sz="1600" spc="-30" dirty="0" smtClean="0">
                <a:latin typeface="メイリオ" panose="020B0604030504040204" pitchFamily="50" charset="-128"/>
                <a:ea typeface="メイリオ" panose="020B0604030504040204" pitchFamily="50" charset="-128"/>
              </a:rPr>
              <a:t>日まで</a:t>
            </a:r>
            <a:endParaRPr lang="en-US" altLang="ja-JP" sz="1600" spc="-30" dirty="0" smtClean="0">
              <a:latin typeface="メイリオ" panose="020B0604030504040204" pitchFamily="50" charset="-128"/>
              <a:ea typeface="メイリオ" panose="020B0604030504040204" pitchFamily="50" charset="-128"/>
            </a:endParaRPr>
          </a:p>
          <a:p>
            <a:pPr marL="182200" algn="just"/>
            <a:r>
              <a:rPr lang="ja-JP" altLang="en-US" sz="1200" dirty="0" smtClean="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p:txBody>
      </p:sp>
      <p:sp>
        <p:nvSpPr>
          <p:cNvPr id="40" name="角丸四角形 39"/>
          <p:cNvSpPr/>
          <p:nvPr/>
        </p:nvSpPr>
        <p:spPr>
          <a:xfrm>
            <a:off x="140981" y="8384132"/>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66051" y="8355669"/>
            <a:ext cx="6768000" cy="1341702"/>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46177" y="8757451"/>
            <a:ext cx="6372000" cy="954107"/>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お問い合わせ</a:t>
            </a:r>
            <a:r>
              <a:rPr lang="ja-JP" altLang="en-US" sz="1400" dirty="0">
                <a:solidFill>
                  <a:srgbClr val="000000"/>
                </a:solidFill>
                <a:latin typeface="メイリオ" panose="020B0604030504040204" pitchFamily="50" charset="-128"/>
                <a:ea typeface="メイリオ" panose="020B0604030504040204" pitchFamily="50" charset="-128"/>
              </a:rPr>
              <a:t>については、</a:t>
            </a:r>
            <a:endParaRPr lang="ja-JP" altLang="en-US" sz="1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rPr>
              <a:t>学校</a:t>
            </a:r>
            <a:r>
              <a:rPr lang="ja-JP" altLang="en-US" sz="1400" b="1" u="sng" dirty="0">
                <a:latin typeface="メイリオ" panose="020B0604030504040204" pitchFamily="50" charset="-128"/>
                <a:ea typeface="メイリオ" panose="020B0604030504040204" pitchFamily="50" charset="-128"/>
              </a:rPr>
              <a:t>等休業助成金・支援</a:t>
            </a:r>
            <a:r>
              <a:rPr lang="ja-JP" altLang="en-US" sz="1400" b="1" u="sng" dirty="0" smtClean="0">
                <a:latin typeface="メイリオ" panose="020B0604030504040204" pitchFamily="50" charset="-128"/>
                <a:ea typeface="メイリオ" panose="020B0604030504040204" pitchFamily="50" charset="-128"/>
              </a:rPr>
              <a:t>金、雇用調整助成金コールセンター</a:t>
            </a:r>
            <a:endParaRPr lang="ja-JP" altLang="en-US" sz="1400" u="sng" dirty="0" smtClean="0">
              <a:latin typeface="メイリオ" panose="020B0604030504040204" pitchFamily="50" charset="-128"/>
              <a:ea typeface="メイリオ" panose="020B0604030504040204" pitchFamily="50" charset="-128"/>
            </a:endParaRPr>
          </a:p>
          <a:p>
            <a:r>
              <a:rPr lang="ja-JP" altLang="en-US" sz="1200" b="1" dirty="0" smtClean="0">
                <a:solidFill>
                  <a:srgbClr val="000000"/>
                </a:solidFill>
                <a:latin typeface="メイリオ" panose="020B0604030504040204" pitchFamily="50" charset="-128"/>
                <a:ea typeface="メイリオ" panose="020B0604030504040204" pitchFamily="50" charset="-128"/>
              </a:rPr>
              <a:t>　</a:t>
            </a:r>
            <a:r>
              <a:rPr lang="en-US" altLang="ja-JP" sz="1600" b="1" dirty="0" smtClean="0">
                <a:solidFill>
                  <a:srgbClr val="000000"/>
                </a:solidFill>
                <a:latin typeface="メイリオ" panose="020B0604030504040204" pitchFamily="50" charset="-128"/>
                <a:ea typeface="メイリオ" panose="020B0604030504040204" pitchFamily="50" charset="-128"/>
              </a:rPr>
              <a:t>0120</a:t>
            </a:r>
            <a:r>
              <a:rPr lang="zh-TW" altLang="en-US" sz="1600" b="1" dirty="0" smtClean="0">
                <a:solidFill>
                  <a:srgbClr val="000000"/>
                </a:solidFill>
                <a:latin typeface="メイリオ" panose="020B0604030504040204" pitchFamily="50" charset="-128"/>
                <a:ea typeface="メイリオ" panose="020B0604030504040204" pitchFamily="50" charset="-128"/>
              </a:rPr>
              <a:t>－</a:t>
            </a:r>
            <a:r>
              <a:rPr lang="en-US" altLang="zh-TW" sz="1600" b="1" dirty="0" smtClean="0">
                <a:solidFill>
                  <a:srgbClr val="000000"/>
                </a:solidFill>
                <a:latin typeface="メイリオ" panose="020B0604030504040204" pitchFamily="50" charset="-128"/>
                <a:ea typeface="メイリオ" panose="020B0604030504040204" pitchFamily="50" charset="-128"/>
              </a:rPr>
              <a:t>60</a:t>
            </a:r>
            <a:r>
              <a:rPr lang="zh-TW" altLang="en-US" sz="1600" b="1" dirty="0" smtClean="0">
                <a:solidFill>
                  <a:srgbClr val="000000"/>
                </a:solidFill>
                <a:latin typeface="メイリオ" panose="020B0604030504040204" pitchFamily="50" charset="-128"/>
                <a:ea typeface="メイリオ" panose="020B0604030504040204" pitchFamily="50" charset="-128"/>
              </a:rPr>
              <a:t>－</a:t>
            </a:r>
            <a:r>
              <a:rPr lang="en-US" altLang="zh-TW" sz="1600" b="1" dirty="0" smtClean="0">
                <a:solidFill>
                  <a:srgbClr val="000000"/>
                </a:solidFill>
                <a:latin typeface="メイリオ" panose="020B0604030504040204" pitchFamily="50" charset="-128"/>
                <a:ea typeface="メイリオ" panose="020B0604030504040204" pitchFamily="50" charset="-128"/>
              </a:rPr>
              <a:t>3999</a:t>
            </a:r>
          </a:p>
          <a:p>
            <a:r>
              <a:rPr lang="ja-JP" altLang="en-US" sz="1200" b="1" dirty="0">
                <a:solidFill>
                  <a:srgbClr val="000000"/>
                </a:solidFill>
                <a:latin typeface="メイリオ" panose="020B0604030504040204" pitchFamily="50" charset="-128"/>
                <a:ea typeface="メイリオ" panose="020B0604030504040204" pitchFamily="50" charset="-128"/>
              </a:rPr>
              <a:t>　</a:t>
            </a:r>
            <a:r>
              <a:rPr lang="zh-TW" altLang="en-US" sz="1200" b="1" dirty="0" smtClean="0">
                <a:solidFill>
                  <a:srgbClr val="000000"/>
                </a:solidFill>
                <a:latin typeface="メイリオ" panose="020B0604030504040204" pitchFamily="50" charset="-128"/>
                <a:ea typeface="メイリオ" panose="020B0604030504040204" pitchFamily="50" charset="-128"/>
              </a:rPr>
              <a:t>受付時間：９：</a:t>
            </a:r>
            <a:r>
              <a:rPr lang="en-US" altLang="zh-TW" sz="1200" b="1" dirty="0" smtClean="0">
                <a:solidFill>
                  <a:srgbClr val="000000"/>
                </a:solidFill>
                <a:latin typeface="メイリオ" panose="020B0604030504040204" pitchFamily="50" charset="-128"/>
                <a:ea typeface="メイリオ" panose="020B0604030504040204" pitchFamily="50" charset="-128"/>
              </a:rPr>
              <a:t>00</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smtClean="0">
                <a:solidFill>
                  <a:srgbClr val="000000"/>
                </a:solidFill>
                <a:latin typeface="メイリオ" panose="020B0604030504040204" pitchFamily="50" charset="-128"/>
                <a:ea typeface="メイリオ" panose="020B0604030504040204" pitchFamily="50" charset="-128"/>
              </a:rPr>
              <a:t>21</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smtClean="0">
                <a:solidFill>
                  <a:srgbClr val="000000"/>
                </a:solidFill>
                <a:latin typeface="メイリオ" panose="020B0604030504040204" pitchFamily="50" charset="-128"/>
                <a:ea typeface="メイリオ" panose="020B0604030504040204" pitchFamily="50" charset="-128"/>
              </a:rPr>
              <a:t>00</a:t>
            </a:r>
            <a:r>
              <a:rPr lang="ja-JP" altLang="en-US" sz="1200" b="1" dirty="0" smtClean="0">
                <a:solidFill>
                  <a:srgbClr val="C00000"/>
                </a:solidFill>
                <a:latin typeface="メイリオ" panose="020B0604030504040204" pitchFamily="50" charset="-128"/>
                <a:ea typeface="メイリオ" panose="020B0604030504040204" pitchFamily="50" charset="-128"/>
              </a:rPr>
              <a:t>（土日</a:t>
            </a:r>
            <a:r>
              <a:rPr lang="ja-JP" altLang="en-US" sz="1200" b="1" dirty="0">
                <a:solidFill>
                  <a:srgbClr val="C00000"/>
                </a:solidFill>
                <a:latin typeface="メイリオ" panose="020B0604030504040204" pitchFamily="50" charset="-128"/>
                <a:ea typeface="メイリオ" panose="020B0604030504040204" pitchFamily="50" charset="-128"/>
              </a:rPr>
              <a:t>・祝日</a:t>
            </a:r>
            <a:r>
              <a:rPr lang="ja-JP" altLang="en-US" sz="1200" b="1" dirty="0" smtClean="0">
                <a:solidFill>
                  <a:srgbClr val="C00000"/>
                </a:solidFill>
                <a:latin typeface="メイリオ" panose="020B0604030504040204" pitchFamily="50" charset="-128"/>
                <a:ea typeface="メイリオ" panose="020B0604030504040204" pitchFamily="50" charset="-128"/>
              </a:rPr>
              <a:t>含む）</a:t>
            </a:r>
            <a:endParaRPr lang="zh-TW" altLang="en-US" sz="1200" dirty="0">
              <a:solidFill>
                <a:srgbClr val="C00000"/>
              </a:solidFill>
              <a:latin typeface="メイリオ" panose="020B0604030504040204" pitchFamily="50" charset="-128"/>
              <a:ea typeface="メイリオ" panose="020B0604030504040204" pitchFamily="50" charset="-128"/>
            </a:endParaRPr>
          </a:p>
        </p:txBody>
      </p:sp>
      <p:pic>
        <p:nvPicPr>
          <p:cNvPr id="44" name="図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2606" y="8481464"/>
            <a:ext cx="648000" cy="648000"/>
          </a:xfrm>
          <a:prstGeom prst="rect">
            <a:avLst/>
          </a:prstGeom>
        </p:spPr>
      </p:pic>
      <p:sp>
        <p:nvSpPr>
          <p:cNvPr id="43" name="角丸四角形 42"/>
          <p:cNvSpPr/>
          <p:nvPr/>
        </p:nvSpPr>
        <p:spPr>
          <a:xfrm>
            <a:off x="5627551" y="8717374"/>
            <a:ext cx="443973" cy="150032"/>
          </a:xfrm>
          <a:prstGeom prst="roundRect">
            <a:avLst/>
          </a:prstGeom>
          <a:solidFill>
            <a:srgbClr val="4472C4"/>
          </a:solidFill>
          <a:ln w="12700" cap="flat" cmpd="sng" algn="ctr">
            <a:solidFill>
              <a:srgbClr val="4472C4"/>
            </a:solidFill>
            <a:prstDash val="solid"/>
            <a:miter lim="800000"/>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検 索</a:t>
            </a:r>
          </a:p>
        </p:txBody>
      </p:sp>
      <p:sp>
        <p:nvSpPr>
          <p:cNvPr id="46" name="正方形/長方形 45"/>
          <p:cNvSpPr/>
          <p:nvPr/>
        </p:nvSpPr>
        <p:spPr>
          <a:xfrm>
            <a:off x="4522906" y="8699612"/>
            <a:ext cx="1104645" cy="193289"/>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新型コロナ</a:t>
            </a:r>
            <a:r>
              <a:rPr lang="ja-JP" altLang="en-US" sz="80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8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休暇支援</a:t>
            </a:r>
            <a:endParaRPr kumimoji="1"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spTree>
    <p:extLst>
      <p:ext uri="{BB962C8B-B14F-4D97-AF65-F5344CB8AC3E}">
        <p14:creationId xmlns:p14="http://schemas.microsoft.com/office/powerpoint/2010/main" val="24747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122357" y="1352600"/>
            <a:ext cx="6696000" cy="360904"/>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新型コロナウイルスへの感染等により仕事を休むとき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5284" y="20452"/>
            <a:ext cx="810166" cy="288000"/>
          </a:xfrm>
          <a:prstGeom prst="rect">
            <a:avLst/>
          </a:prstGeom>
        </p:spPr>
      </p:pic>
      <p:grpSp>
        <p:nvGrpSpPr>
          <p:cNvPr id="13" name="グループ化 12"/>
          <p:cNvGrpSpPr/>
          <p:nvPr/>
        </p:nvGrpSpPr>
        <p:grpSpPr>
          <a:xfrm>
            <a:off x="158361" y="2533128"/>
            <a:ext cx="6660740" cy="618912"/>
            <a:chOff x="116632" y="2626614"/>
            <a:chExt cx="6660740" cy="618912"/>
          </a:xfrm>
        </p:grpSpPr>
        <p:sp>
          <p:nvSpPr>
            <p:cNvPr id="82" name="楕円 81"/>
            <p:cNvSpPr/>
            <p:nvPr/>
          </p:nvSpPr>
          <p:spPr>
            <a:xfrm>
              <a:off x="6237372" y="2666070"/>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17</a:t>
              </a:r>
              <a:endParaRPr lang="en-US" altLang="ja-JP" sz="1400" dirty="0" smtClean="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116632" y="2626614"/>
              <a:ext cx="5904659" cy="618912"/>
              <a:chOff x="116632" y="2626614"/>
              <a:chExt cx="5904659" cy="618912"/>
            </a:xfrm>
          </p:grpSpPr>
          <p:sp>
            <p:nvSpPr>
              <p:cNvPr id="66" name="正方形/長方形 65"/>
              <p:cNvSpPr/>
              <p:nvPr/>
            </p:nvSpPr>
            <p:spPr>
              <a:xfrm>
                <a:off x="116632" y="2626614"/>
                <a:ext cx="1075097"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4" action="ppaction://hlinksldjump"/>
                  </a:rPr>
                  <a:t>休業手当</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98" name="正方形/長方形 97"/>
              <p:cNvSpPr/>
              <p:nvPr/>
            </p:nvSpPr>
            <p:spPr>
              <a:xfrm>
                <a:off x="332656" y="2886009"/>
                <a:ext cx="5688635" cy="359517"/>
              </a:xfrm>
              <a:prstGeom prst="rect">
                <a:avLst/>
              </a:prstGeom>
            </p:spPr>
            <p:txBody>
              <a:bodyPr wrap="square" lIns="0" tIns="36000" rIns="0" bIns="0">
                <a:spAutoFit/>
              </a:bodyPr>
              <a:lstStyle/>
              <a:p>
                <a:pPr algn="just">
                  <a:spcBef>
                    <a:spcPts val="300"/>
                  </a:spcBef>
                </a:pPr>
                <a:r>
                  <a:rPr lang="ja-JP" altLang="en-US" sz="1050" dirty="0">
                    <a:latin typeface="メイリオ" panose="020B0604030504040204" pitchFamily="50" charset="-128"/>
                    <a:ea typeface="メイリオ" panose="020B0604030504040204" pitchFamily="50" charset="-128"/>
                  </a:rPr>
                  <a:t>会社に責任のある理由で労働者を休業させた場合、会社は、休業期間中に休業手当（平均賃金の６割以上）を支払う必要が</a:t>
                </a:r>
                <a:r>
                  <a:rPr lang="ja-JP" altLang="en-US" sz="1050" dirty="0" smtClean="0">
                    <a:latin typeface="メイリオ" panose="020B0604030504040204" pitchFamily="50" charset="-128"/>
                    <a:ea typeface="メイリオ" panose="020B0604030504040204" pitchFamily="50" charset="-128"/>
                  </a:rPr>
                  <a:t>あります。</a:t>
                </a:r>
                <a:endParaRPr lang="en-US" altLang="ja-JP" sz="1050" dirty="0" smtClean="0">
                  <a:latin typeface="メイリオ" panose="020B0604030504040204" pitchFamily="50" charset="-128"/>
                  <a:ea typeface="メイリオ" panose="020B0604030504040204" pitchFamily="50" charset="-128"/>
                </a:endParaRPr>
              </a:p>
            </p:txBody>
          </p:sp>
        </p:grpSp>
      </p:grpSp>
      <p:grpSp>
        <p:nvGrpSpPr>
          <p:cNvPr id="12" name="グループ化 11"/>
          <p:cNvGrpSpPr/>
          <p:nvPr/>
        </p:nvGrpSpPr>
        <p:grpSpPr>
          <a:xfrm>
            <a:off x="158361" y="1820652"/>
            <a:ext cx="6660740" cy="612602"/>
            <a:chOff x="116632" y="1948998"/>
            <a:chExt cx="6660740" cy="612602"/>
          </a:xfrm>
        </p:grpSpPr>
        <p:sp>
          <p:nvSpPr>
            <p:cNvPr id="6" name="楕円 5"/>
            <p:cNvSpPr/>
            <p:nvPr/>
          </p:nvSpPr>
          <p:spPr>
            <a:xfrm>
              <a:off x="6237372" y="1985299"/>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16</a:t>
              </a:r>
              <a:endParaRPr lang="en-US" altLang="ja-JP" sz="1400" dirty="0" smtClean="0">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116632" y="1948998"/>
              <a:ext cx="5904659" cy="612602"/>
              <a:chOff x="116632" y="1948998"/>
              <a:chExt cx="5904659" cy="612602"/>
            </a:xfrm>
          </p:grpSpPr>
          <p:sp>
            <p:nvSpPr>
              <p:cNvPr id="43" name="正方形/長方形 42"/>
              <p:cNvSpPr/>
              <p:nvPr/>
            </p:nvSpPr>
            <p:spPr>
              <a:xfrm>
                <a:off x="116632" y="1948998"/>
                <a:ext cx="1280282"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5" action="ppaction://hlinksldjump"/>
                  </a:rPr>
                  <a:t>傷病手当金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111" name="正方形/長方形 110"/>
              <p:cNvSpPr/>
              <p:nvPr/>
            </p:nvSpPr>
            <p:spPr>
              <a:xfrm>
                <a:off x="332656" y="2202083"/>
                <a:ext cx="5688635" cy="359517"/>
              </a:xfrm>
              <a:prstGeom prst="rect">
                <a:avLst/>
              </a:prstGeom>
            </p:spPr>
            <p:txBody>
              <a:bodyPr wrap="square" lIns="0" tIns="36000" rIns="0" bIns="0">
                <a:spAutoFit/>
              </a:bodyPr>
              <a:lstStyle/>
              <a:p>
                <a:pPr algn="just">
                  <a:spcBef>
                    <a:spcPts val="300"/>
                  </a:spcBef>
                </a:pPr>
                <a:r>
                  <a:rPr lang="ja-JP" altLang="ja-JP" sz="1050" dirty="0">
                    <a:latin typeface="メイリオ" panose="020B0604030504040204" pitchFamily="50" charset="-128"/>
                    <a:ea typeface="メイリオ" panose="020B0604030504040204" pitchFamily="50" charset="-128"/>
                  </a:rPr>
                  <a:t>健康</a:t>
                </a:r>
                <a:r>
                  <a:rPr lang="ja-JP" altLang="ja-JP" sz="1050" dirty="0" smtClean="0">
                    <a:latin typeface="メイリオ" panose="020B0604030504040204" pitchFamily="50" charset="-128"/>
                    <a:ea typeface="メイリオ" panose="020B0604030504040204" pitchFamily="50" charset="-128"/>
                  </a:rPr>
                  <a:t>保険</a:t>
                </a:r>
                <a:r>
                  <a:rPr lang="ja-JP" altLang="en-US" sz="1050" dirty="0" smtClean="0">
                    <a:latin typeface="メイリオ" panose="020B0604030504040204" pitchFamily="50" charset="-128"/>
                    <a:ea typeface="メイリオ" panose="020B0604030504040204" pitchFamily="50" charset="-128"/>
                  </a:rPr>
                  <a:t>等</a:t>
                </a:r>
                <a:r>
                  <a:rPr lang="ja-JP" altLang="ja-JP" sz="1050" dirty="0" smtClean="0">
                    <a:latin typeface="メイリオ" panose="020B0604030504040204" pitchFamily="50" charset="-128"/>
                    <a:ea typeface="メイリオ" panose="020B0604030504040204" pitchFamily="50" charset="-128"/>
                  </a:rPr>
                  <a:t>の</a:t>
                </a:r>
                <a:r>
                  <a:rPr lang="ja-JP" altLang="ja-JP" sz="1050" dirty="0">
                    <a:latin typeface="メイリオ" panose="020B0604030504040204" pitchFamily="50" charset="-128"/>
                    <a:ea typeface="メイリオ" panose="020B0604030504040204" pitchFamily="50" charset="-128"/>
                  </a:rPr>
                  <a:t>被保険者が、病気やケガの療養のために仕事を休んだ場合、休業４日目以降の所得保障を行います。</a:t>
                </a:r>
                <a:endParaRPr lang="en-US" altLang="ja-JP" sz="1050" dirty="0">
                  <a:latin typeface="メイリオ" panose="020B0604030504040204" pitchFamily="50" charset="-128"/>
                  <a:ea typeface="メイリオ" panose="020B0604030504040204" pitchFamily="50" charset="-128"/>
                </a:endParaRPr>
              </a:p>
            </p:txBody>
          </p:sp>
        </p:grpSp>
      </p:grpSp>
      <p:grpSp>
        <p:nvGrpSpPr>
          <p:cNvPr id="19" name="グループ化 18"/>
          <p:cNvGrpSpPr/>
          <p:nvPr/>
        </p:nvGrpSpPr>
        <p:grpSpPr>
          <a:xfrm>
            <a:off x="158361" y="4556956"/>
            <a:ext cx="6660740" cy="775284"/>
            <a:chOff x="116632" y="4415046"/>
            <a:chExt cx="6660740" cy="775284"/>
          </a:xfrm>
        </p:grpSpPr>
        <p:sp>
          <p:nvSpPr>
            <p:cNvPr id="94" name="楕円 93"/>
            <p:cNvSpPr/>
            <p:nvPr/>
          </p:nvSpPr>
          <p:spPr>
            <a:xfrm>
              <a:off x="6237372" y="4532688"/>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19</a:t>
              </a:r>
              <a:endParaRPr kumimoji="1" lang="ja-JP" altLang="en-US" sz="1400" dirty="0">
                <a:latin typeface="メイリオ" panose="020B0604030504040204" pitchFamily="50" charset="-128"/>
                <a:ea typeface="メイリオ" panose="020B0604030504040204" pitchFamily="50" charset="-128"/>
              </a:endParaRPr>
            </a:p>
          </p:txBody>
        </p:sp>
        <p:grpSp>
          <p:nvGrpSpPr>
            <p:cNvPr id="18" name="グループ化 17"/>
            <p:cNvGrpSpPr/>
            <p:nvPr/>
          </p:nvGrpSpPr>
          <p:grpSpPr>
            <a:xfrm>
              <a:off x="116632" y="4415046"/>
              <a:ext cx="5940663" cy="775284"/>
              <a:chOff x="116632" y="4415046"/>
              <a:chExt cx="5940663" cy="775284"/>
            </a:xfrm>
          </p:grpSpPr>
          <p:sp>
            <p:nvSpPr>
              <p:cNvPr id="47" name="正方形/長方形 46"/>
              <p:cNvSpPr/>
              <p:nvPr/>
            </p:nvSpPr>
            <p:spPr>
              <a:xfrm>
                <a:off x="116632" y="4415046"/>
                <a:ext cx="5163840"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6" action="ppaction://hlinksldjump"/>
                  </a:rPr>
                  <a:t>小学校休業等対応助成金</a:t>
                </a:r>
                <a:r>
                  <a:rPr lang="ja-JP" altLang="en-US" sz="1200" b="1" u="sng" dirty="0" smtClean="0">
                    <a:solidFill>
                      <a:schemeClr val="tx1"/>
                    </a:solidFill>
                    <a:latin typeface="メイリオ" panose="020B0604030504040204" pitchFamily="50" charset="-128"/>
                    <a:ea typeface="メイリオ" panose="020B0604030504040204" pitchFamily="50" charset="-128"/>
                    <a:hlinkClick r:id="rId6" action="ppaction://hlinksldjump"/>
                  </a:rPr>
                  <a:t>（労働者を雇用する事業主の方向け）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112" name="正方形/長方形 111"/>
              <p:cNvSpPr/>
              <p:nvPr/>
            </p:nvSpPr>
            <p:spPr>
              <a:xfrm>
                <a:off x="332656" y="4669230"/>
                <a:ext cx="5724639" cy="521100"/>
              </a:xfrm>
              <a:prstGeom prst="rect">
                <a:avLst/>
              </a:prstGeom>
            </p:spPr>
            <p:txBody>
              <a:bodyPr wrap="square" lIns="0" tIns="36000" rIns="0" bIns="0">
                <a:spAutoFit/>
              </a:bodyPr>
              <a:lstStyle/>
              <a:p>
                <a:pPr algn="just">
                  <a:spcBef>
                    <a:spcPts val="300"/>
                  </a:spcBef>
                </a:pPr>
                <a:r>
                  <a:rPr lang="ja-JP" altLang="en-US" sz="1050" spc="-30" dirty="0" smtClean="0">
                    <a:latin typeface="メイリオ" panose="020B0604030504040204" pitchFamily="50" charset="-128"/>
                    <a:ea typeface="メイリオ" panose="020B0604030504040204" pitchFamily="50" charset="-128"/>
                  </a:rPr>
                  <a:t>小学校等の臨時休業等に伴い、その小学校等に通う子どもの世話が必要な「労働者（保護者）」（正規雇用・非正規雇用を問いません。）に対し、有給（賃金全額支給）の休暇を取得させた事業主</a:t>
                </a:r>
                <a:r>
                  <a:rPr lang="ja-JP" altLang="en-US" sz="1050" spc="-30" dirty="0">
                    <a:latin typeface="メイリオ" panose="020B0604030504040204" pitchFamily="50" charset="-128"/>
                    <a:ea typeface="メイリオ" panose="020B0604030504040204" pitchFamily="50" charset="-128"/>
                  </a:rPr>
                  <a:t>（労働基準法上の年次有給休暇を除く）</a:t>
                </a:r>
                <a:r>
                  <a:rPr lang="ja-JP" altLang="en-US" sz="1050" spc="-30" dirty="0" smtClean="0">
                    <a:latin typeface="メイリオ" panose="020B0604030504040204" pitchFamily="50" charset="-128"/>
                    <a:ea typeface="メイリオ" panose="020B0604030504040204" pitchFamily="50" charset="-128"/>
                  </a:rPr>
                  <a:t>に助成します。</a:t>
                </a:r>
                <a:endParaRPr lang="ja-JP" altLang="en-US" sz="1050" spc="-30" dirty="0">
                  <a:latin typeface="メイリオ" panose="020B0604030504040204" pitchFamily="50" charset="-128"/>
                  <a:ea typeface="メイリオ" panose="020B0604030504040204" pitchFamily="50" charset="-128"/>
                </a:endParaRPr>
              </a:p>
            </p:txBody>
          </p:sp>
        </p:grpSp>
      </p:grpSp>
      <p:grpSp>
        <p:nvGrpSpPr>
          <p:cNvPr id="20" name="グループ化 19"/>
          <p:cNvGrpSpPr/>
          <p:nvPr/>
        </p:nvGrpSpPr>
        <p:grpSpPr>
          <a:xfrm>
            <a:off x="158361" y="5558921"/>
            <a:ext cx="6660740" cy="618215"/>
            <a:chOff x="116632" y="5240209"/>
            <a:chExt cx="6660740" cy="618215"/>
          </a:xfrm>
        </p:grpSpPr>
        <p:sp>
          <p:nvSpPr>
            <p:cNvPr id="95" name="楕円 94"/>
            <p:cNvSpPr/>
            <p:nvPr/>
          </p:nvSpPr>
          <p:spPr>
            <a:xfrm>
              <a:off x="6237372" y="5279316"/>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lang="en-US" altLang="ja-JP" sz="1400" dirty="0" smtClean="0">
                  <a:latin typeface="メイリオ" panose="020B0604030504040204" pitchFamily="50" charset="-128"/>
                  <a:ea typeface="メイリオ" panose="020B0604030504040204" pitchFamily="50" charset="-128"/>
                </a:rPr>
                <a:t>20</a:t>
              </a:r>
              <a:endParaRPr kumimoji="1" lang="ja-JP" altLang="en-US" sz="1400" dirty="0">
                <a:latin typeface="メイリオ" panose="020B0604030504040204" pitchFamily="50" charset="-128"/>
                <a:ea typeface="メイリオ" panose="020B0604030504040204" pitchFamily="50" charset="-128"/>
              </a:endParaRPr>
            </a:p>
          </p:txBody>
        </p:sp>
        <p:grpSp>
          <p:nvGrpSpPr>
            <p:cNvPr id="17" name="グループ化 16"/>
            <p:cNvGrpSpPr/>
            <p:nvPr/>
          </p:nvGrpSpPr>
          <p:grpSpPr>
            <a:xfrm>
              <a:off x="116632" y="5240209"/>
              <a:ext cx="5904659" cy="618215"/>
              <a:chOff x="116632" y="5289024"/>
              <a:chExt cx="5904659" cy="618215"/>
            </a:xfrm>
          </p:grpSpPr>
          <p:sp>
            <p:nvSpPr>
              <p:cNvPr id="91" name="正方形/長方形 90"/>
              <p:cNvSpPr/>
              <p:nvPr/>
            </p:nvSpPr>
            <p:spPr>
              <a:xfrm>
                <a:off x="116632" y="5289024"/>
                <a:ext cx="5435265"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7" action="ppaction://hlinksldjump"/>
                  </a:rPr>
                  <a:t>小学校休業等対応支援金</a:t>
                </a:r>
                <a:r>
                  <a:rPr lang="ja-JP" altLang="en-US" sz="1200" b="1" u="sng" dirty="0" smtClean="0">
                    <a:solidFill>
                      <a:schemeClr val="tx1"/>
                    </a:solidFill>
                    <a:latin typeface="メイリオ" panose="020B0604030504040204" pitchFamily="50" charset="-128"/>
                    <a:ea typeface="メイリオ" panose="020B0604030504040204" pitchFamily="50" charset="-128"/>
                    <a:hlinkClick r:id="rId7" action="ppaction://hlinksldjump"/>
                  </a:rPr>
                  <a:t>（委託を受けて個人で仕事をする方向け）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113" name="正方形/長方形 112"/>
              <p:cNvSpPr/>
              <p:nvPr/>
            </p:nvSpPr>
            <p:spPr>
              <a:xfrm>
                <a:off x="332656" y="5547722"/>
                <a:ext cx="5688635" cy="359517"/>
              </a:xfrm>
              <a:prstGeom prst="rect">
                <a:avLst/>
              </a:prstGeom>
            </p:spPr>
            <p:txBody>
              <a:bodyPr wrap="square" lIns="0" tIns="36000" rIns="0" bIns="0">
                <a:spAutoFit/>
              </a:bodyPr>
              <a:lstStyle/>
              <a:p>
                <a:pPr algn="just">
                  <a:spcBef>
                    <a:spcPts val="300"/>
                  </a:spcBef>
                </a:pPr>
                <a:r>
                  <a:rPr lang="ja-JP" altLang="en-US" sz="1050" spc="-30" dirty="0" smtClean="0">
                    <a:latin typeface="メイリオ" panose="020B0604030504040204" pitchFamily="50" charset="-128"/>
                    <a:ea typeface="メイリオ" panose="020B0604030504040204" pitchFamily="50" charset="-128"/>
                  </a:rPr>
                  <a:t>小学校等の臨時休業等に伴い、その小学校等に通う子どもの世話が必要な「委託</a:t>
                </a:r>
                <a:r>
                  <a:rPr lang="ja-JP" altLang="en-US" sz="1050" spc="-30" dirty="0">
                    <a:latin typeface="メイリオ" panose="020B0604030504040204" pitchFamily="50" charset="-128"/>
                    <a:ea typeface="メイリオ" panose="020B0604030504040204" pitchFamily="50" charset="-128"/>
                  </a:rPr>
                  <a:t>を受けて個人で仕事をする</a:t>
                </a:r>
                <a:r>
                  <a:rPr lang="ja-JP" altLang="en-US" sz="1050" spc="-30" dirty="0" smtClean="0">
                    <a:latin typeface="メイリオ" panose="020B0604030504040204" pitchFamily="50" charset="-128"/>
                    <a:ea typeface="メイリオ" panose="020B0604030504040204" pitchFamily="50" charset="-128"/>
                  </a:rPr>
                  <a:t>方（保護者）」に対し、就業できなかった日について支援します。</a:t>
                </a:r>
                <a:endParaRPr lang="ja-JP" altLang="en-US" sz="1050" spc="-30" dirty="0">
                  <a:latin typeface="メイリオ" panose="020B0604030504040204" pitchFamily="50" charset="-128"/>
                  <a:ea typeface="メイリオ" panose="020B0604030504040204" pitchFamily="50" charset="-128"/>
                </a:endParaRPr>
              </a:p>
            </p:txBody>
          </p:sp>
        </p:grpSp>
      </p:grpSp>
      <p:sp>
        <p:nvSpPr>
          <p:cNvPr id="121" name="テキスト ボックス 120"/>
          <p:cNvSpPr txBox="1"/>
          <p:nvPr/>
        </p:nvSpPr>
        <p:spPr>
          <a:xfrm>
            <a:off x="122357" y="4052900"/>
            <a:ext cx="6696000" cy="360000"/>
          </a:xfrm>
          <a:prstGeom prst="rect">
            <a:avLst/>
          </a:prstGeom>
          <a:solidFill>
            <a:schemeClr val="tx2"/>
          </a:solidFill>
        </p:spPr>
        <p:txBody>
          <a:bodyPr wrap="none" lIns="108000" tIns="72000" rIns="72000" bIns="36000" rtlCol="0" anchor="ctr">
            <a:noAutofit/>
          </a:bodyPr>
          <a:lstStyle/>
          <a:p>
            <a:r>
              <a:rPr lang="ja-JP" altLang="en-US" sz="1200" b="1" spc="-40" dirty="0">
                <a:solidFill>
                  <a:schemeClr val="bg1"/>
                </a:solidFill>
                <a:latin typeface="メイリオ" panose="020B0604030504040204" pitchFamily="50" charset="-128"/>
                <a:ea typeface="メイリオ" panose="020B0604030504040204" pitchFamily="50" charset="-128"/>
              </a:rPr>
              <a:t>小学校等の臨時休業等に</a:t>
            </a:r>
            <a:r>
              <a:rPr lang="ja-JP" altLang="en-US" sz="1200" b="1" spc="-40" dirty="0" smtClean="0">
                <a:solidFill>
                  <a:schemeClr val="bg1"/>
                </a:solidFill>
                <a:latin typeface="メイリオ" panose="020B0604030504040204" pitchFamily="50" charset="-128"/>
                <a:ea typeface="メイリオ" panose="020B0604030504040204" pitchFamily="50" charset="-128"/>
              </a:rPr>
              <a:t>伴い</a:t>
            </a:r>
            <a:r>
              <a:rPr lang="ja-JP" altLang="en-US" sz="1600" b="1" spc="-40" dirty="0" smtClean="0">
                <a:solidFill>
                  <a:schemeClr val="bg1"/>
                </a:solidFill>
                <a:latin typeface="メイリオ" panose="020B0604030504040204" pitchFamily="50" charset="-128"/>
                <a:ea typeface="メイリオ" panose="020B0604030504040204" pitchFamily="50" charset="-128"/>
              </a:rPr>
              <a:t>子どもの世話が必要なとき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grpSp>
        <p:nvGrpSpPr>
          <p:cNvPr id="84" name="グループ化 83"/>
          <p:cNvGrpSpPr/>
          <p:nvPr/>
        </p:nvGrpSpPr>
        <p:grpSpPr>
          <a:xfrm>
            <a:off x="158364" y="3253208"/>
            <a:ext cx="6660740" cy="618912"/>
            <a:chOff x="116632" y="2626614"/>
            <a:chExt cx="6660740" cy="618912"/>
          </a:xfrm>
        </p:grpSpPr>
        <p:sp>
          <p:nvSpPr>
            <p:cNvPr id="85" name="楕円 84"/>
            <p:cNvSpPr/>
            <p:nvPr/>
          </p:nvSpPr>
          <p:spPr>
            <a:xfrm>
              <a:off x="6237372" y="2666070"/>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kumimoji="1" lang="en-US" altLang="ja-JP" sz="1400" dirty="0" smtClean="0">
                  <a:latin typeface="メイリオ" panose="020B0604030504040204" pitchFamily="50" charset="-128"/>
                  <a:ea typeface="メイリオ" panose="020B0604030504040204" pitchFamily="50" charset="-128"/>
                </a:rPr>
                <a:t>18</a:t>
              </a:r>
              <a:endParaRPr kumimoji="1" lang="ja-JP" altLang="en-US" sz="1400" dirty="0">
                <a:latin typeface="メイリオ" panose="020B0604030504040204" pitchFamily="50" charset="-128"/>
                <a:ea typeface="メイリオ" panose="020B0604030504040204" pitchFamily="50" charset="-128"/>
              </a:endParaRPr>
            </a:p>
          </p:txBody>
        </p:sp>
        <p:grpSp>
          <p:nvGrpSpPr>
            <p:cNvPr id="86" name="グループ化 85"/>
            <p:cNvGrpSpPr/>
            <p:nvPr/>
          </p:nvGrpSpPr>
          <p:grpSpPr>
            <a:xfrm>
              <a:off x="116632" y="2626614"/>
              <a:ext cx="6048024" cy="618912"/>
              <a:chOff x="116632" y="2626614"/>
              <a:chExt cx="6048024" cy="618912"/>
            </a:xfrm>
          </p:grpSpPr>
          <p:sp>
            <p:nvSpPr>
              <p:cNvPr id="87" name="正方形/長方形 86"/>
              <p:cNvSpPr/>
              <p:nvPr/>
            </p:nvSpPr>
            <p:spPr>
              <a:xfrm>
                <a:off x="116632" y="2626614"/>
                <a:ext cx="169065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8" action="ppaction://hlinksldjump"/>
                  </a:rPr>
                  <a:t>雇用調整助成金</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88" name="正方形/長方形 87"/>
              <p:cNvSpPr/>
              <p:nvPr/>
            </p:nvSpPr>
            <p:spPr>
              <a:xfrm>
                <a:off x="332656" y="2886009"/>
                <a:ext cx="5832000" cy="359517"/>
              </a:xfrm>
              <a:prstGeom prst="rect">
                <a:avLst/>
              </a:prstGeom>
            </p:spPr>
            <p:txBody>
              <a:bodyPr wrap="square" lIns="0" tIns="36000" rIns="0" bIns="0">
                <a:spAutoFit/>
              </a:bodyPr>
              <a:lstStyle/>
              <a:p>
                <a:pPr algn="just">
                  <a:spcBef>
                    <a:spcPts val="300"/>
                  </a:spcBef>
                </a:pPr>
                <a:r>
                  <a:rPr lang="ja-JP" altLang="en-US" sz="1050" dirty="0">
                    <a:latin typeface="メイリオ" panose="020B0604030504040204" pitchFamily="50" charset="-128"/>
                    <a:ea typeface="メイリオ" panose="020B0604030504040204" pitchFamily="50" charset="-128"/>
                  </a:rPr>
                  <a:t>経済上の理由により、事業活動の縮小を余儀なくされた事業主に対し、雇用の維持を図るため、休業手当に要した費用を助成します</a:t>
                </a:r>
                <a:r>
                  <a:rPr lang="ja-JP" altLang="en-US" sz="1050" dirty="0" smtClean="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p:txBody>
          </p:sp>
        </p:grpSp>
      </p:grpSp>
      <p:grpSp>
        <p:nvGrpSpPr>
          <p:cNvPr id="108" name="グループ化 107"/>
          <p:cNvGrpSpPr/>
          <p:nvPr/>
        </p:nvGrpSpPr>
        <p:grpSpPr>
          <a:xfrm>
            <a:off x="152636" y="6375059"/>
            <a:ext cx="6660740" cy="774185"/>
            <a:chOff x="116632" y="1948998"/>
            <a:chExt cx="6660740" cy="774185"/>
          </a:xfrm>
        </p:grpSpPr>
        <p:sp>
          <p:nvSpPr>
            <p:cNvPr id="109" name="楕円 108"/>
            <p:cNvSpPr/>
            <p:nvPr/>
          </p:nvSpPr>
          <p:spPr>
            <a:xfrm>
              <a:off x="6237372" y="2111175"/>
              <a:ext cx="540000" cy="540000"/>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en-US" altLang="ja-JP" sz="1100" b="1" dirty="0" smtClean="0">
                  <a:latin typeface="メイリオ" panose="020B0604030504040204" pitchFamily="50" charset="-128"/>
                  <a:ea typeface="メイリオ" panose="020B0604030504040204" pitchFamily="50" charset="-128"/>
                </a:rPr>
                <a:t>P.</a:t>
              </a:r>
              <a:r>
                <a:rPr lang="en-US" altLang="ja-JP" sz="1400" dirty="0" smtClean="0">
                  <a:latin typeface="メイリオ" panose="020B0604030504040204" pitchFamily="50" charset="-128"/>
                  <a:ea typeface="メイリオ" panose="020B0604030504040204" pitchFamily="50" charset="-128"/>
                </a:rPr>
                <a:t>21</a:t>
              </a:r>
              <a:r>
                <a:rPr kumimoji="1" lang="ja-JP" altLang="en-US" sz="1100" b="1"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22</a:t>
              </a:r>
              <a:endParaRPr lang="en-US" altLang="ja-JP" sz="1400" dirty="0" smtClean="0">
                <a:latin typeface="メイリオ" panose="020B0604030504040204" pitchFamily="50" charset="-128"/>
                <a:ea typeface="メイリオ" panose="020B0604030504040204" pitchFamily="50" charset="-128"/>
              </a:endParaRPr>
            </a:p>
          </p:txBody>
        </p:sp>
        <p:grpSp>
          <p:nvGrpSpPr>
            <p:cNvPr id="110" name="グループ化 109"/>
            <p:cNvGrpSpPr/>
            <p:nvPr/>
          </p:nvGrpSpPr>
          <p:grpSpPr>
            <a:xfrm>
              <a:off x="116632" y="1948998"/>
              <a:ext cx="5904659" cy="774185"/>
              <a:chOff x="116632" y="1948998"/>
              <a:chExt cx="5904659" cy="774185"/>
            </a:xfrm>
          </p:grpSpPr>
          <p:sp>
            <p:nvSpPr>
              <p:cNvPr id="114" name="正方形/長方形 113"/>
              <p:cNvSpPr/>
              <p:nvPr/>
            </p:nvSpPr>
            <p:spPr>
              <a:xfrm>
                <a:off x="116632" y="1948998"/>
                <a:ext cx="4152863"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16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9" action="ppaction://hlinksldjump"/>
                  </a:rPr>
                  <a:t>企業主導型ベビーシッター利用者支援事業</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115" name="正方形/長方形 114"/>
              <p:cNvSpPr/>
              <p:nvPr/>
            </p:nvSpPr>
            <p:spPr>
              <a:xfrm>
                <a:off x="332656" y="2202083"/>
                <a:ext cx="5688635" cy="521100"/>
              </a:xfrm>
              <a:prstGeom prst="rect">
                <a:avLst/>
              </a:prstGeom>
            </p:spPr>
            <p:txBody>
              <a:bodyPr wrap="square" lIns="0" tIns="36000" rIns="0" bIns="0">
                <a:spAutoFit/>
              </a:bodyPr>
              <a:lstStyle/>
              <a:p>
                <a:pPr algn="just">
                  <a:spcBef>
                    <a:spcPts val="300"/>
                  </a:spcBef>
                </a:pPr>
                <a:r>
                  <a:rPr lang="ja-JP" altLang="en-US" sz="1050" dirty="0">
                    <a:latin typeface="メイリオ" panose="020B0604030504040204" pitchFamily="50" charset="-128"/>
                    <a:ea typeface="メイリオ" panose="020B0604030504040204" pitchFamily="50" charset="-128"/>
                  </a:rPr>
                  <a:t>新型コロナウイルス感染症によって、小学校等の臨時休業等になった場合に、保護者が仕事を休んだり放課後児童クラブ等も利用できず、ベビーシッターを利用した場合の利用料金を補助するものです</a:t>
                </a:r>
                <a:r>
                  <a:rPr lang="ja-JP" altLang="en-US" sz="1050" dirty="0" smtClean="0">
                    <a:latin typeface="メイリオ" panose="020B0604030504040204" pitchFamily="50" charset="-128"/>
                    <a:ea typeface="メイリオ" panose="020B0604030504040204" pitchFamily="50" charset="-128"/>
                  </a:rPr>
                  <a:t>。個人で就業されている方も利用可能です。</a:t>
                </a:r>
                <a:endParaRPr lang="ja-JP" altLang="en-US" sz="1050" dirty="0">
                  <a:latin typeface="メイリオ" panose="020B0604030504040204" pitchFamily="50" charset="-128"/>
                  <a:ea typeface="メイリオ" panose="020B0604030504040204" pitchFamily="50" charset="-128"/>
                </a:endParaRPr>
              </a:p>
            </p:txBody>
          </p:sp>
        </p:grpSp>
      </p:grpSp>
      <p:sp>
        <p:nvSpPr>
          <p:cNvPr id="65" name="正方形/長方形 64"/>
          <p:cNvSpPr/>
          <p:nvPr/>
        </p:nvSpPr>
        <p:spPr>
          <a:xfrm>
            <a:off x="0" y="344488"/>
            <a:ext cx="6858000" cy="76328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903"/>
              </a:lnSpc>
              <a:defRPr/>
            </a:pPr>
            <a:r>
              <a:rPr lang="ja-JP" altLang="en-US" sz="2400" b="1" dirty="0" smtClean="0">
                <a:solidFill>
                  <a:schemeClr val="tx1"/>
                </a:solidFill>
                <a:latin typeface="メイリオ" panose="020B0604030504040204" pitchFamily="50" charset="-128"/>
                <a:ea typeface="メイリオ" panose="020B0604030504040204" pitchFamily="50" charset="-128"/>
              </a:rPr>
              <a:t>生活を支えるための支援のご案内</a:t>
            </a:r>
          </a:p>
        </p:txBody>
      </p:sp>
    </p:spTree>
    <p:extLst>
      <p:ext uri="{BB962C8B-B14F-4D97-AF65-F5344CB8AC3E}">
        <p14:creationId xmlns:p14="http://schemas.microsoft.com/office/powerpoint/2010/main" val="3709177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20</a:t>
            </a:fld>
            <a:r>
              <a:rPr lang="ja-JP" altLang="en-US" smtClean="0"/>
              <a:t> </a:t>
            </a:r>
            <a:r>
              <a:rPr lang="en-US" altLang="ja-JP" smtClean="0"/>
              <a:t>-</a:t>
            </a:r>
            <a:endParaRPr lang="ja-JP" altLang="en-US" dirty="0"/>
          </a:p>
        </p:txBody>
      </p:sp>
      <p:sp>
        <p:nvSpPr>
          <p:cNvPr id="3" name="タイトル 2"/>
          <p:cNvSpPr>
            <a:spLocks noGrp="1"/>
          </p:cNvSpPr>
          <p:nvPr>
            <p:ph type="title"/>
          </p:nvPr>
        </p:nvSpPr>
        <p:spPr>
          <a:solidFill>
            <a:schemeClr val="accent1">
              <a:lumMod val="40000"/>
              <a:lumOff val="60000"/>
            </a:schemeClr>
          </a:solidFill>
        </p:spPr>
        <p:txBody>
          <a:bodyPr/>
          <a:lstStyle/>
          <a:p>
            <a:r>
              <a:rPr lang="ja-JP" altLang="en-US" sz="2000" dirty="0"/>
              <a:t>小学校休業等対応支援金</a:t>
            </a:r>
            <a:r>
              <a:rPr lang="ja-JP" altLang="en-US" sz="1600" dirty="0"/>
              <a:t>（</a:t>
            </a:r>
            <a:r>
              <a:rPr lang="ja-JP" altLang="en-US" sz="1600" u="sng" dirty="0">
                <a:solidFill>
                  <a:schemeClr val="accent2"/>
                </a:solidFill>
              </a:rPr>
              <a:t>委託を受けて個人で仕事をする方</a:t>
            </a:r>
            <a:r>
              <a:rPr lang="ja-JP" altLang="en-US" sz="1600" dirty="0"/>
              <a:t>向け</a:t>
            </a:r>
            <a:r>
              <a:rPr lang="ja-JP" altLang="en-US" sz="1600" dirty="0" smtClean="0"/>
              <a:t>）</a:t>
            </a:r>
            <a:endParaRPr lang="ja-JP" altLang="en-US" sz="2000" dirty="0"/>
          </a:p>
        </p:txBody>
      </p:sp>
      <p:sp>
        <p:nvSpPr>
          <p:cNvPr id="4" name="テキスト プレースホルダー 3"/>
          <p:cNvSpPr>
            <a:spLocks noGrp="1"/>
          </p:cNvSpPr>
          <p:nvPr>
            <p:ph type="body" sz="quarter" idx="13"/>
          </p:nvPr>
        </p:nvSpPr>
        <p:spPr>
          <a:xfrm>
            <a:off x="44624" y="744302"/>
            <a:ext cx="6768000" cy="847718"/>
          </a:xfrm>
        </p:spPr>
        <p:txBody>
          <a:bodyPr>
            <a:spAutoFit/>
          </a:bodyPr>
          <a:lstStyle/>
          <a:p>
            <a:pPr marL="36000" indent="0">
              <a:buNone/>
            </a:pPr>
            <a:r>
              <a:rPr kumimoji="1" lang="ja-JP" altLang="en-US" sz="1600" spc="-20" dirty="0" smtClean="0"/>
              <a:t>新型コロナウイルス感染症の影響により、小学校等が臨時休業等した場合等に、子どもの世話を行うために、契約した仕事ができなくなった個人で仕事をする保護者へ支援金を支給します。</a:t>
            </a:r>
            <a:endParaRPr kumimoji="1" lang="ja-JP" altLang="en-US" sz="1600" spc="-20" dirty="0"/>
          </a:p>
        </p:txBody>
      </p:sp>
      <p:sp>
        <p:nvSpPr>
          <p:cNvPr id="5" name="正方形/長方形 4"/>
          <p:cNvSpPr/>
          <p:nvPr/>
        </p:nvSpPr>
        <p:spPr>
          <a:xfrm>
            <a:off x="274615" y="1955255"/>
            <a:ext cx="6552000" cy="2369880"/>
          </a:xfrm>
          <a:prstGeom prst="rect">
            <a:avLst/>
          </a:prstGeom>
        </p:spPr>
        <p:txBody>
          <a:bodyPr wrap="square">
            <a:spAutoFit/>
          </a:bodyPr>
          <a:lstStyle/>
          <a:p>
            <a:pPr algn="just">
              <a:lnSpc>
                <a:spcPct val="100000"/>
              </a:lnSpc>
              <a:buClr>
                <a:schemeClr val="accent1">
                  <a:lumMod val="60000"/>
                  <a:lumOff val="40000"/>
                </a:schemeClr>
              </a:buClr>
            </a:pPr>
            <a:r>
              <a:rPr lang="ja-JP" altLang="en-US" sz="1600" dirty="0">
                <a:latin typeface="メイリオ" panose="020B0604030504040204" pitchFamily="50" charset="-128"/>
                <a:ea typeface="メイリオ" panose="020B0604030504040204" pitchFamily="50" charset="-128"/>
              </a:rPr>
              <a:t>①又は②の子どもの世話</a:t>
            </a:r>
            <a:r>
              <a:rPr lang="ja-JP" altLang="en-US" sz="1600" dirty="0" smtClean="0">
                <a:latin typeface="メイリオ" panose="020B0604030504040204" pitchFamily="50" charset="-128"/>
                <a:ea typeface="メイリオ" panose="020B0604030504040204" pitchFamily="50" charset="-128"/>
              </a:rPr>
              <a:t>を行うことが必要となった保護者であって、</a:t>
            </a:r>
            <a:r>
              <a:rPr lang="ja-JP" altLang="en-US" sz="1600" b="1" u="sng" dirty="0" smtClean="0">
                <a:latin typeface="メイリオ" panose="020B0604030504040204" pitchFamily="50" charset="-128"/>
                <a:ea typeface="メイリオ" panose="020B0604030504040204" pitchFamily="50" charset="-128"/>
              </a:rPr>
              <a:t>一定の要件</a:t>
            </a:r>
            <a:r>
              <a:rPr lang="ja-JP" altLang="en-US" sz="1600" dirty="0" smtClean="0">
                <a:latin typeface="メイリオ" panose="020B0604030504040204" pitchFamily="50" charset="-128"/>
                <a:ea typeface="メイリオ" panose="020B0604030504040204" pitchFamily="50" charset="-128"/>
              </a:rPr>
              <a:t>を満たす方。</a:t>
            </a:r>
            <a:endParaRPr lang="en-US" altLang="ja-JP" sz="1600" dirty="0">
              <a:latin typeface="メイリオ" panose="020B0604030504040204" pitchFamily="50" charset="-128"/>
              <a:ea typeface="メイリオ" panose="020B0604030504040204" pitchFamily="50" charset="-128"/>
            </a:endParaRPr>
          </a:p>
          <a:p>
            <a:pPr marL="720000" lvl="1" indent="-252000" algn="just">
              <a:spcBef>
                <a:spcPts val="600"/>
              </a:spcBef>
              <a:buFont typeface="+mj-ea"/>
              <a:buAutoNum type="circleNumDbPlain"/>
            </a:pPr>
            <a:r>
              <a:rPr lang="ja-JP" altLang="en-US" sz="1600" spc="-30" dirty="0" smtClean="0">
                <a:latin typeface="メイリオ" panose="020B0604030504040204" pitchFamily="50" charset="-128"/>
                <a:ea typeface="メイリオ" panose="020B0604030504040204" pitchFamily="50" charset="-128"/>
              </a:rPr>
              <a:t>新型コロナウイルス感染症に関する対応として、</a:t>
            </a:r>
            <a:r>
              <a:rPr lang="ja-JP" altLang="en-US" sz="1600" spc="-30" dirty="0">
                <a:latin typeface="メイリオ" panose="020B0604030504040204" pitchFamily="50" charset="-128"/>
                <a:ea typeface="メイリオ" panose="020B0604030504040204" pitchFamily="50" charset="-128"/>
              </a:rPr>
              <a:t>ガイドライン等に基づき、</a:t>
            </a:r>
            <a:r>
              <a:rPr lang="ja-JP" altLang="en-US" sz="1600" spc="-30" dirty="0" smtClean="0">
                <a:latin typeface="メイリオ" panose="020B0604030504040204" pitchFamily="50" charset="-128"/>
                <a:ea typeface="メイリオ" panose="020B0604030504040204" pitchFamily="50" charset="-128"/>
              </a:rPr>
              <a:t>臨時休業等した小学校等</a:t>
            </a:r>
            <a:r>
              <a:rPr lang="ja-JP" altLang="en-US" sz="1200" spc="-30" dirty="0" smtClean="0">
                <a:latin typeface="メイリオ" panose="020B0604030504040204" pitchFamily="50" charset="-128"/>
                <a:ea typeface="メイリオ" panose="020B0604030504040204" pitchFamily="50" charset="-128"/>
              </a:rPr>
              <a:t>（</a:t>
            </a:r>
            <a:r>
              <a:rPr lang="en-US" altLang="ja-JP" sz="1200" spc="-30" dirty="0" smtClean="0">
                <a:latin typeface="メイリオ" panose="020B0604030504040204" pitchFamily="50" charset="-128"/>
                <a:ea typeface="メイリオ" panose="020B0604030504040204" pitchFamily="50" charset="-128"/>
              </a:rPr>
              <a:t>※</a:t>
            </a:r>
            <a:r>
              <a:rPr lang="ja-JP" altLang="en-US" sz="1200" spc="-30" dirty="0" smtClean="0">
                <a:latin typeface="メイリオ" panose="020B0604030504040204" pitchFamily="50" charset="-128"/>
                <a:ea typeface="メイリオ" panose="020B0604030504040204" pitchFamily="50" charset="-128"/>
              </a:rPr>
              <a:t>）</a:t>
            </a:r>
            <a:r>
              <a:rPr lang="ja-JP" altLang="en-US" sz="1600" spc="-30" dirty="0" smtClean="0">
                <a:latin typeface="メイリオ" panose="020B0604030504040204" pitchFamily="50" charset="-128"/>
                <a:ea typeface="メイリオ" panose="020B0604030504040204" pitchFamily="50" charset="-128"/>
              </a:rPr>
              <a:t>に通う子ども</a:t>
            </a:r>
            <a:endParaRPr lang="en-US" altLang="ja-JP" sz="1600" spc="-30" dirty="0" smtClean="0">
              <a:latin typeface="メイリオ" panose="020B0604030504040204" pitchFamily="50" charset="-128"/>
              <a:ea typeface="メイリオ" panose="020B0604030504040204" pitchFamily="50" charset="-128"/>
            </a:endParaRPr>
          </a:p>
          <a:p>
            <a:pPr marL="900000" lvl="1" indent="-171450" algn="just">
              <a:buFont typeface="ＭＳ ゴシック" panose="020B0609070205080204" pitchFamily="49" charset="-128"/>
              <a:buChar char="※"/>
            </a:pPr>
            <a:r>
              <a:rPr lang="ja-JP" altLang="en-US" sz="1050" spc="-30" dirty="0" smtClean="0">
                <a:latin typeface="メイリオ" panose="020B0604030504040204" pitchFamily="50" charset="-128"/>
                <a:ea typeface="メイリオ" panose="020B0604030504040204" pitchFamily="50" charset="-128"/>
              </a:rPr>
              <a:t>小学校</a:t>
            </a:r>
            <a:r>
              <a:rPr lang="ja-JP" altLang="en-US" sz="1050" spc="-30" dirty="0">
                <a:latin typeface="メイリオ" panose="020B0604030504040204" pitchFamily="50" charset="-128"/>
                <a:ea typeface="メイリオ" panose="020B0604030504040204" pitchFamily="50" charset="-128"/>
              </a:rPr>
              <a:t>等：小学校、義務教育学校の前期課程、各種学校（幼稚園又は小学校の課程に</a:t>
            </a:r>
            <a:r>
              <a:rPr lang="ja-JP" altLang="en-US" sz="1050" spc="-30" dirty="0" smtClean="0">
                <a:latin typeface="メイリオ" panose="020B0604030504040204" pitchFamily="50" charset="-128"/>
                <a:ea typeface="メイリオ" panose="020B0604030504040204" pitchFamily="50" charset="-128"/>
              </a:rPr>
              <a:t>類する</a:t>
            </a:r>
            <a:r>
              <a:rPr lang="ja-JP" altLang="en-US" sz="1050" spc="-30" dirty="0">
                <a:latin typeface="メイリオ" panose="020B0604030504040204" pitchFamily="50" charset="-128"/>
                <a:ea typeface="メイリオ" panose="020B0604030504040204" pitchFamily="50" charset="-128"/>
              </a:rPr>
              <a:t>課程を置くものに限る）、特別支援学校（全ての部）、 放課後児童クラブ、放課後等</a:t>
            </a:r>
            <a:r>
              <a:rPr lang="ja-JP" altLang="en-US" sz="1050" spc="-30" dirty="0" smtClean="0">
                <a:latin typeface="メイリオ" panose="020B0604030504040204" pitchFamily="50" charset="-128"/>
                <a:ea typeface="メイリオ" panose="020B0604030504040204" pitchFamily="50" charset="-128"/>
              </a:rPr>
              <a:t>デイサービス</a:t>
            </a:r>
            <a:r>
              <a:rPr lang="ja-JP" altLang="en-US" sz="1050" spc="-30" dirty="0">
                <a:latin typeface="メイリオ" panose="020B0604030504040204" pitchFamily="50" charset="-128"/>
                <a:ea typeface="メイリオ" panose="020B0604030504040204" pitchFamily="50" charset="-128"/>
              </a:rPr>
              <a:t>、幼稚園、保育所、認定こども園、認可外保育施設、家庭的保育事業等、子ども</a:t>
            </a:r>
            <a:r>
              <a:rPr lang="ja-JP" altLang="en-US" sz="1050" spc="-30" dirty="0" smtClean="0">
                <a:latin typeface="メイリオ" panose="020B0604030504040204" pitchFamily="50" charset="-128"/>
                <a:ea typeface="メイリオ" panose="020B0604030504040204" pitchFamily="50" charset="-128"/>
              </a:rPr>
              <a:t>の一時的</a:t>
            </a:r>
            <a:r>
              <a:rPr lang="ja-JP" altLang="en-US" sz="1050" spc="-30" dirty="0">
                <a:latin typeface="メイリオ" panose="020B0604030504040204" pitchFamily="50" charset="-128"/>
                <a:ea typeface="メイリオ" panose="020B0604030504040204" pitchFamily="50" charset="-128"/>
              </a:rPr>
              <a:t>な預かり等を行う事業、障害児の通所支援を行う施設等</a:t>
            </a:r>
            <a:endParaRPr lang="en-US" altLang="ja-JP" sz="1050" spc="-30" dirty="0">
              <a:latin typeface="メイリオ" panose="020B0604030504040204" pitchFamily="50" charset="-128"/>
              <a:ea typeface="メイリオ" panose="020B0604030504040204" pitchFamily="50" charset="-128"/>
            </a:endParaRPr>
          </a:p>
          <a:p>
            <a:pPr marL="720000" lvl="1" indent="-252000" algn="just">
              <a:spcBef>
                <a:spcPts val="600"/>
              </a:spcBef>
              <a:buFont typeface="+mj-ea"/>
              <a:buAutoNum type="circleNumDbPlain" startAt="2"/>
            </a:pPr>
            <a:r>
              <a:rPr lang="ja-JP" altLang="en-US" sz="1600" spc="-30" dirty="0" smtClean="0">
                <a:latin typeface="メイリオ" panose="020B0604030504040204" pitchFamily="50" charset="-128"/>
                <a:ea typeface="メイリオ" panose="020B0604030504040204" pitchFamily="50" charset="-128"/>
              </a:rPr>
              <a:t>新型コロナウイルスに感染した子どもなど、</a:t>
            </a:r>
            <a:r>
              <a:rPr lang="ja-JP" altLang="en-US" sz="1600" spc="-30" dirty="0">
                <a:latin typeface="メイリオ" panose="020B0604030504040204" pitchFamily="50" charset="-128"/>
                <a:ea typeface="メイリオ" panose="020B0604030504040204" pitchFamily="50" charset="-128"/>
              </a:rPr>
              <a:t>小学校等を</a:t>
            </a:r>
            <a:r>
              <a:rPr lang="ja-JP" altLang="en-US" sz="1600" spc="-30" dirty="0" smtClean="0">
                <a:latin typeface="メイリオ" panose="020B0604030504040204" pitchFamily="50" charset="-128"/>
                <a:ea typeface="メイリオ" panose="020B0604030504040204" pitchFamily="50" charset="-128"/>
              </a:rPr>
              <a:t>休む必要がある子ども</a:t>
            </a:r>
            <a:endParaRPr lang="en-US" altLang="ja-JP" sz="1600" spc="-3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512676" y="1689609"/>
            <a:ext cx="424909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対象者（</a:t>
            </a:r>
            <a:r>
              <a:rPr lang="ja-JP" altLang="en-US" sz="1600" b="1" u="sng" dirty="0" smtClean="0">
                <a:solidFill>
                  <a:schemeClr val="tx1"/>
                </a:solidFill>
                <a:latin typeface="メイリオ" panose="020B0604030504040204" pitchFamily="50" charset="-128"/>
                <a:ea typeface="メイリオ" panose="020B0604030504040204" pitchFamily="50" charset="-128"/>
              </a:rPr>
              <a:t>委託を受けて個人で仕事をする方</a:t>
            </a:r>
            <a:r>
              <a:rPr kumimoji="1" lang="ja-JP" altLang="en-US" sz="1600" b="1" u="sng" dirty="0" smtClean="0">
                <a:solidFill>
                  <a:schemeClr val="tx1"/>
                </a:solidFill>
                <a:latin typeface="メイリオ" panose="020B0604030504040204" pitchFamily="50" charset="-128"/>
                <a:ea typeface="メイリオ" panose="020B0604030504040204" pitchFamily="50" charset="-128"/>
              </a:rPr>
              <a:t>）</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64808" y="1741247"/>
            <a:ext cx="252000" cy="252000"/>
            <a:chOff x="-747464" y="1857375"/>
            <a:chExt cx="468052" cy="466725"/>
          </a:xfrm>
        </p:grpSpPr>
        <p:sp>
          <p:nvSpPr>
            <p:cNvPr id="7" name="正方形/長方形 6"/>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正方形/長方形 12"/>
          <p:cNvSpPr/>
          <p:nvPr/>
        </p:nvSpPr>
        <p:spPr>
          <a:xfrm>
            <a:off x="464901" y="5591499"/>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a:t>
            </a:r>
            <a:r>
              <a:rPr lang="ja-JP" altLang="en-US" sz="1600" b="1" u="sng" dirty="0">
                <a:solidFill>
                  <a:schemeClr val="tx1"/>
                </a:solidFill>
                <a:latin typeface="メイリオ" panose="020B0604030504040204" pitchFamily="50" charset="-128"/>
                <a:ea typeface="メイリオ" panose="020B0604030504040204" pitchFamily="50" charset="-128"/>
              </a:rPr>
              <a:t>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81576" y="5667098"/>
            <a:ext cx="252000" cy="252000"/>
            <a:chOff x="-747464" y="1857375"/>
            <a:chExt cx="468052" cy="466725"/>
          </a:xfrm>
        </p:grpSpPr>
        <p:sp>
          <p:nvSpPr>
            <p:cNvPr id="15" name="正方形/長方形 14"/>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正方形/長方形 18"/>
          <p:cNvSpPr/>
          <p:nvPr/>
        </p:nvSpPr>
        <p:spPr>
          <a:xfrm>
            <a:off x="261376" y="5926533"/>
            <a:ext cx="6552000" cy="584775"/>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就業できなかった日について、１日あたり</a:t>
            </a:r>
            <a:r>
              <a:rPr lang="en-US" altLang="ja-JP" sz="1600" spc="-30" dirty="0" smtClean="0">
                <a:latin typeface="メイリオ" panose="020B0604030504040204" pitchFamily="50" charset="-128"/>
                <a:ea typeface="メイリオ" panose="020B0604030504040204" pitchFamily="50" charset="-128"/>
              </a:rPr>
              <a:t>4,100</a:t>
            </a:r>
            <a:r>
              <a:rPr lang="ja-JP" altLang="en-US" sz="1600" spc="-30" dirty="0" smtClean="0">
                <a:latin typeface="メイリオ" panose="020B0604030504040204" pitchFamily="50" charset="-128"/>
                <a:ea typeface="メイリオ" panose="020B0604030504040204" pitchFamily="50" charset="-128"/>
              </a:rPr>
              <a:t>円（定額）</a:t>
            </a:r>
            <a:endParaRPr lang="en-US" altLang="ja-JP" sz="16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600" spc="-30" dirty="0">
                <a:latin typeface="メイリオ" panose="020B0604030504040204" pitchFamily="50" charset="-128"/>
                <a:ea typeface="メイリオ" panose="020B0604030504040204" pitchFamily="50" charset="-128"/>
              </a:rPr>
              <a:t> </a:t>
            </a:r>
            <a:r>
              <a:rPr lang="en-US" altLang="ja-JP" sz="1400" spc="-30" dirty="0">
                <a:latin typeface="メイリオ" panose="020B0604030504040204" pitchFamily="50" charset="-128"/>
                <a:ea typeface="メイリオ" panose="020B0604030504040204" pitchFamily="50" charset="-128"/>
              </a:rPr>
              <a:t>※ </a:t>
            </a:r>
            <a:r>
              <a:rPr lang="ja-JP" altLang="en-US" sz="1400" spc="-30" dirty="0">
                <a:latin typeface="メイリオ" panose="020B0604030504040204" pitchFamily="50" charset="-128"/>
                <a:ea typeface="メイリオ" panose="020B0604030504040204" pitchFamily="50" charset="-128"/>
              </a:rPr>
              <a:t>令和２年４月１日以降の日については、</a:t>
            </a:r>
            <a:r>
              <a:rPr lang="ja-JP" altLang="en-US" sz="1600" spc="-30" dirty="0">
                <a:latin typeface="メイリオ" panose="020B0604030504040204" pitchFamily="50" charset="-128"/>
                <a:ea typeface="メイリオ" panose="020B0604030504040204" pitchFamily="50" charset="-128"/>
              </a:rPr>
              <a:t>１日あたり</a:t>
            </a:r>
            <a:r>
              <a:rPr lang="en-US" altLang="ja-JP" sz="1600" spc="-30" dirty="0">
                <a:latin typeface="メイリオ" panose="020B0604030504040204" pitchFamily="50" charset="-128"/>
                <a:ea typeface="メイリオ" panose="020B0604030504040204" pitchFamily="50" charset="-128"/>
              </a:rPr>
              <a:t>7,500</a:t>
            </a:r>
            <a:r>
              <a:rPr lang="ja-JP" altLang="en-US" sz="1600" spc="-30" dirty="0">
                <a:latin typeface="メイリオ" panose="020B0604030504040204" pitchFamily="50" charset="-128"/>
                <a:ea typeface="メイリオ" panose="020B0604030504040204" pitchFamily="50" charset="-128"/>
              </a:rPr>
              <a:t>円（定額）</a:t>
            </a:r>
            <a:endParaRPr lang="en-US" altLang="ja-JP" sz="1600" spc="-30" dirty="0" smtClean="0">
              <a:latin typeface="メイリオ" panose="020B0604030504040204" pitchFamily="50" charset="-128"/>
              <a:ea typeface="メイリオ" panose="020B0604030504040204" pitchFamily="50" charset="-128"/>
            </a:endParaRPr>
          </a:p>
        </p:txBody>
      </p:sp>
      <p:sp>
        <p:nvSpPr>
          <p:cNvPr id="22" name="正方形/長方形 21"/>
          <p:cNvSpPr/>
          <p:nvPr/>
        </p:nvSpPr>
        <p:spPr>
          <a:xfrm>
            <a:off x="512676" y="6442171"/>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適用</a:t>
            </a:r>
            <a:r>
              <a:rPr lang="ja-JP" altLang="en-US" sz="1600" b="1" u="sng" dirty="0">
                <a:solidFill>
                  <a:schemeClr val="tx1"/>
                </a:solidFill>
                <a:latin typeface="メイリオ" panose="020B0604030504040204" pitchFamily="50" charset="-128"/>
                <a:ea typeface="メイリオ" panose="020B0604030504040204" pitchFamily="50" charset="-128"/>
              </a:rPr>
              <a:t>日</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23" name="グループ化 22"/>
          <p:cNvGrpSpPr/>
          <p:nvPr/>
        </p:nvGrpSpPr>
        <p:grpSpPr>
          <a:xfrm>
            <a:off x="164808" y="6493809"/>
            <a:ext cx="252000" cy="252000"/>
            <a:chOff x="-747464" y="1857375"/>
            <a:chExt cx="468052" cy="466725"/>
          </a:xfrm>
        </p:grpSpPr>
        <p:sp>
          <p:nvSpPr>
            <p:cNvPr id="24" name="正方形/長方形 2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正方形/長方形 27"/>
          <p:cNvSpPr/>
          <p:nvPr/>
        </p:nvSpPr>
        <p:spPr>
          <a:xfrm>
            <a:off x="261376" y="6787396"/>
            <a:ext cx="6552000" cy="523220"/>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a:latin typeface="メイリオ" panose="020B0604030504040204" pitchFamily="50" charset="-128"/>
                <a:ea typeface="メイリオ" panose="020B0604030504040204" pitchFamily="50" charset="-128"/>
              </a:rPr>
              <a:t>令和２年２月</a:t>
            </a:r>
            <a:r>
              <a:rPr lang="en-US" altLang="ja-JP" sz="1600" spc="-30" dirty="0">
                <a:latin typeface="メイリオ" panose="020B0604030504040204" pitchFamily="50" charset="-128"/>
                <a:ea typeface="メイリオ" panose="020B0604030504040204" pitchFamily="50" charset="-128"/>
              </a:rPr>
              <a:t>27</a:t>
            </a:r>
            <a:r>
              <a:rPr lang="ja-JP" altLang="en-US" sz="1600" spc="-30" dirty="0">
                <a:latin typeface="メイリオ" panose="020B0604030504040204" pitchFamily="50" charset="-128"/>
                <a:ea typeface="メイリオ" panose="020B0604030504040204" pitchFamily="50" charset="-128"/>
              </a:rPr>
              <a:t>日</a:t>
            </a:r>
            <a:r>
              <a:rPr lang="ja-JP" altLang="en-US" sz="1600" spc="-30" dirty="0" smtClean="0">
                <a:latin typeface="メイリオ" panose="020B0604030504040204" pitchFamily="50" charset="-128"/>
                <a:ea typeface="メイリオ" panose="020B0604030504040204" pitchFamily="50" charset="-128"/>
              </a:rPr>
              <a:t>～９月</a:t>
            </a:r>
            <a:r>
              <a:rPr lang="en-US" altLang="ja-JP" sz="1600" spc="-30" dirty="0" smtClean="0">
                <a:latin typeface="メイリオ" panose="020B0604030504040204" pitchFamily="50" charset="-128"/>
                <a:ea typeface="メイリオ" panose="020B0604030504040204" pitchFamily="50" charset="-128"/>
              </a:rPr>
              <a:t>30</a:t>
            </a:r>
            <a:r>
              <a:rPr lang="ja-JP" altLang="en-US" sz="1600" spc="-30" dirty="0" smtClean="0">
                <a:latin typeface="メイリオ" panose="020B0604030504040204" pitchFamily="50" charset="-128"/>
                <a:ea typeface="メイリオ" panose="020B0604030504040204" pitchFamily="50" charset="-128"/>
              </a:rPr>
              <a:t>日</a:t>
            </a:r>
            <a:endParaRPr lang="en-US" altLang="ja-JP" sz="1600" spc="-30" dirty="0" smtClean="0">
              <a:latin typeface="メイリオ" panose="020B0604030504040204" pitchFamily="50" charset="-128"/>
              <a:ea typeface="メイリオ" panose="020B0604030504040204" pitchFamily="50" charset="-128"/>
            </a:endParaRPr>
          </a:p>
          <a:p>
            <a:pPr marL="182200" lvl="0" algn="just"/>
            <a:r>
              <a:rPr lang="en-US" altLang="ja-JP"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春休み・夏休み等、学校が開校する予定のなかった日等は除きます。</a:t>
            </a:r>
            <a:endParaRPr lang="en-US" altLang="ja-JP" sz="1200" dirty="0">
              <a:latin typeface="メイリオ" panose="020B0604030504040204" pitchFamily="50" charset="-128"/>
              <a:ea typeface="メイリオ" panose="020B0604030504040204" pitchFamily="50" charset="-128"/>
            </a:endParaRPr>
          </a:p>
        </p:txBody>
      </p:sp>
      <p:sp>
        <p:nvSpPr>
          <p:cNvPr id="49" name="正方形/長方形 48"/>
          <p:cNvSpPr/>
          <p:nvPr/>
        </p:nvSpPr>
        <p:spPr>
          <a:xfrm>
            <a:off x="420661" y="4245367"/>
            <a:ext cx="1171328"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一定の要件</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236194" y="4536029"/>
            <a:ext cx="6552000" cy="1154162"/>
          </a:xfrm>
          <a:prstGeom prst="rect">
            <a:avLst/>
          </a:prstGeom>
        </p:spPr>
        <p:txBody>
          <a:bodyPr wrap="square">
            <a:spAutoFit/>
          </a:bodyPr>
          <a:lstStyle/>
          <a:p>
            <a:pPr marL="753750" lvl="1" indent="-285750" algn="just">
              <a:spcBef>
                <a:spcPts val="600"/>
              </a:spcBef>
              <a:buFont typeface="Wingdings" panose="05000000000000000000" pitchFamily="2" charset="2"/>
              <a:buChar char="l"/>
            </a:pPr>
            <a:r>
              <a:rPr lang="ja-JP" altLang="en-US" sz="1600" spc="-30" dirty="0" smtClean="0">
                <a:latin typeface="メイリオ" panose="020B0604030504040204" pitchFamily="50" charset="-128"/>
                <a:ea typeface="メイリオ" panose="020B0604030504040204" pitchFamily="50" charset="-128"/>
              </a:rPr>
              <a:t>個人で就業する予定であった場合</a:t>
            </a:r>
            <a:endParaRPr lang="en-US" altLang="ja-JP" sz="1600" spc="-30" dirty="0">
              <a:latin typeface="メイリオ" panose="020B0604030504040204" pitchFamily="50" charset="-128"/>
              <a:ea typeface="メイリオ" panose="020B0604030504040204" pitchFamily="50" charset="-128"/>
            </a:endParaRPr>
          </a:p>
          <a:p>
            <a:pPr marL="753750" lvl="1" indent="-285750" algn="just">
              <a:spcBef>
                <a:spcPts val="600"/>
              </a:spcBef>
              <a:buFont typeface="Wingdings" panose="05000000000000000000" pitchFamily="2" charset="2"/>
              <a:buChar char="l"/>
            </a:pPr>
            <a:r>
              <a:rPr lang="ja-JP" altLang="en-US" sz="1600" spc="-30" dirty="0" smtClean="0">
                <a:latin typeface="メイリオ" panose="020B0604030504040204" pitchFamily="50" charset="-128"/>
                <a:ea typeface="メイリオ" panose="020B0604030504040204" pitchFamily="50" charset="-128"/>
              </a:rPr>
              <a:t>業務委託契約等に基づく業務遂行等に対して報酬が支払われており、発注者から業務内容、業務を行う場所・日時などについて一定の指定を受けているなどの場合</a:t>
            </a:r>
            <a:endParaRPr lang="en-US" altLang="ja-JP" sz="1600" spc="-30" dirty="0">
              <a:latin typeface="メイリオ" panose="020B0604030504040204" pitchFamily="50" charset="-128"/>
              <a:ea typeface="メイリオ" panose="020B0604030504040204" pitchFamily="50" charset="-128"/>
            </a:endParaRPr>
          </a:p>
        </p:txBody>
      </p:sp>
      <p:grpSp>
        <p:nvGrpSpPr>
          <p:cNvPr id="38" name="グループ化 37"/>
          <p:cNvGrpSpPr/>
          <p:nvPr/>
        </p:nvGrpSpPr>
        <p:grpSpPr>
          <a:xfrm>
            <a:off x="164808" y="7329899"/>
            <a:ext cx="252000" cy="252000"/>
            <a:chOff x="-747464" y="1857375"/>
            <a:chExt cx="468052" cy="466725"/>
          </a:xfrm>
        </p:grpSpPr>
        <p:sp>
          <p:nvSpPr>
            <p:cNvPr id="39" name="正方形/長方形 38"/>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7" name="正方形/長方形 46"/>
          <p:cNvSpPr/>
          <p:nvPr/>
        </p:nvSpPr>
        <p:spPr>
          <a:xfrm>
            <a:off x="512676" y="725725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申請期間</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261376" y="7610411"/>
            <a:ext cx="6552000" cy="338554"/>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令和２年</a:t>
            </a:r>
            <a:r>
              <a:rPr lang="en-US" altLang="ja-JP" sz="1600" spc="-30" dirty="0" smtClean="0">
                <a:latin typeface="メイリオ" panose="020B0604030504040204" pitchFamily="50" charset="-128"/>
                <a:ea typeface="メイリオ" panose="020B0604030504040204" pitchFamily="50" charset="-128"/>
              </a:rPr>
              <a:t>12</a:t>
            </a:r>
            <a:r>
              <a:rPr lang="ja-JP" altLang="en-US" sz="1600" spc="-30" dirty="0" smtClean="0">
                <a:latin typeface="メイリオ" panose="020B0604030504040204" pitchFamily="50" charset="-128"/>
                <a:ea typeface="メイリオ" panose="020B0604030504040204" pitchFamily="50" charset="-128"/>
              </a:rPr>
              <a:t>月</a:t>
            </a:r>
            <a:r>
              <a:rPr lang="en-US" altLang="ja-JP" sz="1600" spc="-30" dirty="0" smtClean="0">
                <a:latin typeface="メイリオ" panose="020B0604030504040204" pitchFamily="50" charset="-128"/>
                <a:ea typeface="メイリオ" panose="020B0604030504040204" pitchFamily="50" charset="-128"/>
              </a:rPr>
              <a:t>28</a:t>
            </a:r>
            <a:r>
              <a:rPr lang="ja-JP" altLang="en-US" sz="1600" spc="-30" dirty="0" smtClean="0">
                <a:latin typeface="メイリオ" panose="020B0604030504040204" pitchFamily="50" charset="-128"/>
                <a:ea typeface="メイリオ" panose="020B0604030504040204" pitchFamily="50" charset="-128"/>
              </a:rPr>
              <a:t>日まで</a:t>
            </a:r>
            <a:endParaRPr lang="en-US" altLang="ja-JP" sz="1600" spc="-30" dirty="0" smtClean="0">
              <a:latin typeface="メイリオ" panose="020B0604030504040204" pitchFamily="50" charset="-128"/>
              <a:ea typeface="メイリオ" panose="020B0604030504040204" pitchFamily="50" charset="-128"/>
            </a:endParaRPr>
          </a:p>
        </p:txBody>
      </p:sp>
      <p:sp>
        <p:nvSpPr>
          <p:cNvPr id="53" name="正方形/長方形 52"/>
          <p:cNvSpPr/>
          <p:nvPr/>
        </p:nvSpPr>
        <p:spPr>
          <a:xfrm>
            <a:off x="433576" y="8118115"/>
            <a:ext cx="6372000" cy="523220"/>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支給要件の詳細</a:t>
            </a:r>
            <a:r>
              <a:rPr lang="ja-JP" altLang="en-US" sz="1400" dirty="0" smtClean="0">
                <a:solidFill>
                  <a:srgbClr val="000000"/>
                </a:solidFill>
                <a:latin typeface="メイリオ" panose="020B0604030504040204" pitchFamily="50" charset="-128"/>
                <a:ea typeface="メイリオ" panose="020B0604030504040204" pitchFamily="50" charset="-128"/>
              </a:rPr>
              <a:t>や</a:t>
            </a:r>
            <a:r>
              <a:rPr lang="ja-JP" altLang="en-US" sz="1400" b="1" dirty="0">
                <a:solidFill>
                  <a:srgbClr val="000000"/>
                </a:solidFill>
                <a:latin typeface="メイリオ" panose="020B0604030504040204" pitchFamily="50" charset="-128"/>
                <a:ea typeface="メイリオ" panose="020B0604030504040204" pitchFamily="50" charset="-128"/>
              </a:rPr>
              <a:t>具体的な手続き</a:t>
            </a:r>
            <a:r>
              <a:rPr lang="ja-JP" altLang="en-US" sz="1400" dirty="0">
                <a:solidFill>
                  <a:srgbClr val="000000"/>
                </a:solidFill>
                <a:latin typeface="メイリオ" panose="020B0604030504040204" pitchFamily="50" charset="-128"/>
                <a:ea typeface="メイリオ" panose="020B0604030504040204" pitchFamily="50" charset="-128"/>
              </a:rPr>
              <a:t>は</a:t>
            </a:r>
            <a:r>
              <a:rPr lang="ja-JP" altLang="en-US" sz="1400" dirty="0">
                <a:solidFill>
                  <a:srgbClr val="000000"/>
                </a:solidFill>
                <a:latin typeface="メイリオ" panose="020B0604030504040204" pitchFamily="50" charset="-128"/>
                <a:ea typeface="メイリオ" panose="020B0604030504040204" pitchFamily="50" charset="-128"/>
                <a:hlinkClick r:id="rId2"/>
              </a:rPr>
              <a:t>厚生労働省</a:t>
            </a:r>
            <a:r>
              <a:rPr lang="ja-JP" altLang="en-US" sz="1400" dirty="0" smtClean="0">
                <a:solidFill>
                  <a:srgbClr val="000000"/>
                </a:solidFill>
                <a:latin typeface="メイリオ" panose="020B0604030504040204" pitchFamily="50" charset="-128"/>
                <a:ea typeface="メイリオ" panose="020B0604030504040204" pitchFamily="50" charset="-128"/>
                <a:hlinkClick r:id="rId2"/>
              </a:rPr>
              <a:t>ホームページ</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r>
              <a:rPr lang="ja-JP" altLang="en-US" sz="1400" dirty="0" smtClean="0">
                <a:solidFill>
                  <a:srgbClr val="000000"/>
                </a:solidFill>
                <a:latin typeface="メイリオ" panose="020B0604030504040204" pitchFamily="50" charset="-128"/>
                <a:ea typeface="メイリオ" panose="020B0604030504040204" pitchFamily="50" charset="-128"/>
              </a:rPr>
              <a:t>　をご確認ください。</a:t>
            </a:r>
            <a:endParaRPr lang="en-US" altLang="ja-JP" sz="1400" dirty="0" smtClean="0">
              <a:solidFill>
                <a:srgbClr val="000000"/>
              </a:solidFill>
              <a:latin typeface="メイリオ" panose="020B0604030504040204" pitchFamily="50" charset="-128"/>
              <a:ea typeface="メイリオ" panose="020B0604030504040204" pitchFamily="50" charset="-128"/>
            </a:endParaRPr>
          </a:p>
        </p:txBody>
      </p:sp>
      <p:sp>
        <p:nvSpPr>
          <p:cNvPr id="54" name="角丸四角形 53"/>
          <p:cNvSpPr/>
          <p:nvPr/>
        </p:nvSpPr>
        <p:spPr>
          <a:xfrm>
            <a:off x="120513" y="8060593"/>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5" name="正方形/長方形 54"/>
          <p:cNvSpPr/>
          <p:nvPr/>
        </p:nvSpPr>
        <p:spPr>
          <a:xfrm>
            <a:off x="44450" y="7977336"/>
            <a:ext cx="6768000" cy="1705808"/>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433576" y="8688243"/>
            <a:ext cx="6372000" cy="954107"/>
          </a:xfrm>
          <a:prstGeom prst="rect">
            <a:avLst/>
          </a:prstGeom>
        </p:spPr>
        <p:txBody>
          <a:bodyPr wrap="square">
            <a:spAutoFit/>
          </a:bodyPr>
          <a:lstStyle/>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お問い合わせ</a:t>
            </a:r>
            <a:r>
              <a:rPr lang="ja-JP" altLang="en-US" sz="1400" dirty="0">
                <a:solidFill>
                  <a:srgbClr val="000000"/>
                </a:solidFill>
                <a:latin typeface="メイリオ" panose="020B0604030504040204" pitchFamily="50" charset="-128"/>
                <a:ea typeface="メイリオ" panose="020B0604030504040204" pitchFamily="50" charset="-128"/>
              </a:rPr>
              <a:t>については、</a:t>
            </a:r>
            <a:endParaRPr lang="ja-JP" altLang="en-US" sz="1400" dirty="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rPr>
              <a:t>学校</a:t>
            </a:r>
            <a:r>
              <a:rPr lang="ja-JP" altLang="en-US" sz="1400" b="1" u="sng" dirty="0">
                <a:latin typeface="メイリオ" panose="020B0604030504040204" pitchFamily="50" charset="-128"/>
                <a:ea typeface="メイリオ" panose="020B0604030504040204" pitchFamily="50" charset="-128"/>
              </a:rPr>
              <a:t>等休業助成金・支援</a:t>
            </a:r>
            <a:r>
              <a:rPr lang="ja-JP" altLang="en-US" sz="1400" b="1" u="sng" dirty="0" smtClean="0">
                <a:latin typeface="メイリオ" panose="020B0604030504040204" pitchFamily="50" charset="-128"/>
                <a:ea typeface="メイリオ" panose="020B0604030504040204" pitchFamily="50" charset="-128"/>
              </a:rPr>
              <a:t>金</a:t>
            </a:r>
            <a:r>
              <a:rPr lang="ja-JP" altLang="en-US" sz="1400" b="1" u="sng" dirty="0">
                <a:latin typeface="メイリオ" panose="020B0604030504040204" pitchFamily="50" charset="-128"/>
                <a:ea typeface="メイリオ" panose="020B0604030504040204" pitchFamily="50" charset="-128"/>
              </a:rPr>
              <a:t>、雇用調整助成金</a:t>
            </a:r>
            <a:r>
              <a:rPr lang="ja-JP" altLang="en-US" sz="1400" b="1" u="sng" dirty="0" smtClean="0">
                <a:latin typeface="メイリオ" panose="020B0604030504040204" pitchFamily="50" charset="-128"/>
                <a:ea typeface="メイリオ" panose="020B0604030504040204" pitchFamily="50" charset="-128"/>
              </a:rPr>
              <a:t>コールセンター</a:t>
            </a:r>
            <a:endParaRPr lang="ja-JP" altLang="en-US" sz="1400" u="sng" dirty="0" smtClean="0">
              <a:latin typeface="メイリオ" panose="020B0604030504040204" pitchFamily="50" charset="-128"/>
              <a:ea typeface="メイリオ" panose="020B0604030504040204" pitchFamily="50" charset="-128"/>
            </a:endParaRPr>
          </a:p>
          <a:p>
            <a:r>
              <a:rPr lang="ja-JP" altLang="en-US" sz="1200" b="1" dirty="0" smtClean="0">
                <a:solidFill>
                  <a:srgbClr val="000000"/>
                </a:solidFill>
                <a:latin typeface="メイリオ" panose="020B0604030504040204" pitchFamily="50" charset="-128"/>
                <a:ea typeface="メイリオ" panose="020B0604030504040204" pitchFamily="50" charset="-128"/>
              </a:rPr>
              <a:t>　</a:t>
            </a:r>
            <a:r>
              <a:rPr lang="en-US" altLang="ja-JP" sz="1600" b="1" dirty="0" smtClean="0">
                <a:solidFill>
                  <a:srgbClr val="000000"/>
                </a:solidFill>
                <a:latin typeface="メイリオ" panose="020B0604030504040204" pitchFamily="50" charset="-128"/>
                <a:ea typeface="メイリオ" panose="020B0604030504040204" pitchFamily="50" charset="-128"/>
              </a:rPr>
              <a:t>0120</a:t>
            </a:r>
            <a:r>
              <a:rPr lang="zh-TW" altLang="en-US" sz="1600" b="1" dirty="0" smtClean="0">
                <a:solidFill>
                  <a:srgbClr val="000000"/>
                </a:solidFill>
                <a:latin typeface="メイリオ" panose="020B0604030504040204" pitchFamily="50" charset="-128"/>
                <a:ea typeface="メイリオ" panose="020B0604030504040204" pitchFamily="50" charset="-128"/>
              </a:rPr>
              <a:t>－</a:t>
            </a:r>
            <a:r>
              <a:rPr lang="en-US" altLang="zh-TW" sz="1600" b="1" dirty="0" smtClean="0">
                <a:solidFill>
                  <a:srgbClr val="000000"/>
                </a:solidFill>
                <a:latin typeface="メイリオ" panose="020B0604030504040204" pitchFamily="50" charset="-128"/>
                <a:ea typeface="メイリオ" panose="020B0604030504040204" pitchFamily="50" charset="-128"/>
              </a:rPr>
              <a:t>60</a:t>
            </a:r>
            <a:r>
              <a:rPr lang="zh-TW" altLang="en-US" sz="1600" b="1" dirty="0" smtClean="0">
                <a:solidFill>
                  <a:srgbClr val="000000"/>
                </a:solidFill>
                <a:latin typeface="メイリオ" panose="020B0604030504040204" pitchFamily="50" charset="-128"/>
                <a:ea typeface="メイリオ" panose="020B0604030504040204" pitchFamily="50" charset="-128"/>
              </a:rPr>
              <a:t>－</a:t>
            </a:r>
            <a:r>
              <a:rPr lang="en-US" altLang="zh-TW" sz="1600" b="1" dirty="0" smtClean="0">
                <a:solidFill>
                  <a:srgbClr val="000000"/>
                </a:solidFill>
                <a:latin typeface="メイリオ" panose="020B0604030504040204" pitchFamily="50" charset="-128"/>
                <a:ea typeface="メイリオ" panose="020B0604030504040204" pitchFamily="50" charset="-128"/>
              </a:rPr>
              <a:t>3999</a:t>
            </a:r>
          </a:p>
          <a:p>
            <a:r>
              <a:rPr lang="ja-JP" altLang="en-US" sz="1200" b="1" dirty="0">
                <a:solidFill>
                  <a:srgbClr val="000000"/>
                </a:solidFill>
                <a:latin typeface="メイリオ" panose="020B0604030504040204" pitchFamily="50" charset="-128"/>
                <a:ea typeface="メイリオ" panose="020B0604030504040204" pitchFamily="50" charset="-128"/>
              </a:rPr>
              <a:t>　</a:t>
            </a:r>
            <a:r>
              <a:rPr lang="zh-TW" altLang="en-US" sz="1200" b="1" dirty="0" smtClean="0">
                <a:solidFill>
                  <a:srgbClr val="000000"/>
                </a:solidFill>
                <a:latin typeface="メイリオ" panose="020B0604030504040204" pitchFamily="50" charset="-128"/>
                <a:ea typeface="メイリオ" panose="020B0604030504040204" pitchFamily="50" charset="-128"/>
              </a:rPr>
              <a:t>受付時間：９：</a:t>
            </a:r>
            <a:r>
              <a:rPr lang="en-US" altLang="zh-TW" sz="1200" b="1" dirty="0" smtClean="0">
                <a:solidFill>
                  <a:srgbClr val="000000"/>
                </a:solidFill>
                <a:latin typeface="メイリオ" panose="020B0604030504040204" pitchFamily="50" charset="-128"/>
                <a:ea typeface="メイリオ" panose="020B0604030504040204" pitchFamily="50" charset="-128"/>
              </a:rPr>
              <a:t>00</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smtClean="0">
                <a:solidFill>
                  <a:srgbClr val="000000"/>
                </a:solidFill>
                <a:latin typeface="メイリオ" panose="020B0604030504040204" pitchFamily="50" charset="-128"/>
                <a:ea typeface="メイリオ" panose="020B0604030504040204" pitchFamily="50" charset="-128"/>
              </a:rPr>
              <a:t>21</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smtClean="0">
                <a:solidFill>
                  <a:srgbClr val="000000"/>
                </a:solidFill>
                <a:latin typeface="メイリオ" panose="020B0604030504040204" pitchFamily="50" charset="-128"/>
                <a:ea typeface="メイリオ" panose="020B0604030504040204" pitchFamily="50" charset="-128"/>
              </a:rPr>
              <a:t>00</a:t>
            </a:r>
            <a:r>
              <a:rPr lang="ja-JP" altLang="en-US" sz="1200" b="1" dirty="0" smtClean="0">
                <a:solidFill>
                  <a:srgbClr val="C00000"/>
                </a:solidFill>
                <a:latin typeface="メイリオ" panose="020B0604030504040204" pitchFamily="50" charset="-128"/>
                <a:ea typeface="メイリオ" panose="020B0604030504040204" pitchFamily="50" charset="-128"/>
              </a:rPr>
              <a:t>（土日</a:t>
            </a:r>
            <a:r>
              <a:rPr lang="ja-JP" altLang="en-US" sz="1200" b="1" dirty="0">
                <a:solidFill>
                  <a:srgbClr val="C00000"/>
                </a:solidFill>
                <a:latin typeface="メイリオ" panose="020B0604030504040204" pitchFamily="50" charset="-128"/>
                <a:ea typeface="メイリオ" panose="020B0604030504040204" pitchFamily="50" charset="-128"/>
              </a:rPr>
              <a:t>・祝日</a:t>
            </a:r>
            <a:r>
              <a:rPr lang="ja-JP" altLang="en-US" sz="1200" b="1" dirty="0" smtClean="0">
                <a:solidFill>
                  <a:srgbClr val="C00000"/>
                </a:solidFill>
                <a:latin typeface="メイリオ" panose="020B0604030504040204" pitchFamily="50" charset="-128"/>
                <a:ea typeface="メイリオ" panose="020B0604030504040204" pitchFamily="50" charset="-128"/>
              </a:rPr>
              <a:t>含む）</a:t>
            </a:r>
            <a:endParaRPr lang="zh-TW" altLang="en-US" sz="1200" dirty="0">
              <a:solidFill>
                <a:srgbClr val="C00000"/>
              </a:solidFill>
              <a:latin typeface="メイリオ" panose="020B0604030504040204" pitchFamily="50" charset="-128"/>
              <a:ea typeface="メイリオ" panose="020B0604030504040204" pitchFamily="50" charset="-128"/>
            </a:endParaRPr>
          </a:p>
        </p:txBody>
      </p:sp>
      <p:pic>
        <p:nvPicPr>
          <p:cNvPr id="51" name="図 50"/>
          <p:cNvPicPr>
            <a:picLocks noChangeAspect="1"/>
          </p:cNvPicPr>
          <p:nvPr/>
        </p:nvPicPr>
        <p:blipFill>
          <a:blip r:embed="rId3"/>
          <a:stretch>
            <a:fillRect/>
          </a:stretch>
        </p:blipFill>
        <p:spPr>
          <a:xfrm>
            <a:off x="6093296" y="8121424"/>
            <a:ext cx="655320" cy="648000"/>
          </a:xfrm>
          <a:prstGeom prst="rect">
            <a:avLst/>
          </a:prstGeom>
        </p:spPr>
      </p:pic>
    </p:spTree>
    <p:extLst>
      <p:ext uri="{BB962C8B-B14F-4D97-AF65-F5344CB8AC3E}">
        <p14:creationId xmlns:p14="http://schemas.microsoft.com/office/powerpoint/2010/main" val="572478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13318"/>
            <a:ext cx="6858000" cy="648000"/>
          </a:xfrm>
          <a:solidFill>
            <a:schemeClr val="accent1">
              <a:lumMod val="40000"/>
              <a:lumOff val="60000"/>
            </a:schemeClr>
          </a:solidFill>
        </p:spPr>
        <p:txBody>
          <a:bodyPr/>
          <a:lstStyle/>
          <a:p>
            <a:r>
              <a:rPr lang="ja-JP" altLang="en-US" sz="2000" dirty="0"/>
              <a:t>企業主導型ベビーシッター利用者支援</a:t>
            </a:r>
            <a:r>
              <a:rPr lang="ja-JP" altLang="en-US" sz="2000" dirty="0" smtClean="0"/>
              <a:t>事業</a:t>
            </a:r>
            <a:r>
              <a:rPr lang="en-US" altLang="ja-JP" sz="2000" dirty="0" smtClean="0"/>
              <a:t/>
            </a:r>
            <a:br>
              <a:rPr lang="en-US" altLang="ja-JP" sz="2000" dirty="0" smtClean="0"/>
            </a:br>
            <a:r>
              <a:rPr lang="ja-JP" altLang="en-US" sz="1600" dirty="0" smtClean="0"/>
              <a:t>（特例措置：</a:t>
            </a:r>
            <a:r>
              <a:rPr lang="ja-JP" altLang="en-US" sz="1600" u="sng" dirty="0" smtClean="0">
                <a:solidFill>
                  <a:schemeClr val="accent2"/>
                </a:solidFill>
              </a:rPr>
              <a:t>企業</a:t>
            </a:r>
            <a:r>
              <a:rPr lang="ja-JP" altLang="en-US" sz="1600" u="sng" dirty="0">
                <a:solidFill>
                  <a:schemeClr val="accent2"/>
                </a:solidFill>
              </a:rPr>
              <a:t>で働く方</a:t>
            </a:r>
            <a:r>
              <a:rPr lang="ja-JP" altLang="en-US" sz="1600" dirty="0"/>
              <a:t>向け</a:t>
            </a:r>
            <a:r>
              <a:rPr lang="ja-JP" altLang="en-US" sz="1600" dirty="0" smtClean="0"/>
              <a:t>）</a:t>
            </a:r>
            <a:endParaRPr lang="ja-JP" altLang="en-US" sz="1600" dirty="0"/>
          </a:p>
        </p:txBody>
      </p:sp>
      <p:sp>
        <p:nvSpPr>
          <p:cNvPr id="4" name="テキスト プレースホルダー 3"/>
          <p:cNvSpPr>
            <a:spLocks noGrp="1"/>
          </p:cNvSpPr>
          <p:nvPr>
            <p:ph type="body" sz="quarter" idx="13"/>
          </p:nvPr>
        </p:nvSpPr>
        <p:spPr>
          <a:xfrm>
            <a:off x="44624" y="793204"/>
            <a:ext cx="6768000" cy="955440"/>
          </a:xfrm>
        </p:spPr>
        <p:txBody>
          <a:bodyPr>
            <a:spAutoFit/>
          </a:bodyPr>
          <a:lstStyle/>
          <a:p>
            <a:pPr marL="36000" indent="0">
              <a:lnSpc>
                <a:spcPts val="2200"/>
              </a:lnSpc>
              <a:buNone/>
            </a:pPr>
            <a:r>
              <a:rPr lang="ja-JP" altLang="en-US" sz="1600" spc="-30" dirty="0"/>
              <a:t>新型コロナウイルス感染症によって、小学校等の臨時休業等になった場合に</a:t>
            </a:r>
            <a:r>
              <a:rPr lang="ja-JP" altLang="en-US" sz="1600" spc="-30" dirty="0" smtClean="0"/>
              <a:t>、企業で働く保護者</a:t>
            </a:r>
            <a:r>
              <a:rPr lang="ja-JP" altLang="en-US" sz="1600" spc="-30" dirty="0"/>
              <a:t>が仕事を休んだり放課後児童クラブ等も利用できず、ベビーシッターを利用した場合の利用料金を補助するものです。</a:t>
            </a:r>
          </a:p>
        </p:txBody>
      </p:sp>
      <p:sp>
        <p:nvSpPr>
          <p:cNvPr id="53" name="正方形/長方形 52"/>
          <p:cNvSpPr/>
          <p:nvPr/>
        </p:nvSpPr>
        <p:spPr>
          <a:xfrm>
            <a:off x="303065" y="2211932"/>
            <a:ext cx="6504269" cy="1762021"/>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下の①～③に当てはまる方が特例措置の対象になります。</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①民間企業等に勤めている</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②配偶者が仕事をしていたり、ひとり親であったりして</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　ベビーシッター</a:t>
            </a:r>
            <a:r>
              <a:rPr lang="ja-JP" altLang="en-US" sz="1600" dirty="0">
                <a:latin typeface="メイリオ" panose="020B0604030504040204" pitchFamily="50" charset="-128"/>
                <a:ea typeface="メイリオ" panose="020B0604030504040204" pitchFamily="50" charset="-128"/>
              </a:rPr>
              <a:t>を利用しないと働き続けられない</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③新型コロナウイルス感染症の影響で子供の通う小学校や保育</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所等が休校・休園等になっている</a:t>
            </a:r>
          </a:p>
        </p:txBody>
      </p:sp>
      <p:grpSp>
        <p:nvGrpSpPr>
          <p:cNvPr id="8" name="グループ化 7"/>
          <p:cNvGrpSpPr/>
          <p:nvPr/>
        </p:nvGrpSpPr>
        <p:grpSpPr>
          <a:xfrm>
            <a:off x="173482" y="1856656"/>
            <a:ext cx="1036819" cy="355276"/>
            <a:chOff x="164808" y="1661933"/>
            <a:chExt cx="1036819" cy="355276"/>
          </a:xfrm>
        </p:grpSpPr>
        <p:sp>
          <p:nvSpPr>
            <p:cNvPr id="54" name="正方形/長方形 53"/>
            <p:cNvSpPr/>
            <p:nvPr/>
          </p:nvSpPr>
          <p:spPr>
            <a:xfrm>
              <a:off x="440668" y="1661933"/>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対象者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 name="グループ化 6"/>
          <p:cNvGrpSpPr/>
          <p:nvPr/>
        </p:nvGrpSpPr>
        <p:grpSpPr>
          <a:xfrm>
            <a:off x="209482" y="4088904"/>
            <a:ext cx="1857557" cy="355276"/>
            <a:chOff x="164808" y="4485846"/>
            <a:chExt cx="1857557" cy="355276"/>
          </a:xfrm>
        </p:grpSpPr>
        <p:sp>
          <p:nvSpPr>
            <p:cNvPr id="60" name="正方形/長方形 59"/>
            <p:cNvSpPr/>
            <p:nvPr/>
          </p:nvSpPr>
          <p:spPr>
            <a:xfrm>
              <a:off x="440668" y="4485846"/>
              <a:ext cx="1581697"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特例措置の内容</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164808" y="4537484"/>
              <a:ext cx="252000" cy="252000"/>
              <a:chOff x="-747464" y="1857375"/>
              <a:chExt cx="468052" cy="466725"/>
            </a:xfrm>
          </p:grpSpPr>
          <p:sp>
            <p:nvSpPr>
              <p:cNvPr id="62" name="正方形/長方形 6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1" name="グループ化 80"/>
          <p:cNvGrpSpPr/>
          <p:nvPr/>
        </p:nvGrpSpPr>
        <p:grpSpPr>
          <a:xfrm>
            <a:off x="188640" y="6263394"/>
            <a:ext cx="1242004" cy="355276"/>
            <a:chOff x="164808" y="4485846"/>
            <a:chExt cx="1242004" cy="355276"/>
          </a:xfrm>
        </p:grpSpPr>
        <p:sp>
          <p:nvSpPr>
            <p:cNvPr id="82" name="正方形/長方形 81"/>
            <p:cNvSpPr/>
            <p:nvPr/>
          </p:nvSpPr>
          <p:spPr>
            <a:xfrm>
              <a:off x="440668" y="448584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申請手続</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303065" y="4448944"/>
            <a:ext cx="6504269" cy="1723549"/>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小学校や保育所等が臨時休校・休園となった場合に使える割引券</a:t>
            </a:r>
            <a:r>
              <a:rPr lang="en-US" altLang="ja-JP" sz="1600" dirty="0">
                <a:latin typeface="メイリオ" panose="020B0604030504040204" pitchFamily="50" charset="-128"/>
                <a:ea typeface="メイリオ" panose="020B0604030504040204" pitchFamily="50" charset="-128"/>
              </a:rPr>
              <a:t>(2,200</a:t>
            </a:r>
            <a:r>
              <a:rPr lang="ja-JP" altLang="en-US" sz="1600" dirty="0">
                <a:latin typeface="メイリオ" panose="020B0604030504040204" pitchFamily="50" charset="-128"/>
                <a:ea typeface="メイリオ" panose="020B0604030504040204" pitchFamily="50" charset="-128"/>
              </a:rPr>
              <a:t>円</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を支給します。</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平常時＞　　　＜特例措置＞</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・１日の上限枚数　：  １枚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人　   ⇒   　５枚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人</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・１か月の上限枚数： </a:t>
            </a:r>
            <a:r>
              <a:rPr lang="en-US" altLang="ja-JP" sz="1600" dirty="0">
                <a:latin typeface="メイリオ" panose="020B0604030504040204" pitchFamily="50" charset="-128"/>
                <a:ea typeface="メイリオ" panose="020B0604030504040204" pitchFamily="50" charset="-128"/>
              </a:rPr>
              <a:t>24</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　 ⇒　</a:t>
            </a:r>
            <a:r>
              <a:rPr lang="en-US" altLang="ja-JP" sz="1600" dirty="0">
                <a:latin typeface="メイリオ" panose="020B0604030504040204" pitchFamily="50" charset="-128"/>
                <a:ea typeface="メイリオ" panose="020B0604030504040204" pitchFamily="50" charset="-128"/>
              </a:rPr>
              <a:t>120</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・年間の上限枚数　：</a:t>
            </a:r>
            <a:r>
              <a:rPr lang="en-US" altLang="ja-JP" sz="1600" dirty="0">
                <a:latin typeface="メイリオ" panose="020B0604030504040204" pitchFamily="50" charset="-128"/>
                <a:ea typeface="メイリオ" panose="020B0604030504040204" pitchFamily="50" charset="-128"/>
              </a:rPr>
              <a:t>280</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　⇒　  上限なし</a:t>
            </a:r>
          </a:p>
        </p:txBody>
      </p:sp>
      <p:sp>
        <p:nvSpPr>
          <p:cNvPr id="42" name="スライド番号プレースホルダー 10"/>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21</a:t>
            </a:fld>
            <a:r>
              <a:rPr lang="ja-JP" altLang="en-US" smtClean="0"/>
              <a:t> </a:t>
            </a:r>
            <a:r>
              <a:rPr lang="en-US" altLang="ja-JP" smtClean="0"/>
              <a:t>-</a:t>
            </a:r>
            <a:endParaRPr lang="ja-JP" altLang="en-US" dirty="0"/>
          </a:p>
        </p:txBody>
      </p:sp>
      <p:sp>
        <p:nvSpPr>
          <p:cNvPr id="45" name="角丸四角形 44"/>
          <p:cNvSpPr/>
          <p:nvPr/>
        </p:nvSpPr>
        <p:spPr>
          <a:xfrm>
            <a:off x="173482" y="8949443"/>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526545" y="6487018"/>
            <a:ext cx="5817415" cy="2282406"/>
            <a:chOff x="498413" y="2711623"/>
            <a:chExt cx="5817415" cy="2282406"/>
          </a:xfrm>
        </p:grpSpPr>
        <p:sp>
          <p:nvSpPr>
            <p:cNvPr id="39" name="角丸四角形 38"/>
            <p:cNvSpPr/>
            <p:nvPr/>
          </p:nvSpPr>
          <p:spPr>
            <a:xfrm>
              <a:off x="3251398" y="2823290"/>
              <a:ext cx="606667" cy="2059073"/>
            </a:xfrm>
            <a:prstGeom prst="roundRect">
              <a:avLst>
                <a:gd name="adj" fmla="val 25040"/>
              </a:avLst>
            </a:prstGeom>
            <a:solidFill>
              <a:srgbClr val="E2E9F6"/>
            </a:solidFill>
            <a:ln w="44450">
              <a:solidFill>
                <a:schemeClr val="accent5">
                  <a:lumMod val="60000"/>
                  <a:lumOff val="40000"/>
                </a:schemeClr>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1400" spc="-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　　用　　者</a:t>
              </a:r>
              <a:endParaRPr lang="en-US" altLang="ja-JP" sz="1400" spc="-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5915718" y="2711623"/>
              <a:ext cx="400110" cy="2282406"/>
            </a:xfrm>
            <a:prstGeom prst="rect">
              <a:avLst/>
            </a:prstGeom>
            <a:solidFill>
              <a:srgbClr val="FFF5D5"/>
            </a:solidFill>
            <a:ln w="44450">
              <a:solidFill>
                <a:srgbClr val="FFC000"/>
              </a:solidFill>
            </a:ln>
          </p:spPr>
          <p:txBody>
            <a:bodyPr vert="eaVert" wrap="square" rtlCol="0">
              <a:spAutoFit/>
            </a:bodyPr>
            <a:lstStyle/>
            <a:p>
              <a:pPr algn="dist"/>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ベビーシッター事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498413" y="2895599"/>
              <a:ext cx="692648" cy="1927161"/>
            </a:xfrm>
            <a:prstGeom prst="rect">
              <a:avLst/>
            </a:prstGeom>
            <a:solidFill>
              <a:srgbClr val="CDFFE4"/>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勤めている会社等</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7" name="直線矢印コネクタ 46"/>
            <p:cNvCxnSpPr/>
            <p:nvPr/>
          </p:nvCxnSpPr>
          <p:spPr>
            <a:xfrm flipH="1">
              <a:off x="1355188" y="3282459"/>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p:cNvCxnSpPr/>
            <p:nvPr/>
          </p:nvCxnSpPr>
          <p:spPr>
            <a:xfrm>
              <a:off x="1355188" y="3856890"/>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直線矢印コネクタ 48"/>
            <p:cNvCxnSpPr/>
            <p:nvPr/>
          </p:nvCxnSpPr>
          <p:spPr>
            <a:xfrm flipH="1">
              <a:off x="1355188" y="4443044"/>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直線矢印コネクタ 49"/>
            <p:cNvCxnSpPr/>
            <p:nvPr/>
          </p:nvCxnSpPr>
          <p:spPr>
            <a:xfrm flipH="1">
              <a:off x="4036590" y="3845167"/>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p:cNvCxnSpPr/>
            <p:nvPr/>
          </p:nvCxnSpPr>
          <p:spPr>
            <a:xfrm>
              <a:off x="4036590" y="3259013"/>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直線矢印コネクタ 51"/>
            <p:cNvCxnSpPr/>
            <p:nvPr/>
          </p:nvCxnSpPr>
          <p:spPr>
            <a:xfrm>
              <a:off x="4036590" y="4419598"/>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a:off x="1446041" y="3024552"/>
              <a:ext cx="1582615"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①割引券の申し込み</a:t>
              </a:r>
              <a:endParaRPr kumimoji="1" lang="ja-JP" altLang="en-US" sz="1200"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480958" y="4039490"/>
              <a:ext cx="1749670"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⑥使用した割引券の</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半券を返送</a:t>
              </a:r>
              <a:endParaRPr kumimoji="1" lang="ja-JP" altLang="en-US" sz="1200" dirty="0">
                <a:latin typeface="メイリオ" panose="020B0604030504040204" pitchFamily="50" charset="-128"/>
                <a:ea typeface="メイリオ" panose="020B0604030504040204" pitchFamily="50" charset="-128"/>
              </a:endParaRPr>
            </a:p>
          </p:txBody>
        </p:sp>
        <p:sp>
          <p:nvSpPr>
            <p:cNvPr id="68" name="テキスト ボックス 67"/>
            <p:cNvSpPr txBox="1"/>
            <p:nvPr/>
          </p:nvSpPr>
          <p:spPr>
            <a:xfrm>
              <a:off x="4036840" y="3439886"/>
              <a:ext cx="1723042"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④シッターサービスの</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提供</a:t>
              </a:r>
              <a:endParaRPr kumimoji="1" lang="ja-JP" altLang="en-US" sz="1200"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4195103" y="4007223"/>
              <a:ext cx="1582615"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⑤</a:t>
              </a:r>
              <a:r>
                <a:rPr kumimoji="1" lang="ja-JP" altLang="en-US" sz="1200" dirty="0" smtClean="0">
                  <a:latin typeface="メイリオ" panose="020B0604030504040204" pitchFamily="50" charset="-128"/>
                  <a:ea typeface="メイリオ" panose="020B0604030504040204" pitchFamily="50" charset="-128"/>
                </a:rPr>
                <a:t>利用料金支払い・</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割引券手交</a:t>
              </a:r>
              <a:endParaRPr kumimoji="1" lang="ja-JP" altLang="en-US" sz="1200" dirty="0">
                <a:latin typeface="メイリオ" panose="020B0604030504040204" pitchFamily="50" charset="-128"/>
                <a:ea typeface="メイリオ" panose="020B0604030504040204" pitchFamily="50" charset="-128"/>
              </a:endParaRPr>
            </a:p>
          </p:txBody>
        </p:sp>
        <p:sp>
          <p:nvSpPr>
            <p:cNvPr id="70" name="テキスト ボックス 69"/>
            <p:cNvSpPr txBox="1"/>
            <p:nvPr/>
          </p:nvSpPr>
          <p:spPr>
            <a:xfrm>
              <a:off x="4045633" y="3028907"/>
              <a:ext cx="202491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③シッターの利用申込</a:t>
              </a:r>
              <a:endParaRPr kumimoji="1" lang="ja-JP" altLang="en-US" sz="1200" dirty="0">
                <a:latin typeface="メイリオ" panose="020B0604030504040204" pitchFamily="50" charset="-128"/>
                <a:ea typeface="メイリオ" panose="020B0604030504040204" pitchFamily="50" charset="-128"/>
              </a:endParaRPr>
            </a:p>
          </p:txBody>
        </p:sp>
        <p:sp>
          <p:nvSpPr>
            <p:cNvPr id="71" name="テキスト ボックス 70"/>
            <p:cNvSpPr txBox="1"/>
            <p:nvPr/>
          </p:nvSpPr>
          <p:spPr>
            <a:xfrm>
              <a:off x="1539826" y="3607020"/>
              <a:ext cx="1582615"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②割引券の郵送</a:t>
              </a:r>
              <a:endParaRPr kumimoji="1" lang="ja-JP" altLang="en-US" sz="1200" dirty="0">
                <a:latin typeface="メイリオ" panose="020B0604030504040204" pitchFamily="50" charset="-128"/>
                <a:ea typeface="メイリオ" panose="020B0604030504040204" pitchFamily="50" charset="-128"/>
              </a:endParaRPr>
            </a:p>
          </p:txBody>
        </p:sp>
        <p:sp>
          <p:nvSpPr>
            <p:cNvPr id="72" name="テキスト ボックス 71"/>
            <p:cNvSpPr txBox="1"/>
            <p:nvPr/>
          </p:nvSpPr>
          <p:spPr>
            <a:xfrm>
              <a:off x="4242122" y="4468888"/>
              <a:ext cx="1406769" cy="430887"/>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a:t>
              </a:r>
              <a:r>
                <a:rPr kumimoji="1" lang="ja-JP" altLang="en-US" sz="1100" dirty="0" smtClean="0">
                  <a:latin typeface="メイリオ" panose="020B0604030504040204" pitchFamily="50" charset="-128"/>
                  <a:ea typeface="メイリオ" panose="020B0604030504040204" pitchFamily="50" charset="-128"/>
                </a:rPr>
                <a:t>由を</a:t>
              </a:r>
              <a:r>
                <a:rPr kumimoji="1" lang="ja-JP" altLang="en-US" sz="1100" dirty="0">
                  <a:latin typeface="メイリオ" panose="020B0604030504040204" pitchFamily="50" charset="-128"/>
                  <a:ea typeface="メイリオ" panose="020B0604030504040204" pitchFamily="50" charset="-128"/>
                </a:rPr>
                <a:t>記載</a:t>
              </a:r>
              <a:r>
                <a:rPr kumimoji="1" lang="ja-JP" altLang="en-US" sz="1100" dirty="0" smtClean="0">
                  <a:latin typeface="メイリオ" panose="020B0604030504040204" pitchFamily="50" charset="-128"/>
                  <a:ea typeface="メイリオ" panose="020B0604030504040204" pitchFamily="50" charset="-128"/>
                </a:rPr>
                <a:t>した</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本券を渡します</a:t>
              </a:r>
              <a:endParaRPr kumimoji="1" lang="ja-JP" altLang="en-US" sz="1100" dirty="0">
                <a:latin typeface="メイリオ" panose="020B0604030504040204" pitchFamily="50" charset="-128"/>
                <a:ea typeface="メイリオ" panose="020B0604030504040204" pitchFamily="50" charset="-128"/>
              </a:endParaRPr>
            </a:p>
          </p:txBody>
        </p:sp>
      </p:grpSp>
      <p:sp>
        <p:nvSpPr>
          <p:cNvPr id="74" name="正方形/長方形 73"/>
          <p:cNvSpPr/>
          <p:nvPr/>
        </p:nvSpPr>
        <p:spPr>
          <a:xfrm>
            <a:off x="39334" y="8877436"/>
            <a:ext cx="6768000" cy="828092"/>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000000"/>
                </a:solidFill>
                <a:latin typeface="メイリオ" panose="020B0604030504040204" pitchFamily="50" charset="-128"/>
                <a:ea typeface="メイリオ" panose="020B0604030504040204" pitchFamily="50" charset="-128"/>
              </a:rPr>
              <a:t>　　　●詳細</a:t>
            </a:r>
            <a:r>
              <a:rPr lang="ja-JP" altLang="en-US" sz="1400" b="1" dirty="0">
                <a:solidFill>
                  <a:srgbClr val="000000"/>
                </a:solidFill>
                <a:latin typeface="メイリオ" panose="020B0604030504040204" pitchFamily="50" charset="-128"/>
                <a:ea typeface="メイリオ" panose="020B0604030504040204" pitchFamily="50" charset="-128"/>
              </a:rPr>
              <a:t>は全国保育サービス協会</a:t>
            </a:r>
            <a:r>
              <a:rPr lang="ja-JP" altLang="en-US" sz="1400" b="1" dirty="0" smtClean="0">
                <a:solidFill>
                  <a:srgbClr val="000000"/>
                </a:solidFill>
                <a:latin typeface="メイリオ" panose="020B0604030504040204" pitchFamily="50" charset="-128"/>
                <a:ea typeface="メイリオ" panose="020B0604030504040204" pitchFamily="50" charset="-128"/>
              </a:rPr>
              <a:t>ホームページを</a:t>
            </a:r>
            <a:r>
              <a:rPr lang="ja-JP" altLang="en-US" sz="1400" b="1" dirty="0">
                <a:solidFill>
                  <a:srgbClr val="000000"/>
                </a:solidFill>
                <a:latin typeface="メイリオ" panose="020B0604030504040204" pitchFamily="50" charset="-128"/>
                <a:ea typeface="メイリオ" panose="020B0604030504040204" pitchFamily="50" charset="-128"/>
              </a:rPr>
              <a:t>ご覧ください</a:t>
            </a:r>
            <a:r>
              <a:rPr lang="ja-JP" altLang="en-US" sz="1400" b="1" dirty="0" smtClean="0">
                <a:solidFill>
                  <a:srgbClr val="000000"/>
                </a:solidFill>
                <a:latin typeface="メイリオ" panose="020B0604030504040204" pitchFamily="50" charset="-128"/>
                <a:ea typeface="メイリオ" panose="020B0604030504040204" pitchFamily="50" charset="-128"/>
              </a:rPr>
              <a:t>。</a:t>
            </a:r>
            <a:endParaRPr lang="en-US" altLang="ja-JP" sz="1400" b="1" dirty="0" smtClean="0">
              <a:solidFill>
                <a:srgbClr val="000000"/>
              </a:solidFill>
              <a:latin typeface="メイリオ" panose="020B0604030504040204" pitchFamily="50" charset="-128"/>
              <a:ea typeface="メイリオ" panose="020B0604030504040204" pitchFamily="50" charset="-128"/>
            </a:endParaRPr>
          </a:p>
          <a:p>
            <a:pPr>
              <a:lnSpc>
                <a:spcPts val="500"/>
              </a:lnSpc>
            </a:pPr>
            <a:endParaRPr lang="en-US" altLang="ja-JP" sz="1400" dirty="0" smtClean="0">
              <a:solidFill>
                <a:srgbClr val="000000"/>
              </a:solidFill>
              <a:latin typeface="メイリオ" panose="020B0604030504040204" pitchFamily="50" charset="-128"/>
              <a:ea typeface="メイリオ" panose="020B0604030504040204" pitchFamily="50" charset="-128"/>
            </a:endParaRPr>
          </a:p>
          <a:p>
            <a:r>
              <a:rPr lang="ja-JP" altLang="en-US" sz="1400" dirty="0" smtClean="0">
                <a:solidFill>
                  <a:srgbClr val="000000"/>
                </a:solidFill>
                <a:latin typeface="メイリオ" panose="020B0604030504040204" pitchFamily="50" charset="-128"/>
                <a:ea typeface="メイリオ" panose="020B0604030504040204" pitchFamily="50" charset="-128"/>
              </a:rPr>
              <a:t>　　　　　</a:t>
            </a:r>
            <a:r>
              <a:rPr lang="en-US" altLang="ja-JP" sz="1400" dirty="0" smtClean="0">
                <a:solidFill>
                  <a:srgbClr val="000000"/>
                </a:solidFill>
                <a:latin typeface="メイリオ" panose="020B0604030504040204" pitchFamily="50" charset="-128"/>
                <a:ea typeface="メイリオ" panose="020B0604030504040204" pitchFamily="50" charset="-128"/>
                <a:hlinkClick r:id="rId2"/>
              </a:rPr>
              <a:t>http</a:t>
            </a:r>
            <a:r>
              <a:rPr lang="en-US" altLang="ja-JP" sz="1400" dirty="0">
                <a:solidFill>
                  <a:srgbClr val="000000"/>
                </a:solidFill>
                <a:latin typeface="メイリオ" panose="020B0604030504040204" pitchFamily="50" charset="-128"/>
                <a:ea typeface="メイリオ" panose="020B0604030504040204" pitchFamily="50" charset="-128"/>
                <a:hlinkClick r:id="rId2"/>
              </a:rPr>
              <a:t>://www.acsa.jp</a:t>
            </a:r>
            <a:r>
              <a:rPr lang="en-US" altLang="ja-JP" sz="1400" dirty="0" smtClean="0">
                <a:solidFill>
                  <a:srgbClr val="000000"/>
                </a:solidFill>
                <a:latin typeface="メイリオ" panose="020B0604030504040204" pitchFamily="50" charset="-128"/>
                <a:ea typeface="メイリオ" panose="020B0604030504040204" pitchFamily="50" charset="-128"/>
                <a:hlinkClick r:id="rId2"/>
              </a:rPr>
              <a:t>/</a:t>
            </a:r>
            <a:endParaRPr lang="en-US" altLang="ja-JP" sz="1400" b="1" dirty="0" smtClean="0">
              <a:solidFill>
                <a:srgbClr val="000000"/>
              </a:solidFill>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7292" y="8985448"/>
            <a:ext cx="648000" cy="648000"/>
          </a:xfrm>
          <a:prstGeom prst="rect">
            <a:avLst/>
          </a:prstGeom>
        </p:spPr>
      </p:pic>
    </p:spTree>
    <p:extLst>
      <p:ext uri="{BB962C8B-B14F-4D97-AF65-F5344CB8AC3E}">
        <p14:creationId xmlns:p14="http://schemas.microsoft.com/office/powerpoint/2010/main" val="3397193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13318"/>
            <a:ext cx="6858000" cy="648000"/>
          </a:xfrm>
          <a:solidFill>
            <a:schemeClr val="accent1">
              <a:lumMod val="40000"/>
              <a:lumOff val="60000"/>
            </a:schemeClr>
          </a:solidFill>
        </p:spPr>
        <p:txBody>
          <a:bodyPr/>
          <a:lstStyle/>
          <a:p>
            <a:r>
              <a:rPr lang="ja-JP" altLang="en-US" sz="2000" dirty="0"/>
              <a:t>企業主導型ベビーシッター利用者支援</a:t>
            </a:r>
            <a:r>
              <a:rPr lang="ja-JP" altLang="en-US" sz="2000" dirty="0" smtClean="0"/>
              <a:t>事業</a:t>
            </a:r>
            <a:r>
              <a:rPr lang="en-US" altLang="ja-JP" sz="2000" dirty="0" smtClean="0"/>
              <a:t/>
            </a:r>
            <a:br>
              <a:rPr lang="en-US" altLang="ja-JP" sz="2000" dirty="0" smtClean="0"/>
            </a:br>
            <a:r>
              <a:rPr lang="ja-JP" altLang="en-US" sz="1600" dirty="0"/>
              <a:t>（特例措置：</a:t>
            </a:r>
            <a:r>
              <a:rPr lang="ja-JP" altLang="en-US" sz="1600" u="sng" dirty="0">
                <a:solidFill>
                  <a:schemeClr val="accent2"/>
                </a:solidFill>
              </a:rPr>
              <a:t>個人で就業されている</a:t>
            </a:r>
            <a:r>
              <a:rPr lang="ja-JP" altLang="en-US" sz="1600" u="sng" dirty="0" smtClean="0">
                <a:solidFill>
                  <a:schemeClr val="accent2"/>
                </a:solidFill>
              </a:rPr>
              <a:t>方</a:t>
            </a:r>
            <a:r>
              <a:rPr lang="ja-JP" altLang="en-US" sz="1600" dirty="0" smtClean="0"/>
              <a:t>向け）</a:t>
            </a:r>
            <a:endParaRPr lang="ja-JP" altLang="en-US" sz="1600" dirty="0"/>
          </a:p>
        </p:txBody>
      </p:sp>
      <p:sp>
        <p:nvSpPr>
          <p:cNvPr id="4" name="テキスト プレースホルダー 3"/>
          <p:cNvSpPr>
            <a:spLocks noGrp="1"/>
          </p:cNvSpPr>
          <p:nvPr>
            <p:ph type="body" sz="quarter" idx="13"/>
          </p:nvPr>
        </p:nvSpPr>
        <p:spPr>
          <a:xfrm>
            <a:off x="44624" y="812540"/>
            <a:ext cx="6768000" cy="955440"/>
          </a:xfrm>
        </p:spPr>
        <p:txBody>
          <a:bodyPr>
            <a:spAutoFit/>
          </a:bodyPr>
          <a:lstStyle/>
          <a:p>
            <a:pPr marL="36000" indent="0">
              <a:lnSpc>
                <a:spcPts val="2200"/>
              </a:lnSpc>
              <a:buNone/>
            </a:pPr>
            <a:r>
              <a:rPr lang="ja-JP" altLang="en-US" sz="1600" spc="-30" dirty="0"/>
              <a:t>新型コロナウイルス感染症によって、小学校等の臨時休業等になった場合に</a:t>
            </a:r>
            <a:r>
              <a:rPr lang="ja-JP" altLang="en-US" sz="1600" spc="-30" dirty="0" smtClean="0"/>
              <a:t>、個人で仕事をする保護者</a:t>
            </a:r>
            <a:r>
              <a:rPr lang="ja-JP" altLang="en-US" sz="1600" spc="-30" dirty="0"/>
              <a:t>が仕事を休んだり放課後児童クラブ等も利用できず、ベビーシッターを利用した場合の利用料金を補助するものです。</a:t>
            </a:r>
          </a:p>
        </p:txBody>
      </p:sp>
      <p:sp>
        <p:nvSpPr>
          <p:cNvPr id="53" name="正方形/長方形 52"/>
          <p:cNvSpPr/>
          <p:nvPr/>
        </p:nvSpPr>
        <p:spPr>
          <a:xfrm>
            <a:off x="303065" y="2262847"/>
            <a:ext cx="6504269" cy="1762021"/>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下の①～③に当てはまる方が特例措置の対象になります。</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①個人で仕事をしている（自営業、フリーランスなど）</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②配偶者が仕事をしていたり、ひとり親であったりして</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　ベビーシッター</a:t>
            </a:r>
            <a:r>
              <a:rPr lang="ja-JP" altLang="en-US" sz="1600" dirty="0">
                <a:latin typeface="メイリオ" panose="020B0604030504040204" pitchFamily="50" charset="-128"/>
                <a:ea typeface="メイリオ" panose="020B0604030504040204" pitchFamily="50" charset="-128"/>
              </a:rPr>
              <a:t>を利用しないと働き続けられない</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③新型コロナウイルス感染症の影響で子供の通う小学校</a:t>
            </a:r>
            <a:r>
              <a:rPr lang="ja-JP" altLang="en-US" sz="1600" dirty="0" smtClean="0">
                <a:latin typeface="メイリオ" panose="020B0604030504040204" pitchFamily="50" charset="-128"/>
                <a:ea typeface="メイリオ" panose="020B0604030504040204" pitchFamily="50" charset="-128"/>
              </a:rPr>
              <a:t>や</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　保育所</a:t>
            </a:r>
            <a:r>
              <a:rPr lang="ja-JP" altLang="en-US" sz="1600" dirty="0">
                <a:latin typeface="メイリオ" panose="020B0604030504040204" pitchFamily="50" charset="-128"/>
                <a:ea typeface="メイリオ" panose="020B0604030504040204" pitchFamily="50" charset="-128"/>
              </a:rPr>
              <a:t>等が休校・休園等になっている</a:t>
            </a:r>
          </a:p>
        </p:txBody>
      </p:sp>
      <p:grpSp>
        <p:nvGrpSpPr>
          <p:cNvPr id="8" name="グループ化 7"/>
          <p:cNvGrpSpPr/>
          <p:nvPr/>
        </p:nvGrpSpPr>
        <p:grpSpPr>
          <a:xfrm>
            <a:off x="173482" y="1907571"/>
            <a:ext cx="1036819" cy="355276"/>
            <a:chOff x="164808" y="1661933"/>
            <a:chExt cx="1036819" cy="355276"/>
          </a:xfrm>
        </p:grpSpPr>
        <p:sp>
          <p:nvSpPr>
            <p:cNvPr id="54" name="正方形/長方形 53"/>
            <p:cNvSpPr/>
            <p:nvPr/>
          </p:nvSpPr>
          <p:spPr>
            <a:xfrm>
              <a:off x="440668" y="1661933"/>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対象者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 name="グループ化 6"/>
          <p:cNvGrpSpPr/>
          <p:nvPr/>
        </p:nvGrpSpPr>
        <p:grpSpPr>
          <a:xfrm>
            <a:off x="209482" y="4149718"/>
            <a:ext cx="1857557" cy="355276"/>
            <a:chOff x="164808" y="4485846"/>
            <a:chExt cx="1857557" cy="355276"/>
          </a:xfrm>
        </p:grpSpPr>
        <p:sp>
          <p:nvSpPr>
            <p:cNvPr id="60" name="正方形/長方形 59"/>
            <p:cNvSpPr/>
            <p:nvPr/>
          </p:nvSpPr>
          <p:spPr>
            <a:xfrm>
              <a:off x="440668" y="4485846"/>
              <a:ext cx="1581697"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特例措置の内容</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164808" y="4537484"/>
              <a:ext cx="252000" cy="252000"/>
              <a:chOff x="-747464" y="1857375"/>
              <a:chExt cx="468052" cy="466725"/>
            </a:xfrm>
          </p:grpSpPr>
          <p:sp>
            <p:nvSpPr>
              <p:cNvPr id="62" name="正方形/長方形 6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1" name="グループ化 80"/>
          <p:cNvGrpSpPr/>
          <p:nvPr/>
        </p:nvGrpSpPr>
        <p:grpSpPr>
          <a:xfrm>
            <a:off x="188640" y="6300059"/>
            <a:ext cx="1242004" cy="355276"/>
            <a:chOff x="164808" y="4485846"/>
            <a:chExt cx="1242004" cy="355276"/>
          </a:xfrm>
        </p:grpSpPr>
        <p:sp>
          <p:nvSpPr>
            <p:cNvPr id="82" name="正方形/長方形 81"/>
            <p:cNvSpPr/>
            <p:nvPr/>
          </p:nvSpPr>
          <p:spPr>
            <a:xfrm>
              <a:off x="440668" y="448584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申請手続</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303065" y="4504502"/>
            <a:ext cx="6504269" cy="1723549"/>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小学校や保育所等が臨時休校・休園となった場合に使える割引券</a:t>
            </a:r>
            <a:r>
              <a:rPr lang="en-US" altLang="ja-JP" sz="1600" dirty="0">
                <a:latin typeface="メイリオ" panose="020B0604030504040204" pitchFamily="50" charset="-128"/>
                <a:ea typeface="メイリオ" panose="020B0604030504040204" pitchFamily="50" charset="-128"/>
              </a:rPr>
              <a:t>(2,200</a:t>
            </a:r>
            <a:r>
              <a:rPr lang="ja-JP" altLang="en-US" sz="1600" dirty="0">
                <a:latin typeface="メイリオ" panose="020B0604030504040204" pitchFamily="50" charset="-128"/>
                <a:ea typeface="メイリオ" panose="020B0604030504040204" pitchFamily="50" charset="-128"/>
              </a:rPr>
              <a:t>円</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を支給します。</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平常時＞　　　＜特例措置＞</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・１日の上限枚数　：  １枚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人　   ⇒   　５枚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人</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・１か月の上限枚数： </a:t>
            </a:r>
            <a:r>
              <a:rPr lang="en-US" altLang="ja-JP" sz="1600" dirty="0">
                <a:latin typeface="メイリオ" panose="020B0604030504040204" pitchFamily="50" charset="-128"/>
                <a:ea typeface="メイリオ" panose="020B0604030504040204" pitchFamily="50" charset="-128"/>
              </a:rPr>
              <a:t>24</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　 ⇒　</a:t>
            </a:r>
            <a:r>
              <a:rPr lang="en-US" altLang="ja-JP" sz="1600" dirty="0">
                <a:latin typeface="メイリオ" panose="020B0604030504040204" pitchFamily="50" charset="-128"/>
                <a:ea typeface="メイリオ" panose="020B0604030504040204" pitchFamily="50" charset="-128"/>
              </a:rPr>
              <a:t>120</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a:t>
            </a:r>
          </a:p>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・年間の上限枚数　：</a:t>
            </a:r>
            <a:r>
              <a:rPr lang="en-US" altLang="ja-JP" sz="1600" dirty="0">
                <a:latin typeface="メイリオ" panose="020B0604030504040204" pitchFamily="50" charset="-128"/>
                <a:ea typeface="メイリオ" panose="020B0604030504040204" pitchFamily="50" charset="-128"/>
              </a:rPr>
              <a:t>280</a:t>
            </a:r>
            <a:r>
              <a:rPr lang="ja-JP" altLang="en-US" sz="1600" dirty="0">
                <a:latin typeface="メイリオ" panose="020B0604030504040204" pitchFamily="50" charset="-128"/>
                <a:ea typeface="メイリオ" panose="020B0604030504040204" pitchFamily="50" charset="-128"/>
              </a:rPr>
              <a:t>枚</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家庭　⇒　  上限なし</a:t>
            </a:r>
          </a:p>
        </p:txBody>
      </p:sp>
      <p:sp>
        <p:nvSpPr>
          <p:cNvPr id="42" name="スライド番号プレースホルダー 10"/>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22</a:t>
            </a:fld>
            <a:r>
              <a:rPr lang="ja-JP" altLang="en-US" smtClean="0"/>
              <a:t> </a:t>
            </a:r>
            <a:r>
              <a:rPr lang="en-US" altLang="ja-JP" smtClean="0"/>
              <a:t>-</a:t>
            </a:r>
            <a:endParaRPr lang="ja-JP" altLang="en-US" dirty="0"/>
          </a:p>
        </p:txBody>
      </p:sp>
      <p:grpSp>
        <p:nvGrpSpPr>
          <p:cNvPr id="6" name="グループ化 5"/>
          <p:cNvGrpSpPr/>
          <p:nvPr/>
        </p:nvGrpSpPr>
        <p:grpSpPr>
          <a:xfrm>
            <a:off x="479973" y="6505174"/>
            <a:ext cx="5876030" cy="2408266"/>
            <a:chOff x="439798" y="2711623"/>
            <a:chExt cx="5876030" cy="2408266"/>
          </a:xfrm>
        </p:grpSpPr>
        <p:sp>
          <p:nvSpPr>
            <p:cNvPr id="73" name="角丸四角形 72"/>
            <p:cNvSpPr/>
            <p:nvPr/>
          </p:nvSpPr>
          <p:spPr>
            <a:xfrm>
              <a:off x="3248464" y="2823290"/>
              <a:ext cx="726831" cy="2059073"/>
            </a:xfrm>
            <a:prstGeom prst="roundRect">
              <a:avLst>
                <a:gd name="adj" fmla="val 25040"/>
              </a:avLst>
            </a:prstGeom>
            <a:solidFill>
              <a:srgbClr val="E2E9F6"/>
            </a:solidFill>
            <a:ln w="44450">
              <a:solidFill>
                <a:schemeClr val="accent5">
                  <a:lumMod val="60000"/>
                  <a:lumOff val="40000"/>
                </a:schemeClr>
              </a:solidFill>
            </a:ln>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1400" spc="-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　　用　　者</a:t>
              </a:r>
              <a:endParaRPr lang="en-US" altLang="ja-JP" sz="1400" spc="-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spc="-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個人で就業している方）</a:t>
              </a:r>
            </a:p>
          </p:txBody>
        </p:sp>
        <p:sp>
          <p:nvSpPr>
            <p:cNvPr id="74" name="テキスト ボックス 73"/>
            <p:cNvSpPr txBox="1"/>
            <p:nvPr/>
          </p:nvSpPr>
          <p:spPr>
            <a:xfrm>
              <a:off x="5915718" y="2711623"/>
              <a:ext cx="400110" cy="2282406"/>
            </a:xfrm>
            <a:prstGeom prst="rect">
              <a:avLst/>
            </a:prstGeom>
            <a:solidFill>
              <a:srgbClr val="FFF5D5"/>
            </a:solidFill>
            <a:ln w="44450">
              <a:solidFill>
                <a:srgbClr val="FFC000"/>
              </a:solidFill>
            </a:ln>
          </p:spPr>
          <p:txBody>
            <a:bodyPr vert="eaVert" wrap="square" rtlCol="0">
              <a:spAutoFit/>
            </a:bodyPr>
            <a:lstStyle/>
            <a:p>
              <a:pPr algn="dist"/>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ベビーシッター事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439798" y="2895599"/>
              <a:ext cx="845050" cy="1927161"/>
            </a:xfrm>
            <a:prstGeom prst="rect">
              <a:avLst/>
            </a:prstGeom>
            <a:solidFill>
              <a:srgbClr val="CDFFE4"/>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全国保育サービス協会から委託を受けた団体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flipH="1">
              <a:off x="1355188" y="3282459"/>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直線矢印コネクタ 76"/>
            <p:cNvCxnSpPr/>
            <p:nvPr/>
          </p:nvCxnSpPr>
          <p:spPr>
            <a:xfrm>
              <a:off x="1355188" y="3856890"/>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直線矢印コネクタ 77"/>
            <p:cNvCxnSpPr/>
            <p:nvPr/>
          </p:nvCxnSpPr>
          <p:spPr>
            <a:xfrm flipH="1">
              <a:off x="4036590" y="3845167"/>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直線矢印コネクタ 78"/>
            <p:cNvCxnSpPr/>
            <p:nvPr/>
          </p:nvCxnSpPr>
          <p:spPr>
            <a:xfrm>
              <a:off x="4036590" y="3259013"/>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直線矢印コネクタ 79"/>
            <p:cNvCxnSpPr/>
            <p:nvPr/>
          </p:nvCxnSpPr>
          <p:spPr>
            <a:xfrm>
              <a:off x="4036590" y="4419598"/>
              <a:ext cx="17232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9" name="テキスト ボックス 88"/>
            <p:cNvSpPr txBox="1"/>
            <p:nvPr/>
          </p:nvSpPr>
          <p:spPr>
            <a:xfrm>
              <a:off x="1446041" y="3024552"/>
              <a:ext cx="1582615"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①割引券の申し込み</a:t>
              </a:r>
              <a:endParaRPr kumimoji="1" lang="ja-JP" altLang="en-US" sz="1200" dirty="0">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4036840" y="3439886"/>
              <a:ext cx="1723042"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④シッターサービスの</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提供</a:t>
              </a:r>
              <a:endParaRPr kumimoji="1" lang="ja-JP" altLang="en-US" sz="1200"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4195103" y="4007223"/>
              <a:ext cx="1582615"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⑤</a:t>
              </a:r>
              <a:r>
                <a:rPr kumimoji="1" lang="ja-JP" altLang="en-US" sz="1200" dirty="0" smtClean="0">
                  <a:latin typeface="メイリオ" panose="020B0604030504040204" pitchFamily="50" charset="-128"/>
                  <a:ea typeface="メイリオ" panose="020B0604030504040204" pitchFamily="50" charset="-128"/>
                </a:rPr>
                <a:t>利用料金支払い・</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割引券手交</a:t>
              </a:r>
              <a:endParaRPr kumimoji="1" lang="ja-JP" altLang="en-US" sz="1200"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4045633" y="3028907"/>
              <a:ext cx="2024910"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③シッターの利用申込</a:t>
              </a:r>
              <a:endParaRPr kumimoji="1" lang="ja-JP" altLang="en-US" sz="1200"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539826" y="3607020"/>
              <a:ext cx="1582615"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②割引券の郵送</a:t>
              </a:r>
              <a:endParaRPr kumimoji="1" lang="ja-JP" altLang="en-US" sz="1200"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4242122" y="4468888"/>
              <a:ext cx="1406769" cy="430887"/>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a:t>
              </a:r>
              <a:r>
                <a:rPr kumimoji="1" lang="ja-JP" altLang="en-US" sz="1100" dirty="0" smtClean="0">
                  <a:latin typeface="メイリオ" panose="020B0604030504040204" pitchFamily="50" charset="-128"/>
                  <a:ea typeface="メイリオ" panose="020B0604030504040204" pitchFamily="50" charset="-128"/>
                </a:rPr>
                <a:t>由を</a:t>
              </a:r>
              <a:r>
                <a:rPr kumimoji="1" lang="ja-JP" altLang="en-US" sz="1100" dirty="0">
                  <a:latin typeface="メイリオ" panose="020B0604030504040204" pitchFamily="50" charset="-128"/>
                  <a:ea typeface="メイリオ" panose="020B0604030504040204" pitchFamily="50" charset="-128"/>
                </a:rPr>
                <a:t>記載</a:t>
              </a:r>
              <a:r>
                <a:rPr kumimoji="1" lang="ja-JP" altLang="en-US" sz="1100" dirty="0" smtClean="0">
                  <a:latin typeface="メイリオ" panose="020B0604030504040204" pitchFamily="50" charset="-128"/>
                  <a:ea typeface="メイリオ" panose="020B0604030504040204" pitchFamily="50" charset="-128"/>
                </a:rPr>
                <a:t>した</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本券を渡します</a:t>
              </a:r>
              <a:endParaRPr kumimoji="1" lang="ja-JP" altLang="en-US" sz="1100"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2253047" y="4473558"/>
              <a:ext cx="1134060" cy="646331"/>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⑥使用</a:t>
              </a:r>
              <a:r>
                <a:rPr kumimoji="1" lang="ja-JP" altLang="en-US" sz="1200" dirty="0" smtClean="0">
                  <a:latin typeface="メイリオ" panose="020B0604030504040204" pitchFamily="50" charset="-128"/>
                  <a:ea typeface="メイリオ" panose="020B0604030504040204" pitchFamily="50" charset="-128"/>
                </a:rPr>
                <a:t>した</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割引券</a:t>
              </a:r>
              <a:r>
                <a:rPr kumimoji="1" lang="ja-JP" altLang="en-US" sz="1200" dirty="0">
                  <a:latin typeface="メイリオ" panose="020B0604030504040204" pitchFamily="50" charset="-128"/>
                  <a:ea typeface="メイリオ" panose="020B0604030504040204" pitchFamily="50" charset="-128"/>
                </a:rPr>
                <a:t>の</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　半券</a:t>
              </a:r>
              <a:r>
                <a:rPr kumimoji="1" lang="ja-JP" altLang="en-US" sz="1200" dirty="0" smtClean="0">
                  <a:latin typeface="メイリオ" panose="020B0604030504040204" pitchFamily="50" charset="-128"/>
                  <a:ea typeface="メイリオ" panose="020B0604030504040204" pitchFamily="50" charset="-128"/>
                </a:rPr>
                <a:t>を保管</a:t>
              </a:r>
              <a:endParaRPr kumimoji="1" lang="ja-JP" altLang="en-US" sz="1200" dirty="0">
                <a:latin typeface="メイリオ" panose="020B0604030504040204" pitchFamily="50" charset="-128"/>
                <a:ea typeface="メイリオ" panose="020B0604030504040204" pitchFamily="50" charset="-128"/>
              </a:endParaRPr>
            </a:p>
          </p:txBody>
        </p:sp>
      </p:grpSp>
      <p:sp>
        <p:nvSpPr>
          <p:cNvPr id="68" name="角丸四角形 67"/>
          <p:cNvSpPr/>
          <p:nvPr/>
        </p:nvSpPr>
        <p:spPr>
          <a:xfrm>
            <a:off x="173482" y="8949443"/>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39334" y="8877436"/>
            <a:ext cx="6768000" cy="828092"/>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000000"/>
                </a:solidFill>
                <a:latin typeface="メイリオ" panose="020B0604030504040204" pitchFamily="50" charset="-128"/>
                <a:ea typeface="メイリオ" panose="020B0604030504040204" pitchFamily="50" charset="-128"/>
              </a:rPr>
              <a:t>　　　●詳細</a:t>
            </a:r>
            <a:r>
              <a:rPr lang="ja-JP" altLang="en-US" sz="1400" b="1" dirty="0">
                <a:solidFill>
                  <a:srgbClr val="000000"/>
                </a:solidFill>
                <a:latin typeface="メイリオ" panose="020B0604030504040204" pitchFamily="50" charset="-128"/>
                <a:ea typeface="メイリオ" panose="020B0604030504040204" pitchFamily="50" charset="-128"/>
              </a:rPr>
              <a:t>は全国保育サービス協会</a:t>
            </a:r>
            <a:r>
              <a:rPr lang="ja-JP" altLang="en-US" sz="1400" b="1" dirty="0" smtClean="0">
                <a:solidFill>
                  <a:srgbClr val="000000"/>
                </a:solidFill>
                <a:latin typeface="メイリオ" panose="020B0604030504040204" pitchFamily="50" charset="-128"/>
                <a:ea typeface="メイリオ" panose="020B0604030504040204" pitchFamily="50" charset="-128"/>
              </a:rPr>
              <a:t>ホームページを</a:t>
            </a:r>
            <a:r>
              <a:rPr lang="ja-JP" altLang="en-US" sz="1400" b="1" dirty="0">
                <a:solidFill>
                  <a:srgbClr val="000000"/>
                </a:solidFill>
                <a:latin typeface="メイリオ" panose="020B0604030504040204" pitchFamily="50" charset="-128"/>
                <a:ea typeface="メイリオ" panose="020B0604030504040204" pitchFamily="50" charset="-128"/>
              </a:rPr>
              <a:t>ご覧ください</a:t>
            </a:r>
            <a:r>
              <a:rPr lang="ja-JP" altLang="en-US" sz="1400" b="1" dirty="0" smtClean="0">
                <a:solidFill>
                  <a:srgbClr val="000000"/>
                </a:solidFill>
                <a:latin typeface="メイリオ" panose="020B0604030504040204" pitchFamily="50" charset="-128"/>
                <a:ea typeface="メイリオ" panose="020B0604030504040204" pitchFamily="50" charset="-128"/>
              </a:rPr>
              <a:t>。</a:t>
            </a:r>
            <a:endParaRPr lang="en-US" altLang="ja-JP" sz="1400" b="1" dirty="0" smtClean="0">
              <a:solidFill>
                <a:srgbClr val="000000"/>
              </a:solidFill>
              <a:latin typeface="メイリオ" panose="020B0604030504040204" pitchFamily="50" charset="-128"/>
              <a:ea typeface="メイリオ" panose="020B0604030504040204" pitchFamily="50" charset="-128"/>
            </a:endParaRPr>
          </a:p>
          <a:p>
            <a:pPr>
              <a:lnSpc>
                <a:spcPts val="500"/>
              </a:lnSpc>
            </a:pPr>
            <a:endParaRPr lang="en-US" altLang="ja-JP" sz="1400" dirty="0" smtClean="0">
              <a:solidFill>
                <a:srgbClr val="000000"/>
              </a:solidFill>
              <a:latin typeface="メイリオ" panose="020B0604030504040204" pitchFamily="50" charset="-128"/>
              <a:ea typeface="メイリオ" panose="020B0604030504040204" pitchFamily="50" charset="-128"/>
            </a:endParaRPr>
          </a:p>
          <a:p>
            <a:r>
              <a:rPr lang="ja-JP" altLang="en-US" sz="1400" dirty="0" smtClean="0">
                <a:solidFill>
                  <a:srgbClr val="000000"/>
                </a:solidFill>
                <a:latin typeface="メイリオ" panose="020B0604030504040204" pitchFamily="50" charset="-128"/>
                <a:ea typeface="メイリオ" panose="020B0604030504040204" pitchFamily="50" charset="-128"/>
              </a:rPr>
              <a:t>　　　　　</a:t>
            </a:r>
            <a:r>
              <a:rPr lang="en-US" altLang="ja-JP" sz="1400" dirty="0" smtClean="0">
                <a:solidFill>
                  <a:srgbClr val="000000"/>
                </a:solidFill>
                <a:latin typeface="メイリオ" panose="020B0604030504040204" pitchFamily="50" charset="-128"/>
                <a:ea typeface="メイリオ" panose="020B0604030504040204" pitchFamily="50" charset="-128"/>
                <a:hlinkClick r:id="rId3"/>
              </a:rPr>
              <a:t>http</a:t>
            </a:r>
            <a:r>
              <a:rPr lang="en-US" altLang="ja-JP" sz="1400" dirty="0">
                <a:solidFill>
                  <a:srgbClr val="000000"/>
                </a:solidFill>
                <a:latin typeface="メイリオ" panose="020B0604030504040204" pitchFamily="50" charset="-128"/>
                <a:ea typeface="メイリオ" panose="020B0604030504040204" pitchFamily="50" charset="-128"/>
                <a:hlinkClick r:id="rId3"/>
              </a:rPr>
              <a:t>://www.acsa.jp</a:t>
            </a:r>
            <a:r>
              <a:rPr lang="en-US" altLang="ja-JP" sz="1400" dirty="0" smtClean="0">
                <a:solidFill>
                  <a:srgbClr val="000000"/>
                </a:solidFill>
                <a:latin typeface="メイリオ" panose="020B0604030504040204" pitchFamily="50" charset="-128"/>
                <a:ea typeface="メイリオ" panose="020B0604030504040204" pitchFamily="50" charset="-128"/>
                <a:hlinkClick r:id="rId3"/>
              </a:rPr>
              <a:t>/</a:t>
            </a:r>
            <a:endParaRPr lang="en-US" altLang="ja-JP" sz="1400" b="1" dirty="0" smtClean="0">
              <a:solidFill>
                <a:srgbClr val="000000"/>
              </a:solidFill>
              <a:latin typeface="メイリオ" panose="020B0604030504040204" pitchFamily="50" charset="-128"/>
              <a:ea typeface="メイリオ" panose="020B0604030504040204" pitchFamily="50" charset="-128"/>
            </a:endParaRPr>
          </a:p>
        </p:txBody>
      </p:sp>
      <p:pic>
        <p:nvPicPr>
          <p:cNvPr id="48" name="図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7292" y="8985448"/>
            <a:ext cx="648000" cy="648000"/>
          </a:xfrm>
          <a:prstGeom prst="rect">
            <a:avLst/>
          </a:prstGeom>
        </p:spPr>
      </p:pic>
    </p:spTree>
    <p:extLst>
      <p:ext uri="{BB962C8B-B14F-4D97-AF65-F5344CB8AC3E}">
        <p14:creationId xmlns:p14="http://schemas.microsoft.com/office/powerpoint/2010/main" val="2310941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81372" y="2720752"/>
            <a:ext cx="6696000" cy="360000"/>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労働問題</a:t>
            </a:r>
            <a:r>
              <a:rPr lang="ja-JP" altLang="en-US" sz="1200" b="1" spc="-40" dirty="0" smtClean="0">
                <a:solidFill>
                  <a:schemeClr val="bg1"/>
                </a:solidFill>
                <a:latin typeface="メイリオ" panose="020B0604030504040204" pitchFamily="50" charset="-128"/>
                <a:ea typeface="メイリオ" panose="020B0604030504040204" pitchFamily="50" charset="-128"/>
              </a:rPr>
              <a:t>（解雇・雇止め等）</a:t>
            </a:r>
            <a:r>
              <a:rPr lang="ja-JP" altLang="en-US" sz="1600" b="1" spc="-40" dirty="0" smtClean="0">
                <a:solidFill>
                  <a:schemeClr val="bg1"/>
                </a:solidFill>
                <a:latin typeface="メイリオ" panose="020B0604030504040204" pitchFamily="50" charset="-128"/>
                <a:ea typeface="メイリオ" panose="020B0604030504040204" pitchFamily="50" charset="-128"/>
              </a:rPr>
              <a:t>について相談したいとき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5284" y="20452"/>
            <a:ext cx="810166" cy="288000"/>
          </a:xfrm>
          <a:prstGeom prst="rect">
            <a:avLst/>
          </a:prstGeom>
        </p:spPr>
      </p:pic>
      <p:sp>
        <p:nvSpPr>
          <p:cNvPr id="32" name="正方形/長方形 31"/>
          <p:cNvSpPr/>
          <p:nvPr/>
        </p:nvSpPr>
        <p:spPr>
          <a:xfrm>
            <a:off x="0" y="308452"/>
            <a:ext cx="6858000" cy="82812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903"/>
              </a:lnSpc>
              <a:defRPr/>
            </a:pPr>
            <a:r>
              <a:rPr lang="ja-JP" altLang="en-US" sz="2000" b="1" dirty="0" smtClean="0">
                <a:solidFill>
                  <a:schemeClr val="tx1"/>
                </a:solidFill>
                <a:latin typeface="メイリオ" panose="020B0604030504040204" pitchFamily="50" charset="-128"/>
                <a:ea typeface="メイリオ" panose="020B0604030504040204" pitchFamily="50" charset="-128"/>
              </a:rPr>
              <a:t>相談窓口一覧</a:t>
            </a:r>
            <a:endParaRPr lang="en-US" altLang="ja-JP" sz="2000" b="1" dirty="0" smtClean="0">
              <a:solidFill>
                <a:schemeClr val="tx1"/>
              </a:solidFill>
              <a:latin typeface="メイリオ" panose="020B0604030504040204" pitchFamily="50" charset="-128"/>
              <a:ea typeface="メイリオ" panose="020B0604030504040204" pitchFamily="50" charset="-128"/>
            </a:endParaRPr>
          </a:p>
          <a:p>
            <a:pPr algn="ctr">
              <a:lnSpc>
                <a:spcPts val="1800"/>
              </a:lnSpc>
              <a:defRPr/>
            </a:pPr>
            <a:r>
              <a:rPr lang="ja-JP" altLang="en-US" sz="1400" b="1" dirty="0" smtClean="0">
                <a:solidFill>
                  <a:schemeClr val="tx1"/>
                </a:solidFill>
                <a:latin typeface="メイリオ" panose="020B0604030504040204" pitchFamily="50" charset="-128"/>
                <a:ea typeface="メイリオ" panose="020B0604030504040204" pitchFamily="50" charset="-128"/>
              </a:rPr>
              <a:t>皆様お一人お一人のお悩みに寄り添えるよう、</a:t>
            </a:r>
            <a:endParaRPr lang="en-US" altLang="ja-JP" sz="1400" b="1" dirty="0" smtClean="0">
              <a:solidFill>
                <a:schemeClr val="tx1"/>
              </a:solidFill>
              <a:latin typeface="メイリオ" panose="020B0604030504040204" pitchFamily="50" charset="-128"/>
              <a:ea typeface="メイリオ" panose="020B0604030504040204" pitchFamily="50" charset="-128"/>
            </a:endParaRPr>
          </a:p>
          <a:p>
            <a:pPr algn="ctr">
              <a:lnSpc>
                <a:spcPts val="1800"/>
              </a:lnSpc>
              <a:defRPr/>
            </a:pPr>
            <a:r>
              <a:rPr lang="ja-JP" altLang="en-US" sz="1400" b="1" dirty="0" smtClean="0">
                <a:solidFill>
                  <a:schemeClr val="tx1"/>
                </a:solidFill>
                <a:latin typeface="メイリオ" panose="020B0604030504040204" pitchFamily="50" charset="-128"/>
                <a:ea typeface="メイリオ" panose="020B0604030504040204" pitchFamily="50" charset="-128"/>
              </a:rPr>
              <a:t>各種ご相談窓口をご用意しています。</a:t>
            </a:r>
            <a:r>
              <a:rPr lang="ja-JP" altLang="en-US" sz="1400" b="1" dirty="0" smtClean="0">
                <a:solidFill>
                  <a:srgbClr val="C00000"/>
                </a:solidFill>
                <a:latin typeface="メイリオ" panose="020B0604030504040204" pitchFamily="50" charset="-128"/>
                <a:ea typeface="メイリオ" panose="020B0604030504040204" pitchFamily="50" charset="-128"/>
              </a:rPr>
              <a:t>お気軽に</a:t>
            </a:r>
            <a:r>
              <a:rPr lang="ja-JP" altLang="en-US" sz="1400" b="1" dirty="0" smtClean="0">
                <a:solidFill>
                  <a:schemeClr val="tx1"/>
                </a:solidFill>
                <a:latin typeface="メイリオ" panose="020B0604030504040204" pitchFamily="50" charset="-128"/>
                <a:ea typeface="メイリオ" panose="020B0604030504040204" pitchFamily="50" charset="-128"/>
              </a:rPr>
              <a:t>ご相談ください。</a:t>
            </a:r>
            <a:endParaRPr lang="en-US" altLang="ja-JP" sz="1400" b="1" dirty="0" smtClean="0">
              <a:solidFill>
                <a:schemeClr val="tx1"/>
              </a:solidFill>
              <a:latin typeface="メイリオ" panose="020B0604030504040204" pitchFamily="50" charset="-128"/>
              <a:ea typeface="メイリオ" panose="020B0604030504040204" pitchFamily="50" charset="-128"/>
            </a:endParaRPr>
          </a:p>
        </p:txBody>
      </p:sp>
      <p:sp>
        <p:nvSpPr>
          <p:cNvPr id="55" name="正方形/長方形 54"/>
          <p:cNvSpPr/>
          <p:nvPr/>
        </p:nvSpPr>
        <p:spPr>
          <a:xfrm>
            <a:off x="75086" y="3109417"/>
            <a:ext cx="4644664"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rPr>
              <a:t>特別</a:t>
            </a:r>
            <a:r>
              <a:rPr lang="ja-JP" altLang="en-US" sz="1600" b="1" u="sng" dirty="0">
                <a:solidFill>
                  <a:schemeClr val="tx1"/>
                </a:solidFill>
                <a:latin typeface="メイリオ" panose="020B0604030504040204" pitchFamily="50" charset="-128"/>
                <a:ea typeface="メイリオ" panose="020B0604030504040204" pitchFamily="50" charset="-128"/>
              </a:rPr>
              <a:t>労働</a:t>
            </a:r>
            <a:r>
              <a:rPr lang="ja-JP" altLang="en-US" sz="1600" b="1" u="sng" dirty="0" smtClean="0">
                <a:solidFill>
                  <a:schemeClr val="tx1"/>
                </a:solidFill>
                <a:latin typeface="メイリオ" panose="020B0604030504040204" pitchFamily="50" charset="-128"/>
                <a:ea typeface="メイリオ" panose="020B0604030504040204" pitchFamily="50" charset="-128"/>
              </a:rPr>
              <a:t>相談窓口</a:t>
            </a:r>
            <a:r>
              <a:rPr lang="ja-JP" altLang="en-US" sz="1200" b="1" u="sng" dirty="0" smtClean="0">
                <a:solidFill>
                  <a:schemeClr val="tx1"/>
                </a:solidFill>
                <a:latin typeface="メイリオ" panose="020B0604030504040204" pitchFamily="50" charset="-128"/>
                <a:ea typeface="メイリオ" panose="020B0604030504040204" pitchFamily="50" charset="-128"/>
              </a:rPr>
              <a:t>等</a:t>
            </a:r>
            <a:r>
              <a:rPr lang="en-US" altLang="ja-JP" sz="1100" u="sng" dirty="0">
                <a:solidFill>
                  <a:schemeClr val="tx1"/>
                </a:solidFill>
                <a:latin typeface="メイリオ" panose="020B0604030504040204" pitchFamily="50" charset="-128"/>
                <a:ea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rPr>
              <a:t>TEL:</a:t>
            </a:r>
            <a:r>
              <a:rPr lang="ja-JP" altLang="en-US" sz="1100" u="sng" dirty="0" smtClean="0">
                <a:solidFill>
                  <a:schemeClr val="tx1"/>
                </a:solidFill>
                <a:latin typeface="メイリオ" panose="020B0604030504040204" pitchFamily="50" charset="-128"/>
                <a:ea typeface="メイリオ" panose="020B0604030504040204" pitchFamily="50" charset="-128"/>
              </a:rPr>
              <a:t>最寄りの窓口に</a:t>
            </a:r>
            <a:r>
              <a:rPr lang="ja-JP" altLang="en-US" sz="1100" u="sng" dirty="0">
                <a:solidFill>
                  <a:schemeClr val="tx1"/>
                </a:solidFill>
                <a:latin typeface="メイリオ" panose="020B0604030504040204" pitchFamily="50" charset="-128"/>
                <a:ea typeface="メイリオ" panose="020B0604030504040204" pitchFamily="50" charset="-128"/>
              </a:rPr>
              <a:t>おかけください</a:t>
            </a:r>
            <a:r>
              <a:rPr lang="en-US" altLang="ja-JP" sz="1100" u="sng" dirty="0" smtClean="0">
                <a:solidFill>
                  <a:schemeClr val="tx1"/>
                </a:solidFill>
                <a:latin typeface="メイリオ" panose="020B0604030504040204" pitchFamily="50" charset="-128"/>
                <a:ea typeface="メイリオ" panose="020B0604030504040204" pitchFamily="50" charset="-128"/>
              </a:rPr>
              <a:t>】</a:t>
            </a:r>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56" name="スライド番号プレースホルダー 10"/>
          <p:cNvSpPr>
            <a:spLocks noGrp="1"/>
          </p:cNvSpPr>
          <p:nvPr>
            <p:ph type="sldNum" sz="quarter" idx="12"/>
          </p:nvPr>
        </p:nvSpPr>
        <p:spPr>
          <a:xfrm>
            <a:off x="1" y="9736538"/>
            <a:ext cx="6858000" cy="221018"/>
          </a:xfrm>
          <a:noFill/>
        </p:spPr>
        <p:txBody>
          <a:bodyPr/>
          <a:lstStyle/>
          <a:p>
            <a:r>
              <a:rPr lang="en-US" altLang="ja-JP" dirty="0" smtClean="0">
                <a:solidFill>
                  <a:schemeClr val="tx1"/>
                </a:solidFill>
              </a:rPr>
              <a:t>- </a:t>
            </a:r>
            <a:fld id="{9E2A29CB-BA86-48A6-80E1-CB8750A963B5}" type="slidenum">
              <a:rPr lang="ja-JP" altLang="en-US" smtClean="0">
                <a:solidFill>
                  <a:schemeClr val="tx1"/>
                </a:solidFill>
              </a:rPr>
              <a:pPr/>
              <a:t>3</a:t>
            </a:fld>
            <a:r>
              <a:rPr lang="ja-JP" altLang="en-US" dirty="0" smtClean="0">
                <a:solidFill>
                  <a:schemeClr val="tx1"/>
                </a:solidFill>
              </a:rPr>
              <a:t> </a:t>
            </a:r>
            <a:r>
              <a:rPr lang="en-US" altLang="ja-JP" dirty="0" smtClean="0">
                <a:solidFill>
                  <a:schemeClr val="tx1"/>
                </a:solidFill>
              </a:rPr>
              <a:t>-</a:t>
            </a:r>
            <a:endParaRPr lang="ja-JP" altLang="en-US" dirty="0">
              <a:solidFill>
                <a:schemeClr val="tx1"/>
              </a:solidFill>
            </a:endParaRPr>
          </a:p>
        </p:txBody>
      </p:sp>
      <p:sp>
        <p:nvSpPr>
          <p:cNvPr id="57" name="正方形/長方形 56"/>
          <p:cNvSpPr/>
          <p:nvPr/>
        </p:nvSpPr>
        <p:spPr>
          <a:xfrm>
            <a:off x="315284" y="3397449"/>
            <a:ext cx="5783635" cy="374906"/>
          </a:xfrm>
          <a:prstGeom prst="rect">
            <a:avLst/>
          </a:prstGeom>
        </p:spPr>
        <p:txBody>
          <a:bodyPr wrap="none" lIns="0" tIns="36000" rIns="0" bIns="0">
            <a:spAutoFit/>
          </a:bodyPr>
          <a:lstStyle/>
          <a:p>
            <a:r>
              <a:rPr lang="ja-JP" altLang="en-US" sz="1100" spc="-30" dirty="0">
                <a:latin typeface="メイリオ" panose="020B0604030504040204" pitchFamily="50" charset="-128"/>
                <a:ea typeface="メイリオ" panose="020B0604030504040204" pitchFamily="50" charset="-128"/>
              </a:rPr>
              <a:t>各都道府県労働局に「</a:t>
            </a:r>
            <a:r>
              <a:rPr lang="ja-JP" altLang="en-US" sz="1100" spc="-30" dirty="0">
                <a:latin typeface="メイリオ" panose="020B0604030504040204" pitchFamily="50" charset="-128"/>
                <a:ea typeface="メイリオ" panose="020B0604030504040204" pitchFamily="50" charset="-128"/>
                <a:hlinkClick r:id="rId3"/>
              </a:rPr>
              <a:t>特別労働相談窓口</a:t>
            </a:r>
            <a:r>
              <a:rPr lang="ja-JP" altLang="en-US" sz="1100" spc="-30" dirty="0">
                <a:latin typeface="メイリオ" panose="020B0604030504040204" pitchFamily="50" charset="-128"/>
                <a:ea typeface="メイリオ" panose="020B0604030504040204" pitchFamily="50" charset="-128"/>
              </a:rPr>
              <a:t>」を設置しております</a:t>
            </a:r>
            <a:r>
              <a:rPr lang="ja-JP" altLang="en-US" sz="1100" spc="-30" dirty="0" smtClean="0">
                <a:latin typeface="メイリオ" panose="020B0604030504040204" pitchFamily="50" charset="-128"/>
                <a:ea typeface="メイリオ" panose="020B0604030504040204" pitchFamily="50" charset="-128"/>
              </a:rPr>
              <a:t>。</a:t>
            </a:r>
            <a:endParaRPr lang="en-US" altLang="ja-JP" sz="1100" spc="-30" dirty="0" smtClean="0">
              <a:latin typeface="メイリオ" panose="020B0604030504040204" pitchFamily="50" charset="-128"/>
              <a:ea typeface="メイリオ" panose="020B0604030504040204" pitchFamily="50" charset="-128"/>
            </a:endParaRPr>
          </a:p>
          <a:p>
            <a:r>
              <a:rPr lang="ja-JP" altLang="en-US" sz="1100" spc="-30" dirty="0" smtClean="0">
                <a:latin typeface="メイリオ" panose="020B0604030504040204" pitchFamily="50" charset="-128"/>
                <a:ea typeface="メイリオ" panose="020B0604030504040204" pitchFamily="50" charset="-128"/>
              </a:rPr>
              <a:t>新型コロナウイルスの影響に伴う解雇・雇止め・休業手当等の労働相談</a:t>
            </a:r>
            <a:r>
              <a:rPr lang="ja-JP" altLang="en-US" sz="1100" spc="-30" dirty="0">
                <a:latin typeface="メイリオ" panose="020B0604030504040204" pitchFamily="50" charset="-128"/>
                <a:ea typeface="メイリオ" panose="020B0604030504040204" pitchFamily="50" charset="-128"/>
              </a:rPr>
              <a:t>に対応しています。</a:t>
            </a:r>
          </a:p>
        </p:txBody>
      </p:sp>
      <p:sp>
        <p:nvSpPr>
          <p:cNvPr id="63" name="テキスト ボックス 62"/>
          <p:cNvSpPr txBox="1"/>
          <p:nvPr/>
        </p:nvSpPr>
        <p:spPr>
          <a:xfrm>
            <a:off x="91895" y="7905368"/>
            <a:ext cx="6696000" cy="360000"/>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生きづらさを感じるなどの様々な悩みについて相談したいとき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122357" y="8265368"/>
            <a:ext cx="5657762"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4"/>
              </a:rPr>
              <a:t>よりそいホットライン</a:t>
            </a:r>
            <a:r>
              <a:rPr lang="ja-JP" altLang="en-US" sz="1200" b="1" u="sng" dirty="0" smtClean="0">
                <a:solidFill>
                  <a:schemeClr val="tx1"/>
                </a:solidFill>
                <a:latin typeface="メイリオ" panose="020B0604030504040204" pitchFamily="50" charset="-128"/>
                <a:ea typeface="メイリオ" panose="020B0604030504040204" pitchFamily="50" charset="-128"/>
              </a:rPr>
              <a:t>等（電話等による相談）</a:t>
            </a:r>
            <a:r>
              <a:rPr lang="en-US" altLang="ja-JP" sz="1100" u="sng" dirty="0" smtClean="0">
                <a:solidFill>
                  <a:schemeClr val="tx1"/>
                </a:solidFill>
                <a:latin typeface="メイリオ" panose="020B0604030504040204" pitchFamily="50" charset="-128"/>
                <a:ea typeface="メイリオ" panose="020B0604030504040204" pitchFamily="50" charset="-128"/>
              </a:rPr>
              <a:t>【TEL:0120-279-338】</a:t>
            </a:r>
          </a:p>
        </p:txBody>
      </p:sp>
      <p:sp>
        <p:nvSpPr>
          <p:cNvPr id="67" name="正方形/長方形 66"/>
          <p:cNvSpPr/>
          <p:nvPr/>
        </p:nvSpPr>
        <p:spPr>
          <a:xfrm>
            <a:off x="332657" y="8544341"/>
            <a:ext cx="5364596" cy="621127"/>
          </a:xfrm>
          <a:prstGeom prst="rect">
            <a:avLst/>
          </a:prstGeom>
        </p:spPr>
        <p:txBody>
          <a:bodyPr wrap="square" lIns="0" tIns="36000" rIns="0" bIns="0">
            <a:spAutoFit/>
          </a:bodyPr>
          <a:lstStyle/>
          <a:p>
            <a:r>
              <a:rPr lang="ja-JP" altLang="en-US" sz="1100" spc="-30" dirty="0" smtClean="0">
                <a:latin typeface="メイリオ" panose="020B0604030504040204" pitchFamily="50" charset="-128"/>
                <a:ea typeface="メイリオ" panose="020B0604030504040204" pitchFamily="50" charset="-128"/>
              </a:rPr>
              <a:t>どんなひとの、どんな悩みにもよりそって、一緒に解決できる方法を探します。</a:t>
            </a:r>
          </a:p>
          <a:p>
            <a:r>
              <a:rPr lang="ja-JP" altLang="en-US" sz="900" spc="-30" dirty="0" smtClean="0">
                <a:latin typeface="メイリオ" panose="020B0604030504040204" pitchFamily="50" charset="-128"/>
                <a:ea typeface="メイリオ" panose="020B0604030504040204" pitchFamily="50" charset="-128"/>
              </a:rPr>
              <a:t>（ご相談の例）</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・暮らしの悩みごと・悩みを聞いて欲しい方、</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smtClean="0">
                <a:latin typeface="メイリオ" panose="020B0604030504040204" pitchFamily="50" charset="-128"/>
                <a:ea typeface="メイリオ" panose="020B0604030504040204" pitchFamily="50" charset="-128"/>
              </a:rPr>
              <a:t>・性</a:t>
            </a:r>
            <a:r>
              <a:rPr lang="ja-JP" altLang="en-US" sz="900" spc="-30" dirty="0">
                <a:latin typeface="メイリオ" panose="020B0604030504040204" pitchFamily="50" charset="-128"/>
                <a:ea typeface="メイリオ" panose="020B0604030504040204" pitchFamily="50" charset="-128"/>
              </a:rPr>
              <a:t>暴力</a:t>
            </a:r>
            <a:r>
              <a:rPr lang="ja-JP" altLang="en-US" sz="900" spc="-30" dirty="0" smtClean="0">
                <a:latin typeface="メイリオ" panose="020B0604030504040204" pitchFamily="50" charset="-128"/>
                <a:ea typeface="メイリオ" panose="020B0604030504040204" pitchFamily="50" charset="-128"/>
              </a:rPr>
              <a:t>などの</a:t>
            </a:r>
            <a:r>
              <a:rPr lang="ja-JP" altLang="en-US" sz="900" spc="-30" dirty="0">
                <a:latin typeface="メイリオ" panose="020B0604030504040204" pitchFamily="50" charset="-128"/>
                <a:ea typeface="メイリオ" panose="020B0604030504040204" pitchFamily="50" charset="-128"/>
              </a:rPr>
              <a:t>相談をしたい</a:t>
            </a:r>
            <a:r>
              <a:rPr lang="ja-JP" altLang="en-US" sz="900" spc="-30" dirty="0" smtClean="0">
                <a:latin typeface="メイリオ" panose="020B0604030504040204" pitchFamily="50" charset="-128"/>
                <a:ea typeface="メイリオ" panose="020B0604030504040204" pitchFamily="50" charset="-128"/>
              </a:rPr>
              <a:t>方、</a:t>
            </a:r>
            <a:endParaRPr lang="ja-JP" altLang="en-US" sz="900" spc="-30" dirty="0">
              <a:latin typeface="メイリオ" panose="020B0604030504040204" pitchFamily="50" charset="-128"/>
              <a:ea typeface="メイリオ" panose="020B0604030504040204" pitchFamily="50" charset="-128"/>
            </a:endParaRPr>
          </a:p>
          <a:p>
            <a:r>
              <a:rPr lang="ja-JP" altLang="en-US" sz="900" spc="-30" dirty="0">
                <a:latin typeface="メイリオ" panose="020B0604030504040204" pitchFamily="50" charset="-128"/>
                <a:ea typeface="メイリオ" panose="020B0604030504040204" pitchFamily="50" charset="-128"/>
              </a:rPr>
              <a:t>　外国語による相談をしたい</a:t>
            </a:r>
            <a:r>
              <a:rPr lang="ja-JP" altLang="en-US" sz="900" spc="-30" dirty="0" smtClean="0">
                <a:latin typeface="メイリオ" panose="020B0604030504040204" pitchFamily="50" charset="-128"/>
                <a:ea typeface="メイリオ" panose="020B0604030504040204" pitchFamily="50" charset="-128"/>
              </a:rPr>
              <a:t>方　　　　　　　　　　　　　　　　　　　　　　　など</a:t>
            </a:r>
            <a:endParaRPr lang="en-US" altLang="ja-JP" sz="900" spc="-30" dirty="0">
              <a:latin typeface="メイリオ" panose="020B0604030504040204" pitchFamily="50" charset="-128"/>
              <a:ea typeface="メイリオ" panose="020B0604030504040204" pitchFamily="50" charset="-128"/>
            </a:endParaRPr>
          </a:p>
        </p:txBody>
      </p:sp>
      <p:sp>
        <p:nvSpPr>
          <p:cNvPr id="73" name="テキスト ボックス 72"/>
          <p:cNvSpPr txBox="1"/>
          <p:nvPr/>
        </p:nvSpPr>
        <p:spPr>
          <a:xfrm>
            <a:off x="69361" y="1208584"/>
            <a:ext cx="6696000" cy="360000"/>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仕事について相談したいとき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sp>
        <p:nvSpPr>
          <p:cNvPr id="74" name="正方形/長方形 73"/>
          <p:cNvSpPr/>
          <p:nvPr/>
        </p:nvSpPr>
        <p:spPr>
          <a:xfrm>
            <a:off x="105365" y="1597141"/>
            <a:ext cx="4659092"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rPr>
              <a:t>ハローワーク</a:t>
            </a:r>
            <a:r>
              <a:rPr lang="en-US" altLang="ja-JP" sz="1100" u="sng" dirty="0">
                <a:solidFill>
                  <a:schemeClr val="tx1"/>
                </a:solidFill>
                <a:latin typeface="メイリオ" panose="020B0604030504040204" pitchFamily="50" charset="-128"/>
                <a:ea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rPr>
              <a:t>TEL:</a:t>
            </a:r>
            <a:r>
              <a:rPr lang="ja-JP" altLang="en-US" sz="1100" u="sng" dirty="0" smtClean="0">
                <a:solidFill>
                  <a:schemeClr val="tx1"/>
                </a:solidFill>
                <a:latin typeface="メイリオ" panose="020B0604030504040204" pitchFamily="50" charset="-128"/>
                <a:ea typeface="メイリオ" panose="020B0604030504040204" pitchFamily="50" charset="-128"/>
              </a:rPr>
              <a:t>最寄りのハロー</a:t>
            </a:r>
            <a:r>
              <a:rPr lang="ja-JP" altLang="en-US" sz="1100" u="sng" dirty="0">
                <a:solidFill>
                  <a:schemeClr val="tx1"/>
                </a:solidFill>
                <a:latin typeface="メイリオ" panose="020B0604030504040204" pitchFamily="50" charset="-128"/>
                <a:ea typeface="メイリオ" panose="020B0604030504040204" pitchFamily="50" charset="-128"/>
              </a:rPr>
              <a:t>ワーク</a:t>
            </a:r>
            <a:r>
              <a:rPr lang="ja-JP" altLang="en-US" sz="1100" u="sng" dirty="0" smtClean="0">
                <a:solidFill>
                  <a:schemeClr val="tx1"/>
                </a:solidFill>
                <a:latin typeface="メイリオ" panose="020B0604030504040204" pitchFamily="50" charset="-128"/>
                <a:ea typeface="メイリオ" panose="020B0604030504040204" pitchFamily="50" charset="-128"/>
              </a:rPr>
              <a:t>に</a:t>
            </a:r>
            <a:r>
              <a:rPr lang="ja-JP" altLang="en-US" sz="1100" u="sng" dirty="0">
                <a:solidFill>
                  <a:schemeClr val="tx1"/>
                </a:solidFill>
                <a:latin typeface="メイリオ" panose="020B0604030504040204" pitchFamily="50" charset="-128"/>
                <a:ea typeface="メイリオ" panose="020B0604030504040204" pitchFamily="50" charset="-128"/>
              </a:rPr>
              <a:t>おかけください</a:t>
            </a:r>
            <a:r>
              <a:rPr lang="en-US" altLang="ja-JP" sz="1100" u="sng" dirty="0" smtClean="0">
                <a:solidFill>
                  <a:schemeClr val="tx1"/>
                </a:solidFill>
                <a:latin typeface="メイリオ" panose="020B0604030504040204" pitchFamily="50" charset="-128"/>
                <a:ea typeface="メイリオ" panose="020B0604030504040204" pitchFamily="50" charset="-128"/>
              </a:rPr>
              <a:t>】</a:t>
            </a:r>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75" name="正方形/長方形 74"/>
          <p:cNvSpPr/>
          <p:nvPr/>
        </p:nvSpPr>
        <p:spPr>
          <a:xfrm>
            <a:off x="296652" y="1877794"/>
            <a:ext cx="5674851" cy="374906"/>
          </a:xfrm>
          <a:prstGeom prst="rect">
            <a:avLst/>
          </a:prstGeom>
        </p:spPr>
        <p:txBody>
          <a:bodyPr wrap="square" lIns="0" tIns="36000" rIns="0" bIns="0">
            <a:spAutoFit/>
          </a:bodyPr>
          <a:lstStyle/>
          <a:p>
            <a:r>
              <a:rPr lang="ja-JP" altLang="en-US" sz="1100" spc="-30" dirty="0">
                <a:latin typeface="メイリオ" panose="020B0604030504040204" pitchFamily="50" charset="-128"/>
                <a:ea typeface="メイリオ" panose="020B0604030504040204" pitchFamily="50" charset="-128"/>
              </a:rPr>
              <a:t>仕事をお探しの方は、</a:t>
            </a:r>
            <a:r>
              <a:rPr lang="ja-JP" altLang="en-US" sz="1100" spc="-30" dirty="0">
                <a:latin typeface="メイリオ" panose="020B0604030504040204" pitchFamily="50" charset="-128"/>
                <a:ea typeface="メイリオ" panose="020B0604030504040204" pitchFamily="50" charset="-128"/>
                <a:hlinkClick r:id="rId5"/>
              </a:rPr>
              <a:t>お近くのハローワーク</a:t>
            </a:r>
            <a:r>
              <a:rPr lang="ja-JP" altLang="en-US" sz="1100" spc="-30" dirty="0">
                <a:latin typeface="メイリオ" panose="020B0604030504040204" pitchFamily="50" charset="-128"/>
                <a:ea typeface="メイリオ" panose="020B0604030504040204" pitchFamily="50" charset="-128"/>
              </a:rPr>
              <a:t>にご相談ください。求人情報は、</a:t>
            </a:r>
            <a:r>
              <a:rPr lang="ja-JP" altLang="en-US" sz="1100" spc="-30" dirty="0">
                <a:latin typeface="メイリオ" panose="020B0604030504040204" pitchFamily="50" charset="-128"/>
                <a:ea typeface="メイリオ" panose="020B0604030504040204" pitchFamily="50" charset="-128"/>
                <a:hlinkClick r:id="rId6"/>
              </a:rPr>
              <a:t>ハローワークインターネットサービス</a:t>
            </a:r>
            <a:r>
              <a:rPr lang="ja-JP" altLang="en-US" sz="1100" spc="-30" dirty="0">
                <a:latin typeface="メイリオ" panose="020B0604030504040204" pitchFamily="50" charset="-128"/>
                <a:ea typeface="メイリオ" panose="020B0604030504040204" pitchFamily="50" charset="-128"/>
              </a:rPr>
              <a:t>でも探すことができます。また、職業紹介等は電話で相談できます</a:t>
            </a:r>
            <a:r>
              <a:rPr lang="ja-JP" altLang="en-US" sz="1100" spc="-30" dirty="0" smtClean="0">
                <a:latin typeface="メイリオ" panose="020B0604030504040204" pitchFamily="50" charset="-128"/>
                <a:ea typeface="メイリオ" panose="020B0604030504040204" pitchFamily="50" charset="-128"/>
              </a:rPr>
              <a:t>。</a:t>
            </a:r>
            <a:endParaRPr lang="ja-JP" altLang="en-US" sz="1100" spc="-3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16632" y="9141195"/>
            <a:ext cx="1964443"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en-US" altLang="ja-JP" sz="1600" b="1" u="sng" dirty="0" smtClean="0">
                <a:solidFill>
                  <a:schemeClr val="tx1"/>
                </a:solidFill>
                <a:latin typeface="メイリオ" panose="020B0604030504040204" pitchFamily="50" charset="-128"/>
                <a:ea typeface="メイリオ" panose="020B0604030504040204" pitchFamily="50" charset="-128"/>
                <a:hlinkClick r:id="rId7"/>
              </a:rPr>
              <a:t>SNS</a:t>
            </a:r>
            <a:r>
              <a:rPr lang="ja-JP" altLang="en-US" sz="1600" b="1" u="sng" dirty="0" smtClean="0">
                <a:solidFill>
                  <a:schemeClr val="tx1"/>
                </a:solidFill>
                <a:latin typeface="メイリオ" panose="020B0604030504040204" pitchFamily="50" charset="-128"/>
                <a:ea typeface="メイリオ" panose="020B0604030504040204" pitchFamily="50" charset="-128"/>
                <a:hlinkClick r:id="rId7"/>
              </a:rPr>
              <a:t>等による相談</a:t>
            </a:r>
            <a:endParaRPr lang="en-US" altLang="ja-JP" sz="1200" b="1" u="sng" dirty="0" smtClean="0">
              <a:solidFill>
                <a:schemeClr val="tx1"/>
              </a:solidFill>
              <a:latin typeface="メイリオ" panose="020B0604030504040204" pitchFamily="50" charset="-128"/>
              <a:ea typeface="メイリオ" panose="020B0604030504040204" pitchFamily="50" charset="-128"/>
            </a:endParaRPr>
          </a:p>
        </p:txBody>
      </p:sp>
      <p:sp>
        <p:nvSpPr>
          <p:cNvPr id="80" name="正方形/長方形 79"/>
          <p:cNvSpPr/>
          <p:nvPr/>
        </p:nvSpPr>
        <p:spPr>
          <a:xfrm>
            <a:off x="355647" y="9402630"/>
            <a:ext cx="4621525" cy="374906"/>
          </a:xfrm>
          <a:prstGeom prst="rect">
            <a:avLst/>
          </a:prstGeom>
        </p:spPr>
        <p:txBody>
          <a:bodyPr wrap="square" lIns="0" tIns="36000" rIns="0" bIns="0">
            <a:spAutoFit/>
          </a:bodyPr>
          <a:lstStyle/>
          <a:p>
            <a:r>
              <a:rPr lang="en-US" altLang="ja-JP" sz="1100" spc="-30" dirty="0" smtClean="0">
                <a:latin typeface="メイリオ" panose="020B0604030504040204" pitchFamily="50" charset="-128"/>
                <a:ea typeface="メイリオ" panose="020B0604030504040204" pitchFamily="50" charset="-128"/>
              </a:rPr>
              <a:t>LINE, Twitter, Facebook</a:t>
            </a:r>
            <a:r>
              <a:rPr lang="ja-JP" altLang="en-US" sz="1100" spc="-30" dirty="0" smtClean="0">
                <a:latin typeface="メイリオ" panose="020B0604030504040204" pitchFamily="50" charset="-128"/>
                <a:ea typeface="メイリオ" panose="020B0604030504040204" pitchFamily="50" charset="-128"/>
              </a:rPr>
              <a:t>などの</a:t>
            </a:r>
            <a:r>
              <a:rPr lang="en-US" altLang="ja-JP" sz="1100" spc="-30" dirty="0" smtClean="0">
                <a:latin typeface="メイリオ" panose="020B0604030504040204" pitchFamily="50" charset="-128"/>
                <a:ea typeface="メイリオ" panose="020B0604030504040204" pitchFamily="50" charset="-128"/>
              </a:rPr>
              <a:t>SNS</a:t>
            </a:r>
            <a:r>
              <a:rPr lang="ja-JP" altLang="en-US" sz="1100" spc="-30" dirty="0" smtClean="0">
                <a:latin typeface="メイリオ" panose="020B0604030504040204" pitchFamily="50" charset="-128"/>
                <a:ea typeface="メイリオ" panose="020B0604030504040204" pitchFamily="50" charset="-128"/>
              </a:rPr>
              <a:t>や電話を通じて、年齢や性別を問わず、「生きづらさを感じる」などのお悩みの相談を受け付けます。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81" name="テキスト ボックス 80"/>
          <p:cNvSpPr txBox="1"/>
          <p:nvPr/>
        </p:nvSpPr>
        <p:spPr>
          <a:xfrm>
            <a:off x="80708" y="4268964"/>
            <a:ext cx="6696000" cy="360000"/>
          </a:xfrm>
          <a:prstGeom prst="rect">
            <a:avLst/>
          </a:prstGeom>
          <a:solidFill>
            <a:schemeClr val="tx2"/>
          </a:solidFill>
        </p:spPr>
        <p:txBody>
          <a:bodyPr wrap="none" lIns="108000" tIns="72000" rIns="72000" bIns="36000" rtlCol="0" anchor="ctr">
            <a:noAutofit/>
          </a:bodyPr>
          <a:lstStyle/>
          <a:p>
            <a:r>
              <a:rPr lang="ja-JP" altLang="en-US" sz="1600" b="1" spc="-40" dirty="0" smtClean="0">
                <a:solidFill>
                  <a:schemeClr val="bg1"/>
                </a:solidFill>
                <a:latin typeface="メイリオ" panose="020B0604030504040204" pitchFamily="50" charset="-128"/>
                <a:ea typeface="メイリオ" panose="020B0604030504040204" pitchFamily="50" charset="-128"/>
              </a:rPr>
              <a:t>心の健康について相談したいとき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sp>
        <p:nvSpPr>
          <p:cNvPr id="84" name="正方形/長方形 83"/>
          <p:cNvSpPr/>
          <p:nvPr/>
        </p:nvSpPr>
        <p:spPr>
          <a:xfrm>
            <a:off x="116712" y="4650102"/>
            <a:ext cx="5415709"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8"/>
              </a:rPr>
              <a:t>精神保健福祉センター</a:t>
            </a:r>
            <a:r>
              <a:rPr lang="ja-JP" altLang="en-US" sz="1200" b="1" u="sng" dirty="0" smtClean="0">
                <a:solidFill>
                  <a:schemeClr val="tx1"/>
                </a:solidFill>
                <a:latin typeface="メイリオ" panose="020B0604030504040204" pitchFamily="50" charset="-128"/>
                <a:ea typeface="メイリオ" panose="020B0604030504040204" pitchFamily="50" charset="-128"/>
              </a:rPr>
              <a:t>等</a:t>
            </a:r>
            <a:r>
              <a:rPr lang="en-US" altLang="ja-JP" sz="1100" u="sng" dirty="0" smtClean="0">
                <a:solidFill>
                  <a:schemeClr val="tx1"/>
                </a:solidFill>
                <a:latin typeface="メイリオ" panose="020B0604030504040204" pitchFamily="50" charset="-128"/>
                <a:ea typeface="メイリオ" panose="020B0604030504040204" pitchFamily="50" charset="-128"/>
              </a:rPr>
              <a:t>【TEL:</a:t>
            </a:r>
            <a:r>
              <a:rPr lang="ja-JP" altLang="en-US" sz="1100" u="sng" dirty="0" smtClean="0">
                <a:solidFill>
                  <a:schemeClr val="tx1"/>
                </a:solidFill>
                <a:latin typeface="メイリオ" panose="020B0604030504040204" pitchFamily="50" charset="-128"/>
                <a:ea typeface="メイリオ" panose="020B0604030504040204" pitchFamily="50" charset="-128"/>
              </a:rPr>
              <a:t>最寄りのセンターにおかけください</a:t>
            </a:r>
            <a:r>
              <a:rPr lang="en-US" altLang="ja-JP" sz="1100" u="sng" dirty="0" smtClean="0">
                <a:solidFill>
                  <a:schemeClr val="tx1"/>
                </a:solidFill>
                <a:latin typeface="メイリオ" panose="020B0604030504040204" pitchFamily="50" charset="-128"/>
                <a:ea typeface="メイリオ" panose="020B0604030504040204" pitchFamily="50" charset="-128"/>
              </a:rPr>
              <a:t>】</a:t>
            </a:r>
          </a:p>
        </p:txBody>
      </p:sp>
      <p:sp>
        <p:nvSpPr>
          <p:cNvPr id="85" name="正方形/長方形 84"/>
          <p:cNvSpPr/>
          <p:nvPr/>
        </p:nvSpPr>
        <p:spPr>
          <a:xfrm>
            <a:off x="357784" y="4902130"/>
            <a:ext cx="5483484" cy="374906"/>
          </a:xfrm>
          <a:prstGeom prst="rect">
            <a:avLst/>
          </a:prstGeom>
        </p:spPr>
        <p:txBody>
          <a:bodyPr wrap="square" lIns="0" tIns="36000" rIns="0" bIns="0">
            <a:spAutoFit/>
          </a:bodyPr>
          <a:lstStyle/>
          <a:p>
            <a:r>
              <a:rPr lang="ja-JP" altLang="en-US" sz="1100" spc="-30" dirty="0" smtClean="0">
                <a:latin typeface="メイリオ" panose="020B0604030504040204" pitchFamily="50" charset="-128"/>
                <a:ea typeface="メイリオ" panose="020B0604030504040204" pitchFamily="50" charset="-128"/>
              </a:rPr>
              <a:t>保健師・精神保健福祉士等の専門職が、面接や電話等により、コロナのことが不安で眠れない、子どもの世話でストレスがたまるといったお悩みの相談を受け付けます。</a:t>
            </a:r>
            <a:endParaRPr lang="ja-JP" altLang="en-US" sz="1100" spc="-3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116632" y="5286564"/>
            <a:ext cx="5625702"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9"/>
              </a:rPr>
              <a:t>働く人のメンタルヘルス・ポータルサイト「こころの耳」</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p:txBody>
      </p:sp>
      <p:sp>
        <p:nvSpPr>
          <p:cNvPr id="88" name="正方形/長方形 87"/>
          <p:cNvSpPr/>
          <p:nvPr/>
        </p:nvSpPr>
        <p:spPr>
          <a:xfrm>
            <a:off x="357704" y="5524941"/>
            <a:ext cx="5375552" cy="544183"/>
          </a:xfrm>
          <a:prstGeom prst="rect">
            <a:avLst/>
          </a:prstGeom>
        </p:spPr>
        <p:txBody>
          <a:bodyPr wrap="square" lIns="0" tIns="36000" rIns="0" bIns="0">
            <a:spAutoFit/>
          </a:bodyPr>
          <a:lstStyle/>
          <a:p>
            <a:r>
              <a:rPr lang="ja-JP" altLang="en-US" sz="1100" spc="-30" dirty="0" smtClean="0">
                <a:latin typeface="メイリオ" panose="020B0604030504040204" pitchFamily="50" charset="-128"/>
                <a:ea typeface="メイリオ" panose="020B0604030504040204" pitchFamily="50" charset="-128"/>
              </a:rPr>
              <a:t>職場のメンタルヘルスに関する情報提供をしています。また、産業カウンセラー等が、メールや電話により</a:t>
            </a:r>
            <a:r>
              <a:rPr lang="ja-JP" altLang="en-US" sz="1100" spc="-30" dirty="0">
                <a:latin typeface="メイリオ" panose="020B0604030504040204" pitchFamily="50" charset="-128"/>
                <a:ea typeface="メイリオ" panose="020B0604030504040204" pitchFamily="50" charset="-128"/>
              </a:rPr>
              <a:t>、メンタルヘルス不調、過重</a:t>
            </a:r>
            <a:r>
              <a:rPr lang="ja-JP" altLang="en-US" sz="1100" spc="-30" dirty="0" smtClean="0">
                <a:latin typeface="メイリオ" panose="020B0604030504040204" pitchFamily="50" charset="-128"/>
                <a:ea typeface="メイリオ" panose="020B0604030504040204" pitchFamily="50" charset="-128"/>
              </a:rPr>
              <a:t>労働により体調を崩したといった健康相談を受け付けます。</a:t>
            </a:r>
            <a:endParaRPr lang="ja-JP" altLang="en-US" sz="1100" spc="-30"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80628" y="6105128"/>
            <a:ext cx="6696000" cy="360000"/>
          </a:xfrm>
          <a:prstGeom prst="rect">
            <a:avLst/>
          </a:prstGeom>
          <a:solidFill>
            <a:schemeClr val="tx2"/>
          </a:solidFill>
        </p:spPr>
        <p:txBody>
          <a:bodyPr wrap="none" lIns="108000" tIns="72000" rIns="72000" bIns="36000" rtlCol="0" anchor="ctr">
            <a:noAutofit/>
          </a:bodyPr>
          <a:lstStyle/>
          <a:p>
            <a:r>
              <a:rPr lang="en-US" altLang="ja-JP" sz="1600" b="1" spc="-40" dirty="0" smtClean="0">
                <a:solidFill>
                  <a:schemeClr val="bg1"/>
                </a:solidFill>
                <a:latin typeface="メイリオ" panose="020B0604030504040204" pitchFamily="50" charset="-128"/>
                <a:ea typeface="メイリオ" panose="020B0604030504040204" pitchFamily="50" charset="-128"/>
              </a:rPr>
              <a:t>DV</a:t>
            </a:r>
            <a:r>
              <a:rPr lang="ja-JP" altLang="en-US" sz="1600" b="1" spc="-40" dirty="0" smtClean="0">
                <a:solidFill>
                  <a:schemeClr val="bg1"/>
                </a:solidFill>
                <a:latin typeface="メイリオ" panose="020B0604030504040204" pitchFamily="50" charset="-128"/>
                <a:ea typeface="メイリオ" panose="020B0604030504040204" pitchFamily="50" charset="-128"/>
              </a:rPr>
              <a:t>や子育ての悩みについて相談したいとき</a:t>
            </a:r>
            <a:endParaRPr lang="ja-JP" altLang="en-US" sz="1600" b="1" spc="-40" dirty="0">
              <a:solidFill>
                <a:schemeClr val="bg1"/>
              </a:solidFill>
              <a:latin typeface="メイリオ" panose="020B0604030504040204" pitchFamily="50" charset="-128"/>
              <a:ea typeface="メイリオ" panose="020B0604030504040204" pitchFamily="50" charset="-128"/>
            </a:endParaRPr>
          </a:p>
        </p:txBody>
      </p:sp>
      <p:sp>
        <p:nvSpPr>
          <p:cNvPr id="90" name="正方形/長方形 89"/>
          <p:cNvSpPr/>
          <p:nvPr/>
        </p:nvSpPr>
        <p:spPr>
          <a:xfrm>
            <a:off x="116632" y="6486306"/>
            <a:ext cx="302640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en-US" altLang="ja-JP" sz="1600" b="1" u="sng" dirty="0" smtClean="0">
                <a:solidFill>
                  <a:schemeClr val="tx1"/>
                </a:solidFill>
                <a:latin typeface="メイリオ" panose="020B0604030504040204" pitchFamily="50" charset="-128"/>
                <a:ea typeface="メイリオ" panose="020B0604030504040204" pitchFamily="50" charset="-128"/>
                <a:hlinkClick r:id="rId10"/>
              </a:rPr>
              <a:t>DV</a:t>
            </a:r>
            <a:r>
              <a:rPr lang="ja-JP" altLang="en-US" sz="1600" b="1" u="sng" dirty="0" smtClean="0">
                <a:solidFill>
                  <a:schemeClr val="tx1"/>
                </a:solidFill>
                <a:latin typeface="メイリオ" panose="020B0604030504040204" pitchFamily="50" charset="-128"/>
                <a:ea typeface="メイリオ" panose="020B0604030504040204" pitchFamily="50" charset="-128"/>
                <a:hlinkClick r:id="rId10"/>
              </a:rPr>
              <a:t>相談ナビ</a:t>
            </a:r>
            <a:r>
              <a:rPr lang="en-US" altLang="ja-JP" sz="1100" u="sng" dirty="0">
                <a:solidFill>
                  <a:schemeClr val="tx1"/>
                </a:solidFill>
                <a:latin typeface="メイリオ" panose="020B0604030504040204" pitchFamily="50" charset="-128"/>
                <a:ea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rPr>
              <a:t>TEL:0570-0-55210】</a:t>
            </a:r>
            <a:endParaRPr lang="en-US" altLang="ja-JP" sz="1400" u="sng" dirty="0">
              <a:solidFill>
                <a:schemeClr val="tx1"/>
              </a:solidFill>
              <a:latin typeface="メイリオ" panose="020B0604030504040204" pitchFamily="50" charset="-128"/>
              <a:ea typeface="メイリオ" panose="020B0604030504040204" pitchFamily="50" charset="-128"/>
            </a:endParaRPr>
          </a:p>
        </p:txBody>
      </p:sp>
      <p:sp>
        <p:nvSpPr>
          <p:cNvPr id="93" name="正方形/長方形 92"/>
          <p:cNvSpPr/>
          <p:nvPr/>
        </p:nvSpPr>
        <p:spPr>
          <a:xfrm>
            <a:off x="357703" y="6753200"/>
            <a:ext cx="5802129" cy="374906"/>
          </a:xfrm>
          <a:prstGeom prst="rect">
            <a:avLst/>
          </a:prstGeom>
        </p:spPr>
        <p:txBody>
          <a:bodyPr wrap="square" lIns="0" tIns="36000" rIns="0" bIns="0">
            <a:spAutoFit/>
          </a:bodyPr>
          <a:lstStyle/>
          <a:p>
            <a:r>
              <a:rPr lang="ja-JP" altLang="en-US" sz="1100" spc="-30" dirty="0" smtClean="0">
                <a:latin typeface="メイリオ" panose="020B0604030504040204" pitchFamily="50" charset="-128"/>
                <a:ea typeface="メイリオ" panose="020B0604030504040204" pitchFamily="50" charset="-128"/>
              </a:rPr>
              <a:t>配偶者や恋人からの暴力（</a:t>
            </a:r>
            <a:r>
              <a:rPr lang="en-US" altLang="ja-JP" sz="1100" spc="-30" dirty="0" smtClean="0">
                <a:latin typeface="メイリオ" panose="020B0604030504040204" pitchFamily="50" charset="-128"/>
                <a:ea typeface="メイリオ" panose="020B0604030504040204" pitchFamily="50" charset="-128"/>
              </a:rPr>
              <a:t>DV)</a:t>
            </a:r>
            <a:r>
              <a:rPr lang="ja-JP" altLang="en-US" sz="1100" spc="-30" dirty="0" smtClean="0">
                <a:latin typeface="メイリオ" panose="020B0604030504040204" pitchFamily="50" charset="-128"/>
                <a:ea typeface="メイリオ" panose="020B0604030504040204" pitchFamily="50" charset="-128"/>
              </a:rPr>
              <a:t>の悩みについて、最寄りの相談窓口に相談できます。相手との関係が「つらい」「なにかおかしい」と感じていたら、ひとりで悩まず、お電話ください。</a:t>
            </a:r>
            <a:endParaRPr lang="ja-JP" altLang="en-US" sz="1100" spc="-30" dirty="0">
              <a:latin typeface="メイリオ" panose="020B0604030504040204" pitchFamily="50" charset="-128"/>
              <a:ea typeface="メイリオ" panose="020B0604030504040204" pitchFamily="50" charset="-128"/>
            </a:endParaRPr>
          </a:p>
        </p:txBody>
      </p:sp>
      <p:sp>
        <p:nvSpPr>
          <p:cNvPr id="97" name="正方形/長方形 96"/>
          <p:cNvSpPr/>
          <p:nvPr/>
        </p:nvSpPr>
        <p:spPr>
          <a:xfrm>
            <a:off x="116632" y="7148029"/>
            <a:ext cx="6198295" cy="490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marL="180000" indent="-252000">
              <a:spcBef>
                <a:spcPts val="300"/>
              </a:spcBef>
              <a:buClr>
                <a:srgbClr val="C00000"/>
              </a:buClr>
              <a:buFont typeface="Wingdings" panose="05000000000000000000" pitchFamily="2" charset="2"/>
              <a:buChar char="l"/>
            </a:pPr>
            <a:r>
              <a:rPr lang="ja-JP" altLang="en-US" sz="1600" b="1" u="sng" dirty="0" smtClean="0">
                <a:solidFill>
                  <a:schemeClr val="tx1"/>
                </a:solidFill>
                <a:latin typeface="メイリオ" panose="020B0604030504040204" pitchFamily="50" charset="-128"/>
                <a:ea typeface="メイリオ" panose="020B0604030504040204" pitchFamily="50" charset="-128"/>
                <a:hlinkClick r:id="rId11"/>
              </a:rPr>
              <a:t>児童</a:t>
            </a:r>
            <a:r>
              <a:rPr lang="ja-JP" altLang="en-US" sz="1600" b="1" u="sng" dirty="0">
                <a:solidFill>
                  <a:schemeClr val="tx1"/>
                </a:solidFill>
                <a:latin typeface="メイリオ" panose="020B0604030504040204" pitchFamily="50" charset="-128"/>
                <a:ea typeface="メイリオ" panose="020B0604030504040204" pitchFamily="50" charset="-128"/>
                <a:hlinkClick r:id="rId11"/>
              </a:rPr>
              <a:t>相談所・児童相談所虐待対応</a:t>
            </a:r>
            <a:r>
              <a:rPr lang="ja-JP" altLang="en-US" sz="1600" b="1" u="sng" dirty="0" smtClean="0">
                <a:solidFill>
                  <a:schemeClr val="tx1"/>
                </a:solidFill>
                <a:latin typeface="メイリオ" panose="020B0604030504040204" pitchFamily="50" charset="-128"/>
                <a:ea typeface="メイリオ" panose="020B0604030504040204" pitchFamily="50" charset="-128"/>
                <a:hlinkClick r:id="rId11"/>
              </a:rPr>
              <a:t>ダイヤル</a:t>
            </a:r>
            <a:endParaRPr lang="en-US" altLang="ja-JP" sz="1600" b="1" u="sng" dirty="0" smtClean="0">
              <a:solidFill>
                <a:schemeClr val="tx1"/>
              </a:solidFill>
              <a:latin typeface="メイリオ" panose="020B0604030504040204" pitchFamily="50" charset="-128"/>
              <a:ea typeface="メイリオ" panose="020B0604030504040204" pitchFamily="50" charset="-128"/>
            </a:endParaRPr>
          </a:p>
          <a:p>
            <a:pPr>
              <a:spcBef>
                <a:spcPts val="300"/>
              </a:spcBef>
              <a:buClr>
                <a:srgbClr val="C00000"/>
              </a:buClr>
            </a:pPr>
            <a:r>
              <a:rPr lang="ja-JP" altLang="en-US" sz="1100" dirty="0" smtClean="0">
                <a:solidFill>
                  <a:schemeClr val="tx1"/>
                </a:solidFill>
                <a:latin typeface="メイリオ" panose="020B0604030504040204" pitchFamily="50" charset="-128"/>
                <a:ea typeface="メイリオ" panose="020B0604030504040204" pitchFamily="50" charset="-128"/>
              </a:rPr>
              <a:t>　　</a:t>
            </a:r>
            <a:r>
              <a:rPr lang="en-US" altLang="ja-JP" sz="1100" u="sng" dirty="0" smtClean="0">
                <a:solidFill>
                  <a:schemeClr val="tx1"/>
                </a:solidFill>
                <a:latin typeface="メイリオ" panose="020B0604030504040204" pitchFamily="50" charset="-128"/>
                <a:ea typeface="メイリオ" panose="020B0604030504040204" pitchFamily="50" charset="-128"/>
              </a:rPr>
              <a:t>【TEL</a:t>
            </a:r>
            <a:r>
              <a:rPr lang="ja-JP" altLang="en-US" sz="1100" u="sng" dirty="0" smtClean="0">
                <a:solidFill>
                  <a:schemeClr val="tx1"/>
                </a:solidFill>
                <a:latin typeface="メイリオ" panose="020B0604030504040204" pitchFamily="50" charset="-128"/>
                <a:ea typeface="メイリオ" panose="020B0604030504040204" pitchFamily="50" charset="-128"/>
              </a:rPr>
              <a:t>：最寄りの児童相談所か、児童相談所虐待対応ダイヤル「</a:t>
            </a:r>
            <a:r>
              <a:rPr lang="en-US" altLang="ja-JP" sz="1100" u="sng" dirty="0" smtClean="0">
                <a:solidFill>
                  <a:schemeClr val="tx1"/>
                </a:solidFill>
                <a:latin typeface="メイリオ" panose="020B0604030504040204" pitchFamily="50" charset="-128"/>
                <a:ea typeface="メイリオ" panose="020B0604030504040204" pitchFamily="50" charset="-128"/>
              </a:rPr>
              <a:t>189</a:t>
            </a:r>
            <a:r>
              <a:rPr lang="ja-JP" altLang="en-US" sz="1100" u="sng" dirty="0" smtClean="0">
                <a:solidFill>
                  <a:schemeClr val="tx1"/>
                </a:solidFill>
                <a:latin typeface="メイリオ" panose="020B0604030504040204" pitchFamily="50" charset="-128"/>
                <a:ea typeface="メイリオ" panose="020B0604030504040204" pitchFamily="50" charset="-128"/>
              </a:rPr>
              <a:t>」におかけください。</a:t>
            </a:r>
            <a:r>
              <a:rPr lang="en-US" altLang="ja-JP" sz="1100" u="sng" dirty="0" smtClean="0">
                <a:solidFill>
                  <a:schemeClr val="tx1"/>
                </a:solidFill>
                <a:latin typeface="メイリオ" panose="020B0604030504040204" pitchFamily="50" charset="-128"/>
                <a:ea typeface="メイリオ" panose="020B0604030504040204" pitchFamily="50" charset="-128"/>
              </a:rPr>
              <a:t>】</a:t>
            </a:r>
          </a:p>
        </p:txBody>
      </p:sp>
      <p:sp>
        <p:nvSpPr>
          <p:cNvPr id="101" name="正方形/長方形 100"/>
          <p:cNvSpPr/>
          <p:nvPr/>
        </p:nvSpPr>
        <p:spPr>
          <a:xfrm>
            <a:off x="321700" y="7653300"/>
            <a:ext cx="5879608" cy="205629"/>
          </a:xfrm>
          <a:prstGeom prst="rect">
            <a:avLst/>
          </a:prstGeom>
        </p:spPr>
        <p:txBody>
          <a:bodyPr wrap="square" lIns="0" tIns="36000" rIns="0" bIns="0">
            <a:spAutoFit/>
          </a:bodyPr>
          <a:lstStyle/>
          <a:p>
            <a:r>
              <a:rPr lang="ja-JP" altLang="en-US" sz="1100" spc="-30" dirty="0">
                <a:latin typeface="メイリオ" panose="020B0604030504040204" pitchFamily="50" charset="-128"/>
                <a:ea typeface="メイリオ" panose="020B0604030504040204" pitchFamily="50" charset="-128"/>
              </a:rPr>
              <a:t>子育ての悩み、虐待の相談等に</a:t>
            </a:r>
            <a:r>
              <a:rPr lang="ja-JP" altLang="en-US" sz="1100" spc="-30" dirty="0" smtClean="0">
                <a:latin typeface="メイリオ" panose="020B0604030504040204" pitchFamily="50" charset="-128"/>
                <a:ea typeface="メイリオ" panose="020B0604030504040204" pitchFamily="50" charset="-128"/>
              </a:rPr>
              <a:t>ついて、お電話にて相談を受け付けます。</a:t>
            </a:r>
            <a:endParaRPr lang="ja-JP" altLang="en-US" sz="1100" spc="-30" dirty="0">
              <a:latin typeface="メイリオ" panose="020B0604030504040204" pitchFamily="50" charset="-128"/>
              <a:ea typeface="メイリオ" panose="020B0604030504040204" pitchFamily="50" charset="-128"/>
            </a:endParaRPr>
          </a:p>
        </p:txBody>
      </p:sp>
      <p:sp>
        <p:nvSpPr>
          <p:cNvPr id="104" name="正方形/長方形 103"/>
          <p:cNvSpPr/>
          <p:nvPr/>
        </p:nvSpPr>
        <p:spPr>
          <a:xfrm>
            <a:off x="332656" y="3832606"/>
            <a:ext cx="5735592" cy="374906"/>
          </a:xfrm>
          <a:prstGeom prst="rect">
            <a:avLst/>
          </a:prstGeom>
        </p:spPr>
        <p:txBody>
          <a:bodyPr wrap="square" lIns="0" tIns="36000" rIns="0" bIns="0">
            <a:spAutoFit/>
          </a:bodyPr>
          <a:lstStyle/>
          <a:p>
            <a:r>
              <a:rPr lang="ja-JP" altLang="en-US" sz="1100" spc="-30" dirty="0" smtClean="0">
                <a:latin typeface="メイリオ" panose="020B0604030504040204" pitchFamily="50" charset="-128"/>
                <a:ea typeface="メイリオ" panose="020B0604030504040204" pitchFamily="50" charset="-128"/>
              </a:rPr>
              <a:t>また、内定取消しや入職時期繰下げにあわれた皆様のため、新卒応援ハローワークに「</a:t>
            </a:r>
            <a:r>
              <a:rPr lang="ja-JP" altLang="en-US" sz="1100" spc="-30" dirty="0" smtClean="0">
                <a:latin typeface="メイリオ" panose="020B0604030504040204" pitchFamily="50" charset="-128"/>
                <a:ea typeface="メイリオ" panose="020B0604030504040204" pitchFamily="50" charset="-128"/>
                <a:hlinkClick r:id="rId12"/>
              </a:rPr>
              <a:t>新卒者内定取消等特別相談窓口</a:t>
            </a:r>
            <a:r>
              <a:rPr lang="ja-JP" altLang="en-US" sz="1100" spc="-30" dirty="0" smtClean="0">
                <a:latin typeface="メイリオ" panose="020B0604030504040204" pitchFamily="50" charset="-128"/>
                <a:ea typeface="メイリオ" panose="020B0604030504040204" pitchFamily="50" charset="-128"/>
              </a:rPr>
              <a:t>」を設置しています。来所しなくても電話で相談できます。</a:t>
            </a:r>
            <a:endParaRPr lang="ja-JP" altLang="en-US" sz="1100" spc="-30" dirty="0">
              <a:latin typeface="メイリオ" panose="020B0604030504040204" pitchFamily="50" charset="-128"/>
              <a:ea typeface="メイリオ" panose="020B0604030504040204" pitchFamily="50" charset="-128"/>
            </a:endParaRPr>
          </a:p>
        </p:txBody>
      </p:sp>
      <p:pic>
        <p:nvPicPr>
          <p:cNvPr id="9" name="図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237372" y="5385108"/>
            <a:ext cx="540000" cy="540000"/>
          </a:xfrm>
          <a:prstGeom prst="rect">
            <a:avLst/>
          </a:prstGeom>
        </p:spPr>
      </p:pic>
      <p:pic>
        <p:nvPicPr>
          <p:cNvPr id="11" name="図 1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231841" y="3692924"/>
            <a:ext cx="540000" cy="540000"/>
          </a:xfrm>
          <a:prstGeom prst="rect">
            <a:avLst/>
          </a:prstGeom>
        </p:spPr>
      </p:pic>
      <p:pic>
        <p:nvPicPr>
          <p:cNvPr id="13" name="図 1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233374" y="3080792"/>
            <a:ext cx="540000" cy="540000"/>
          </a:xfrm>
          <a:prstGeom prst="rect">
            <a:avLst/>
          </a:prstGeom>
        </p:spPr>
      </p:pic>
      <p:sp>
        <p:nvSpPr>
          <p:cNvPr id="10" name="正方形/長方形 9"/>
          <p:cNvSpPr/>
          <p:nvPr/>
        </p:nvSpPr>
        <p:spPr>
          <a:xfrm>
            <a:off x="224644" y="2252700"/>
            <a:ext cx="5940660" cy="430887"/>
          </a:xfrm>
          <a:prstGeom prst="rect">
            <a:avLst/>
          </a:prstGeom>
        </p:spPr>
        <p:txBody>
          <a:bodyPr wrap="square">
            <a:spAutoFit/>
          </a:bodyPr>
          <a:lstStyle/>
          <a:p>
            <a:r>
              <a:rPr lang="ja-JP" altLang="en-US" sz="1100" spc="-30" dirty="0">
                <a:latin typeface="メイリオ" panose="020B0604030504040204" pitchFamily="50" charset="-128"/>
                <a:ea typeface="メイリオ" panose="020B0604030504040204" pitchFamily="50" charset="-128"/>
              </a:rPr>
              <a:t>あわせて、来所した方で住居・</a:t>
            </a:r>
            <a:r>
              <a:rPr lang="ja-JP" altLang="en-US" sz="1100" spc="-30" dirty="0" smtClean="0">
                <a:latin typeface="メイリオ" panose="020B0604030504040204" pitchFamily="50" charset="-128"/>
                <a:ea typeface="メイリオ" panose="020B0604030504040204" pitchFamily="50" charset="-128"/>
              </a:rPr>
              <a:t>生活に</a:t>
            </a:r>
            <a:r>
              <a:rPr lang="ja-JP" altLang="en-US" sz="1100" spc="-30" dirty="0">
                <a:latin typeface="メイリオ" panose="020B0604030504040204" pitchFamily="50" charset="-128"/>
                <a:ea typeface="メイリオ" panose="020B0604030504040204" pitchFamily="50" charset="-128"/>
              </a:rPr>
              <a:t>関する支援が必要な方には、支援制度のご案内など</a:t>
            </a:r>
            <a:r>
              <a:rPr lang="ja-JP" altLang="en-US" sz="1100" spc="-30" dirty="0" smtClean="0">
                <a:latin typeface="メイリオ" panose="020B0604030504040204" pitchFamily="50" charset="-128"/>
                <a:ea typeface="メイリオ" panose="020B0604030504040204" pitchFamily="50" charset="-128"/>
              </a:rPr>
              <a:t>、　必要</a:t>
            </a:r>
            <a:r>
              <a:rPr lang="ja-JP" altLang="en-US" sz="1100" spc="-30" dirty="0">
                <a:latin typeface="メイリオ" panose="020B0604030504040204" pitchFamily="50" charset="-128"/>
                <a:ea typeface="メイリオ" panose="020B0604030504040204" pitchFamily="50" charset="-128"/>
              </a:rPr>
              <a:t>な相談も受け付けます。</a:t>
            </a:r>
          </a:p>
        </p:txBody>
      </p:sp>
      <p:pic>
        <p:nvPicPr>
          <p:cNvPr id="2" name="図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233374" y="2159574"/>
            <a:ext cx="540000" cy="540000"/>
          </a:xfrm>
          <a:prstGeom prst="rect">
            <a:avLst/>
          </a:prstGeom>
        </p:spPr>
      </p:pic>
      <p:pic>
        <p:nvPicPr>
          <p:cNvPr id="8" name="図 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237312" y="1604628"/>
            <a:ext cx="540000" cy="540000"/>
          </a:xfrm>
          <a:prstGeom prst="rect">
            <a:avLst/>
          </a:prstGeom>
        </p:spPr>
      </p:pic>
      <p:pic>
        <p:nvPicPr>
          <p:cNvPr id="12" name="図 11"/>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231841" y="8445388"/>
            <a:ext cx="540000" cy="540000"/>
          </a:xfrm>
          <a:prstGeom prst="rect">
            <a:avLst/>
          </a:prstGeom>
        </p:spPr>
      </p:pic>
      <p:pic>
        <p:nvPicPr>
          <p:cNvPr id="14" name="図 1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237312" y="9222610"/>
            <a:ext cx="540000" cy="540000"/>
          </a:xfrm>
          <a:prstGeom prst="rect">
            <a:avLst/>
          </a:prstGeom>
        </p:spPr>
      </p:pic>
      <p:pic>
        <p:nvPicPr>
          <p:cNvPr id="17" name="図 16"/>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237372" y="4736976"/>
            <a:ext cx="540000" cy="540000"/>
          </a:xfrm>
          <a:prstGeom prst="rect">
            <a:avLst/>
          </a:prstGeom>
        </p:spPr>
      </p:pic>
      <p:pic>
        <p:nvPicPr>
          <p:cNvPr id="18" name="図 17"/>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6231841" y="6609184"/>
            <a:ext cx="540000" cy="540000"/>
          </a:xfrm>
          <a:prstGeom prst="rect">
            <a:avLst/>
          </a:prstGeom>
        </p:spPr>
      </p:pic>
      <p:pic>
        <p:nvPicPr>
          <p:cNvPr id="20" name="図 19"/>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6237312" y="7221252"/>
            <a:ext cx="540000" cy="540000"/>
          </a:xfrm>
          <a:prstGeom prst="rect">
            <a:avLst/>
          </a:prstGeom>
        </p:spPr>
      </p:pic>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872" y="14618"/>
            <a:ext cx="6858000" cy="648000"/>
          </a:xfrm>
          <a:solidFill>
            <a:schemeClr val="accent1">
              <a:lumMod val="40000"/>
              <a:lumOff val="60000"/>
            </a:schemeClr>
          </a:solidFill>
        </p:spPr>
        <p:txBody>
          <a:bodyPr/>
          <a:lstStyle/>
          <a:p>
            <a:r>
              <a:rPr lang="ja-JP" altLang="en-US" dirty="0" smtClean="0"/>
              <a:t>特別定額給付金</a:t>
            </a:r>
            <a:endParaRPr lang="ja-JP" altLang="en-US" sz="1800" dirty="0"/>
          </a:p>
        </p:txBody>
      </p:sp>
      <p:sp>
        <p:nvSpPr>
          <p:cNvPr id="4" name="テキスト プレースホルダー 3"/>
          <p:cNvSpPr>
            <a:spLocks noGrp="1"/>
          </p:cNvSpPr>
          <p:nvPr>
            <p:ph type="body" sz="quarter" idx="13"/>
          </p:nvPr>
        </p:nvSpPr>
        <p:spPr>
          <a:xfrm>
            <a:off x="44624" y="704528"/>
            <a:ext cx="6768000" cy="847718"/>
          </a:xfrm>
        </p:spPr>
        <p:txBody>
          <a:bodyPr>
            <a:spAutoFit/>
          </a:bodyPr>
          <a:lstStyle/>
          <a:p>
            <a:pPr marL="0" indent="0">
              <a:spcBef>
                <a:spcPts val="0"/>
              </a:spcBef>
              <a:buNone/>
            </a:pPr>
            <a:r>
              <a:rPr lang="ja-JP" altLang="en-US" sz="1600" spc="-30" dirty="0" smtClean="0"/>
              <a:t>新型コロナウイルス感染症緊急経済対策の一環として、簡素な仕組みで</a:t>
            </a:r>
            <a:endParaRPr lang="en-US" altLang="ja-JP" sz="1600" spc="-30" dirty="0" smtClean="0"/>
          </a:p>
          <a:p>
            <a:pPr marL="0" indent="0">
              <a:spcBef>
                <a:spcPts val="0"/>
              </a:spcBef>
              <a:buNone/>
            </a:pPr>
            <a:r>
              <a:rPr lang="ja-JP" altLang="en-US" sz="1600" spc="-30" dirty="0" smtClean="0"/>
              <a:t>迅速かつ的確に家計への支援を行う</a:t>
            </a:r>
            <a:r>
              <a:rPr lang="ja-JP" altLang="en-US" sz="1600" spc="-30" dirty="0"/>
              <a:t>ため</a:t>
            </a:r>
            <a:r>
              <a:rPr lang="ja-JP" altLang="en-US" sz="1600" spc="-30" dirty="0" smtClean="0"/>
              <a:t>、１人当たり</a:t>
            </a:r>
            <a:r>
              <a:rPr lang="en-US" altLang="ja-JP" sz="1600" spc="-30" dirty="0" smtClean="0"/>
              <a:t>10</a:t>
            </a:r>
            <a:r>
              <a:rPr lang="ja-JP" altLang="en-US" sz="1600" spc="-30" dirty="0" smtClean="0"/>
              <a:t>万円の給付を行います。</a:t>
            </a:r>
            <a:endParaRPr kumimoji="1" lang="ja-JP" altLang="en-US" sz="1600" spc="-30" dirty="0"/>
          </a:p>
        </p:txBody>
      </p:sp>
      <p:sp>
        <p:nvSpPr>
          <p:cNvPr id="31" name="正方形/長方形 30"/>
          <p:cNvSpPr/>
          <p:nvPr/>
        </p:nvSpPr>
        <p:spPr>
          <a:xfrm>
            <a:off x="440668" y="8145225"/>
            <a:ext cx="6372000" cy="1323439"/>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給付金の具体的</a:t>
            </a:r>
            <a:r>
              <a:rPr lang="ja-JP" altLang="en-US" sz="1400" b="1" dirty="0">
                <a:solidFill>
                  <a:srgbClr val="000000"/>
                </a:solidFill>
                <a:latin typeface="メイリオ" panose="020B0604030504040204" pitchFamily="50" charset="-128"/>
                <a:ea typeface="メイリオ" panose="020B0604030504040204" pitchFamily="50" charset="-128"/>
              </a:rPr>
              <a:t>な手続き</a:t>
            </a:r>
            <a:r>
              <a:rPr lang="ja-JP" altLang="en-US" sz="1400" dirty="0" smtClean="0">
                <a:solidFill>
                  <a:srgbClr val="000000"/>
                </a:solidFill>
                <a:latin typeface="メイリオ" panose="020B0604030504040204" pitchFamily="50" charset="-128"/>
                <a:ea typeface="メイリオ" panose="020B0604030504040204" pitchFamily="50" charset="-128"/>
              </a:rPr>
              <a:t>は</a:t>
            </a:r>
            <a:r>
              <a:rPr lang="ja-JP" altLang="en-US" sz="1400" dirty="0" smtClean="0">
                <a:solidFill>
                  <a:srgbClr val="000000"/>
                </a:solidFill>
                <a:latin typeface="メイリオ" panose="020B0604030504040204" pitchFamily="50" charset="-128"/>
                <a:ea typeface="メイリオ" panose="020B0604030504040204" pitchFamily="50" charset="-128"/>
                <a:hlinkClick r:id="rId2"/>
              </a:rPr>
              <a:t>総務省ホームページ</a:t>
            </a:r>
            <a:r>
              <a:rPr lang="ja-JP" altLang="en-US" sz="1400" dirty="0" smtClean="0">
                <a:solidFill>
                  <a:srgbClr val="000000"/>
                </a:solidFill>
                <a:latin typeface="メイリオ" panose="020B0604030504040204" pitchFamily="50" charset="-128"/>
                <a:ea typeface="メイリオ" panose="020B0604030504040204" pitchFamily="50" charset="-128"/>
              </a:rPr>
              <a:t>を</a:t>
            </a:r>
            <a:r>
              <a:rPr lang="ja-JP" altLang="en-US" sz="1400" dirty="0">
                <a:solidFill>
                  <a:srgbClr val="000000"/>
                </a:solidFill>
                <a:latin typeface="メイリオ" panose="020B0604030504040204" pitchFamily="50" charset="-128"/>
                <a:ea typeface="メイリオ" panose="020B0604030504040204" pitchFamily="50" charset="-128"/>
              </a:rPr>
              <a:t>ご確認ください</a:t>
            </a:r>
            <a:r>
              <a:rPr lang="ja-JP" altLang="en-US" sz="1400" dirty="0" smtClean="0">
                <a:solidFill>
                  <a:srgbClr val="000000"/>
                </a:solidFill>
                <a:latin typeface="メイリオ" panose="020B0604030504040204" pitchFamily="50" charset="-128"/>
                <a:ea typeface="メイリオ" panose="020B0604030504040204" pitchFamily="50" charset="-128"/>
              </a:rPr>
              <a:t>。</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marL="171450" indent="-171450">
              <a:spcBef>
                <a:spcPts val="600"/>
              </a:spcBef>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お問い合わせについては、</a:t>
            </a:r>
            <a:endParaRPr lang="en-US" altLang="ja-JP" sz="1400" b="1" dirty="0" smtClean="0">
              <a:solidFill>
                <a:srgbClr val="000000"/>
              </a:solidFill>
              <a:latin typeface="メイリオ" panose="020B0604030504040204" pitchFamily="50" charset="-128"/>
              <a:ea typeface="メイリオ" panose="020B0604030504040204" pitchFamily="50" charset="-128"/>
            </a:endParaRPr>
          </a:p>
          <a:p>
            <a:pPr>
              <a:spcBef>
                <a:spcPts val="600"/>
              </a:spcBef>
            </a:pPr>
            <a:r>
              <a:rPr lang="ja-JP" altLang="en-US" sz="1400" b="1" dirty="0" smtClean="0">
                <a:latin typeface="メイリオ" panose="020B0604030504040204" pitchFamily="50" charset="-128"/>
                <a:ea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rPr>
              <a:t>コールセンター</a:t>
            </a:r>
            <a:r>
              <a:rPr lang="ja-JP" altLang="en-US" sz="1400" dirty="0" smtClean="0">
                <a:solidFill>
                  <a:srgbClr val="000000"/>
                </a:solidFill>
                <a:latin typeface="メイリオ" panose="020B0604030504040204" pitchFamily="50" charset="-128"/>
                <a:ea typeface="メイリオ" panose="020B0604030504040204" pitchFamily="50" charset="-128"/>
              </a:rPr>
              <a:t>を設置しています。</a:t>
            </a:r>
            <a:endParaRPr lang="ja-JP" altLang="en-US"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en-US" altLang="ja-JP" sz="1600" b="1" dirty="0" smtClean="0">
                <a:solidFill>
                  <a:srgbClr val="000000"/>
                </a:solidFill>
                <a:latin typeface="メイリオ" panose="020B0604030504040204" pitchFamily="50" charset="-128"/>
                <a:ea typeface="メイリオ" panose="020B0604030504040204" pitchFamily="50" charset="-128"/>
              </a:rPr>
              <a:t>0120</a:t>
            </a:r>
            <a:r>
              <a:rPr lang="zh-TW" altLang="en-US" sz="1600" b="1" dirty="0" smtClean="0">
                <a:solidFill>
                  <a:srgbClr val="000000"/>
                </a:solidFill>
                <a:latin typeface="メイリオ" panose="020B0604030504040204" pitchFamily="50" charset="-128"/>
                <a:ea typeface="メイリオ" panose="020B0604030504040204" pitchFamily="50" charset="-128"/>
              </a:rPr>
              <a:t>－</a:t>
            </a:r>
            <a:r>
              <a:rPr lang="en-US" altLang="zh-TW" sz="1600" b="1" dirty="0" smtClean="0">
                <a:solidFill>
                  <a:srgbClr val="000000"/>
                </a:solidFill>
                <a:latin typeface="メイリオ" panose="020B0604030504040204" pitchFamily="50" charset="-128"/>
                <a:ea typeface="メイリオ" panose="020B0604030504040204" pitchFamily="50" charset="-128"/>
              </a:rPr>
              <a:t>260020</a:t>
            </a:r>
            <a:endParaRPr lang="en-US" altLang="zh-TW" sz="1600" b="1" dirty="0">
              <a:solidFill>
                <a:srgbClr val="000000"/>
              </a:solidFill>
              <a:latin typeface="メイリオ" panose="020B0604030504040204" pitchFamily="50" charset="-128"/>
              <a:ea typeface="メイリオ" panose="020B0604030504040204" pitchFamily="50" charset="-128"/>
            </a:endParaRPr>
          </a:p>
          <a:p>
            <a:r>
              <a:rPr lang="ja-JP" altLang="en-US" sz="1200" b="1" dirty="0">
                <a:solidFill>
                  <a:srgbClr val="000000"/>
                </a:solidFill>
                <a:latin typeface="メイリオ" panose="020B0604030504040204" pitchFamily="50" charset="-128"/>
                <a:ea typeface="メイリオ" panose="020B0604030504040204" pitchFamily="50" charset="-128"/>
              </a:rPr>
              <a:t>　</a:t>
            </a:r>
            <a:r>
              <a:rPr lang="zh-TW" altLang="en-US" sz="1200" b="1" dirty="0">
                <a:solidFill>
                  <a:srgbClr val="000000"/>
                </a:solidFill>
                <a:latin typeface="メイリオ" panose="020B0604030504040204" pitchFamily="50" charset="-128"/>
                <a:ea typeface="メイリオ" panose="020B0604030504040204" pitchFamily="50" charset="-128"/>
              </a:rPr>
              <a:t>受付時間：９：</a:t>
            </a:r>
            <a:r>
              <a:rPr lang="en-US" altLang="zh-TW" sz="1200" b="1" dirty="0">
                <a:solidFill>
                  <a:srgbClr val="000000"/>
                </a:solidFill>
                <a:latin typeface="メイリオ" panose="020B0604030504040204" pitchFamily="50" charset="-128"/>
                <a:ea typeface="メイリオ" panose="020B0604030504040204" pitchFamily="50" charset="-128"/>
              </a:rPr>
              <a:t>00</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smtClean="0">
                <a:solidFill>
                  <a:srgbClr val="000000"/>
                </a:solidFill>
                <a:latin typeface="メイリオ" panose="020B0604030504040204" pitchFamily="50" charset="-128"/>
                <a:ea typeface="メイリオ" panose="020B0604030504040204" pitchFamily="50" charset="-128"/>
              </a:rPr>
              <a:t>20</a:t>
            </a:r>
            <a:r>
              <a:rPr lang="zh-TW" altLang="en-US" sz="1200" b="1" dirty="0" smtClean="0">
                <a:solidFill>
                  <a:srgbClr val="000000"/>
                </a:solidFill>
                <a:latin typeface="メイリオ" panose="020B0604030504040204" pitchFamily="50" charset="-128"/>
                <a:ea typeface="メイリオ" panose="020B0604030504040204" pitchFamily="50" charset="-128"/>
              </a:rPr>
              <a:t>：</a:t>
            </a:r>
            <a:r>
              <a:rPr lang="en-US" altLang="zh-TW" sz="1200" b="1" dirty="0">
                <a:solidFill>
                  <a:srgbClr val="000000"/>
                </a:solidFill>
                <a:latin typeface="メイリオ" panose="020B0604030504040204" pitchFamily="50" charset="-128"/>
                <a:ea typeface="メイリオ" panose="020B0604030504040204" pitchFamily="50" charset="-128"/>
              </a:rPr>
              <a:t>0</a:t>
            </a:r>
            <a:r>
              <a:rPr lang="en-US" altLang="zh-TW" sz="1200" b="1" smtClean="0">
                <a:solidFill>
                  <a:srgbClr val="000000"/>
                </a:solidFill>
                <a:latin typeface="メイリオ" panose="020B0604030504040204" pitchFamily="50" charset="-128"/>
                <a:ea typeface="メイリオ" panose="020B0604030504040204" pitchFamily="50" charset="-128"/>
              </a:rPr>
              <a:t>0</a:t>
            </a:r>
            <a:r>
              <a:rPr lang="ja-JP" altLang="en-US" sz="1200" b="1" dirty="0" smtClean="0">
                <a:solidFill>
                  <a:schemeClr val="accent2"/>
                </a:solidFill>
                <a:latin typeface="メイリオ" panose="020B0604030504040204" pitchFamily="50" charset="-128"/>
                <a:ea typeface="メイリオ" panose="020B0604030504040204" pitchFamily="50" charset="-128"/>
              </a:rPr>
              <a:t>（</a:t>
            </a:r>
            <a:r>
              <a:rPr lang="ja-JP" altLang="en-US" sz="1200" b="1" dirty="0">
                <a:solidFill>
                  <a:schemeClr val="accent2"/>
                </a:solidFill>
                <a:latin typeface="メイリオ" panose="020B0604030504040204" pitchFamily="50" charset="-128"/>
                <a:ea typeface="メイリオ" panose="020B0604030504040204" pitchFamily="50" charset="-128"/>
              </a:rPr>
              <a:t>土日・</a:t>
            </a:r>
            <a:r>
              <a:rPr lang="ja-JP" altLang="en-US" sz="1200" b="1" dirty="0" smtClean="0">
                <a:solidFill>
                  <a:schemeClr val="accent2"/>
                </a:solidFill>
                <a:latin typeface="メイリオ" panose="020B0604030504040204" pitchFamily="50" charset="-128"/>
                <a:ea typeface="メイリオ" panose="020B0604030504040204" pitchFamily="50" charset="-128"/>
              </a:rPr>
              <a:t>祝日を除く）</a:t>
            </a:r>
            <a:endParaRPr lang="zh-TW" altLang="en-US" sz="1200" dirty="0">
              <a:solidFill>
                <a:schemeClr val="accent2"/>
              </a:solidFill>
              <a:latin typeface="メイリオ" panose="020B0604030504040204" pitchFamily="50" charset="-128"/>
              <a:ea typeface="メイリオ" panose="020B0604030504040204" pitchFamily="50" charset="-128"/>
            </a:endParaRPr>
          </a:p>
        </p:txBody>
      </p:sp>
      <p:sp>
        <p:nvSpPr>
          <p:cNvPr id="40" name="角丸四角形 39"/>
          <p:cNvSpPr/>
          <p:nvPr/>
        </p:nvSpPr>
        <p:spPr>
          <a:xfrm>
            <a:off x="168608" y="8157388"/>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41" name="正方形/長方形 40"/>
          <p:cNvSpPr/>
          <p:nvPr/>
        </p:nvSpPr>
        <p:spPr>
          <a:xfrm>
            <a:off x="93108" y="8011465"/>
            <a:ext cx="6671785" cy="1514043"/>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スライド番号プレースホルダー 10"/>
          <p:cNvSpPr txBox="1">
            <a:spLocks/>
          </p:cNvSpPr>
          <p:nvPr/>
        </p:nvSpPr>
        <p:spPr>
          <a:xfrm>
            <a:off x="1" y="966356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4</a:t>
            </a:fld>
            <a:r>
              <a:rPr lang="ja-JP" altLang="en-US" smtClean="0"/>
              <a:t> </a:t>
            </a:r>
            <a:r>
              <a:rPr lang="en-US" altLang="ja-JP" smtClean="0"/>
              <a:t>-</a:t>
            </a:r>
            <a:endParaRPr lang="ja-JP" altLang="en-US" dirty="0"/>
          </a:p>
        </p:txBody>
      </p:sp>
      <p:sp>
        <p:nvSpPr>
          <p:cNvPr id="43" name="正方形/長方形 42"/>
          <p:cNvSpPr/>
          <p:nvPr/>
        </p:nvSpPr>
        <p:spPr>
          <a:xfrm>
            <a:off x="297380" y="2015333"/>
            <a:ext cx="6552000" cy="338554"/>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rPr>
              <a:t>基準</a:t>
            </a:r>
            <a:r>
              <a:rPr lang="ja-JP" altLang="en-US" sz="1600" dirty="0">
                <a:latin typeface="メイリオ" panose="020B0604030504040204" pitchFamily="50" charset="-128"/>
                <a:ea typeface="メイリオ" panose="020B0604030504040204" pitchFamily="50" charset="-128"/>
              </a:rPr>
              <a:t>日（令和</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4</a:t>
            </a:r>
            <a:r>
              <a:rPr lang="ja-JP" altLang="en-US" sz="1600" dirty="0">
                <a:latin typeface="メイリオ" panose="020B0604030504040204" pitchFamily="50" charset="-128"/>
                <a:ea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rPr>
              <a:t>27</a:t>
            </a:r>
            <a:r>
              <a:rPr lang="ja-JP" altLang="en-US" sz="1600" dirty="0">
                <a:latin typeface="メイリオ" panose="020B0604030504040204" pitchFamily="50" charset="-128"/>
                <a:ea typeface="メイリオ" panose="020B0604030504040204" pitchFamily="50" charset="-128"/>
              </a:rPr>
              <a:t>日）</a:t>
            </a:r>
            <a:r>
              <a:rPr lang="ja-JP" altLang="en-US" sz="1600" dirty="0" smtClean="0">
                <a:latin typeface="メイリオ" panose="020B0604030504040204" pitchFamily="50" charset="-128"/>
                <a:ea typeface="メイリオ" panose="020B0604030504040204" pitchFamily="50" charset="-128"/>
              </a:rPr>
              <a:t>に、住民</a:t>
            </a:r>
            <a:r>
              <a:rPr lang="ja-JP" altLang="en-US" sz="1600" dirty="0">
                <a:latin typeface="メイリオ" panose="020B0604030504040204" pitchFamily="50" charset="-128"/>
                <a:ea typeface="メイリオ" panose="020B0604030504040204" pitchFamily="50" charset="-128"/>
              </a:rPr>
              <a:t>基本台帳に記録されている</a:t>
            </a:r>
            <a:r>
              <a:rPr lang="ja-JP" altLang="en-US" sz="1600" dirty="0" smtClean="0">
                <a:latin typeface="メイリオ" panose="020B0604030504040204" pitchFamily="50" charset="-128"/>
                <a:ea typeface="メイリオ" panose="020B0604030504040204" pitchFamily="50" charset="-128"/>
              </a:rPr>
              <a:t>者</a:t>
            </a:r>
            <a:endParaRPr lang="ja-JP" altLang="en-US" sz="1600"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498251" y="1651341"/>
            <a:ext cx="1171328"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給付対象者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45" name="グループ化 44"/>
          <p:cNvGrpSpPr/>
          <p:nvPr/>
        </p:nvGrpSpPr>
        <p:grpSpPr>
          <a:xfrm>
            <a:off x="152636" y="1716065"/>
            <a:ext cx="252000" cy="252000"/>
            <a:chOff x="-747464" y="1857375"/>
            <a:chExt cx="468052" cy="466725"/>
          </a:xfrm>
        </p:grpSpPr>
        <p:sp>
          <p:nvSpPr>
            <p:cNvPr id="46" name="正方形/長方形 4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0" name="正方形/長方形 49"/>
          <p:cNvSpPr/>
          <p:nvPr/>
        </p:nvSpPr>
        <p:spPr>
          <a:xfrm>
            <a:off x="479531" y="2357762"/>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a:t>
            </a:r>
            <a:r>
              <a:rPr lang="ja-JP" altLang="en-US" sz="1600" b="1" u="sng" dirty="0">
                <a:solidFill>
                  <a:schemeClr val="tx1"/>
                </a:solidFill>
                <a:latin typeface="メイリオ" panose="020B0604030504040204" pitchFamily="50" charset="-128"/>
                <a:ea typeface="メイリオ" panose="020B0604030504040204" pitchFamily="50" charset="-128"/>
              </a:rPr>
              <a:t>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1" name="グループ化 50"/>
          <p:cNvGrpSpPr/>
          <p:nvPr/>
        </p:nvGrpSpPr>
        <p:grpSpPr>
          <a:xfrm>
            <a:off x="152636" y="2388564"/>
            <a:ext cx="252000" cy="252000"/>
            <a:chOff x="-747464" y="1857375"/>
            <a:chExt cx="468052" cy="466725"/>
          </a:xfrm>
        </p:grpSpPr>
        <p:sp>
          <p:nvSpPr>
            <p:cNvPr id="52" name="正方形/長方形 5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正方形/長方形 68"/>
          <p:cNvSpPr/>
          <p:nvPr/>
        </p:nvSpPr>
        <p:spPr>
          <a:xfrm>
            <a:off x="316338" y="2648744"/>
            <a:ext cx="6552000" cy="400110"/>
          </a:xfrm>
          <a:prstGeom prst="rect">
            <a:avLst/>
          </a:prstGeom>
        </p:spPr>
        <p:txBody>
          <a:bodyPr wrap="square">
            <a:spAutoFit/>
          </a:bodyPr>
          <a:lstStyle/>
          <a:p>
            <a:pPr algn="just">
              <a:lnSpc>
                <a:spcPct val="100000"/>
              </a:lnSpc>
              <a:buClr>
                <a:schemeClr val="accent1">
                  <a:lumMod val="60000"/>
                  <a:lumOff val="40000"/>
                </a:schemeClr>
              </a:buClr>
            </a:pPr>
            <a:r>
              <a:rPr lang="ja-JP" altLang="en-US" sz="1600" dirty="0">
                <a:latin typeface="メイリオ" panose="020B0604030504040204" pitchFamily="50" charset="-128"/>
                <a:ea typeface="メイリオ" panose="020B0604030504040204" pitchFamily="50" charset="-128"/>
              </a:rPr>
              <a:t>給付対象者</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人につき</a:t>
            </a:r>
            <a:r>
              <a:rPr lang="en-US" altLang="ja-JP" sz="2000" b="1" dirty="0">
                <a:solidFill>
                  <a:schemeClr val="accent2"/>
                </a:solidFill>
                <a:latin typeface="メイリオ" panose="020B0604030504040204" pitchFamily="50" charset="-128"/>
                <a:ea typeface="メイリオ" panose="020B0604030504040204" pitchFamily="50" charset="-128"/>
              </a:rPr>
              <a:t>10</a:t>
            </a:r>
            <a:r>
              <a:rPr lang="ja-JP" altLang="en-US" sz="2000" b="1" dirty="0">
                <a:solidFill>
                  <a:schemeClr val="accent2"/>
                </a:solidFill>
                <a:latin typeface="メイリオ" panose="020B0604030504040204" pitchFamily="50" charset="-128"/>
                <a:ea typeface="メイリオ" panose="020B0604030504040204" pitchFamily="50" charset="-128"/>
              </a:rPr>
              <a:t>万円</a:t>
            </a:r>
            <a:endParaRPr lang="en-US" altLang="ja-JP" sz="1600" b="1" dirty="0" smtClean="0">
              <a:solidFill>
                <a:schemeClr val="accent2"/>
              </a:solidFill>
              <a:latin typeface="メイリオ" panose="020B0604030504040204" pitchFamily="50" charset="-128"/>
              <a:ea typeface="メイリオ" panose="020B0604030504040204" pitchFamily="50" charset="-128"/>
            </a:endParaRPr>
          </a:p>
        </p:txBody>
      </p:sp>
      <p:grpSp>
        <p:nvGrpSpPr>
          <p:cNvPr id="77" name="グループ化 76"/>
          <p:cNvGrpSpPr/>
          <p:nvPr/>
        </p:nvGrpSpPr>
        <p:grpSpPr>
          <a:xfrm>
            <a:off x="171380" y="3723201"/>
            <a:ext cx="252000" cy="252000"/>
            <a:chOff x="-747464" y="1857375"/>
            <a:chExt cx="468052" cy="466725"/>
          </a:xfrm>
        </p:grpSpPr>
        <p:sp>
          <p:nvSpPr>
            <p:cNvPr id="78" name="正方形/長方形 77"/>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8" name="正方形/長方形 97"/>
          <p:cNvSpPr/>
          <p:nvPr/>
        </p:nvSpPr>
        <p:spPr>
          <a:xfrm>
            <a:off x="456867" y="3671978"/>
            <a:ext cx="2888145" cy="361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a:solidFill>
                  <a:schemeClr val="tx1"/>
                </a:solidFill>
                <a:latin typeface="メイリオ" panose="020B0604030504040204" pitchFamily="50" charset="-128"/>
                <a:ea typeface="メイリオ" panose="020B0604030504040204" pitchFamily="50" charset="-128"/>
              </a:rPr>
              <a:t>給付金の申請及び給付の方法</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sp>
        <p:nvSpPr>
          <p:cNvPr id="99" name="正方形/長方形 98"/>
          <p:cNvSpPr/>
          <p:nvPr/>
        </p:nvSpPr>
        <p:spPr>
          <a:xfrm>
            <a:off x="333384" y="4005714"/>
            <a:ext cx="6443654" cy="2746906"/>
          </a:xfrm>
          <a:prstGeom prst="rect">
            <a:avLst/>
          </a:prstGeom>
        </p:spPr>
        <p:txBody>
          <a:bodyPr wrap="square">
            <a:spAutoFit/>
          </a:bodyPr>
          <a:lstStyle/>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給付</a:t>
            </a:r>
            <a:r>
              <a:rPr lang="ja-JP" altLang="en-US" sz="1600" spc="-30" dirty="0">
                <a:latin typeface="メイリオ" panose="020B0604030504040204" pitchFamily="50" charset="-128"/>
                <a:ea typeface="メイリオ" panose="020B0604030504040204" pitchFamily="50" charset="-128"/>
              </a:rPr>
              <a:t>金の申請は次の</a:t>
            </a:r>
            <a:r>
              <a:rPr lang="en-US" altLang="ja-JP" sz="1600" spc="-30" dirty="0">
                <a:latin typeface="メイリオ" panose="020B0604030504040204" pitchFamily="50" charset="-128"/>
                <a:ea typeface="メイリオ" panose="020B0604030504040204" pitchFamily="50" charset="-128"/>
              </a:rPr>
              <a:t>(1)</a:t>
            </a:r>
            <a:r>
              <a:rPr lang="ja-JP" altLang="en-US" sz="1600" spc="-30" dirty="0">
                <a:latin typeface="メイリオ" panose="020B0604030504040204" pitchFamily="50" charset="-128"/>
                <a:ea typeface="メイリオ" panose="020B0604030504040204" pitchFamily="50" charset="-128"/>
              </a:rPr>
              <a:t>及び</a:t>
            </a:r>
            <a:r>
              <a:rPr lang="en-US" altLang="ja-JP" sz="1600" spc="-30" dirty="0">
                <a:latin typeface="メイリオ" panose="020B0604030504040204" pitchFamily="50" charset="-128"/>
                <a:ea typeface="メイリオ" panose="020B0604030504040204" pitchFamily="50" charset="-128"/>
              </a:rPr>
              <a:t>(2)</a:t>
            </a:r>
            <a:r>
              <a:rPr lang="ja-JP" altLang="en-US" sz="1600" spc="-30" dirty="0">
                <a:latin typeface="メイリオ" panose="020B0604030504040204" pitchFamily="50" charset="-128"/>
                <a:ea typeface="メイリオ" panose="020B0604030504040204" pitchFamily="50" charset="-128"/>
              </a:rPr>
              <a:t>を基本とし</a:t>
            </a:r>
            <a:r>
              <a:rPr lang="ja-JP" altLang="en-US" sz="1600" spc="-30" dirty="0" smtClean="0">
                <a:latin typeface="メイリオ" panose="020B0604030504040204" pitchFamily="50" charset="-128"/>
                <a:ea typeface="メイリオ" panose="020B0604030504040204" pitchFamily="50" charset="-128"/>
              </a:rPr>
              <a:t>、</a:t>
            </a:r>
            <a:endParaRPr lang="en-US" altLang="ja-JP" sz="1600" spc="-30" dirty="0" smtClean="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600" spc="-30" dirty="0" smtClean="0">
                <a:latin typeface="メイリオ" panose="020B0604030504040204" pitchFamily="50" charset="-128"/>
                <a:ea typeface="メイリオ" panose="020B0604030504040204" pitchFamily="50" charset="-128"/>
              </a:rPr>
              <a:t>給付</a:t>
            </a:r>
            <a:r>
              <a:rPr lang="ja-JP" altLang="en-US" sz="1600" spc="-30" dirty="0">
                <a:latin typeface="メイリオ" panose="020B0604030504040204" pitchFamily="50" charset="-128"/>
                <a:ea typeface="メイリオ" panose="020B0604030504040204" pitchFamily="50" charset="-128"/>
              </a:rPr>
              <a:t>は、原則として</a:t>
            </a:r>
            <a:r>
              <a:rPr lang="ja-JP" altLang="en-US" sz="1600" spc="-30" dirty="0" smtClean="0">
                <a:latin typeface="メイリオ" panose="020B0604030504040204" pitchFamily="50" charset="-128"/>
                <a:ea typeface="メイリオ" panose="020B0604030504040204" pitchFamily="50" charset="-128"/>
              </a:rPr>
              <a:t>申請者本人</a:t>
            </a:r>
            <a:r>
              <a:rPr lang="ja-JP" altLang="en-US" sz="1600" spc="-30" dirty="0">
                <a:latin typeface="メイリオ" panose="020B0604030504040204" pitchFamily="50" charset="-128"/>
                <a:ea typeface="メイリオ" panose="020B0604030504040204" pitchFamily="50" charset="-128"/>
              </a:rPr>
              <a:t>名義の銀行口座への振込みにより行う</a:t>
            </a:r>
            <a:r>
              <a:rPr lang="ja-JP" altLang="en-US" sz="1600" spc="-3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algn="just">
              <a:lnSpc>
                <a:spcPct val="100000"/>
              </a:lnSpc>
              <a:buClr>
                <a:schemeClr val="accent1">
                  <a:lumMod val="60000"/>
                  <a:lumOff val="40000"/>
                </a:schemeClr>
              </a:buClr>
            </a:pPr>
            <a:r>
              <a:rPr lang="ja-JP" altLang="en-US" sz="105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t>感染拡大防止の観点から、</a:t>
            </a:r>
            <a:r>
              <a:rPr lang="ja-JP" altLang="en-US" sz="1050" dirty="0"/>
              <a:t>やむを得ない場合に限り、窓口における申請及び給付を認める</a:t>
            </a:r>
            <a:r>
              <a:rPr lang="ja-JP" altLang="en-US" sz="1050" dirty="0" smtClean="0"/>
              <a:t>。</a:t>
            </a:r>
            <a:endParaRPr lang="en-US" altLang="ja-JP" sz="1050" dirty="0" smtClean="0"/>
          </a:p>
          <a:p>
            <a:pPr algn="just">
              <a:lnSpc>
                <a:spcPct val="100000"/>
              </a:lnSpc>
              <a:buClr>
                <a:schemeClr val="accent1">
                  <a:lumMod val="60000"/>
                  <a:lumOff val="40000"/>
                </a:schemeClr>
              </a:buClr>
            </a:pPr>
            <a:endParaRPr lang="en-US" altLang="ja-JP" sz="1200" dirty="0" smtClean="0">
              <a:latin typeface="メイリオ" panose="020B0604030504040204" pitchFamily="50" charset="-128"/>
              <a:ea typeface="メイリオ" panose="020B0604030504040204" pitchFamily="50" charset="-128"/>
            </a:endParaRPr>
          </a:p>
          <a:p>
            <a:pPr marL="533400" indent="-533400"/>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rPr>
              <a:t>郵送申請方式</a:t>
            </a:r>
            <a:r>
              <a:rPr lang="ja-JP" altLang="en-US" sz="1600" dirty="0">
                <a:latin typeface="メイリオ" panose="020B0604030504040204" pitchFamily="50" charset="-128"/>
                <a:ea typeface="メイリオ" panose="020B0604030504040204" pitchFamily="50" charset="-128"/>
              </a:rPr>
              <a:t/>
            </a:r>
            <a:br>
              <a:rPr lang="ja-JP" altLang="en-US" sz="16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市区町村から受給権者宛てに郵送された申請書に振込先口座</a:t>
            </a:r>
            <a:r>
              <a:rPr lang="ja-JP" altLang="en-US" sz="1400" dirty="0" smtClean="0">
                <a:latin typeface="メイリオ" panose="020B0604030504040204" pitchFamily="50" charset="-128"/>
                <a:ea typeface="メイリオ" panose="020B0604030504040204" pitchFamily="50" charset="-128"/>
              </a:rPr>
              <a:t>を記入</a:t>
            </a:r>
            <a:r>
              <a:rPr lang="ja-JP" altLang="en-US" sz="1400" dirty="0">
                <a:latin typeface="メイリオ" panose="020B0604030504040204" pitchFamily="50" charset="-128"/>
                <a:ea typeface="メイリオ" panose="020B0604030504040204" pitchFamily="50" charset="-128"/>
              </a:rPr>
              <a:t>し</a:t>
            </a:r>
            <a:r>
              <a:rPr lang="ja-JP" altLang="en-US" sz="1400" dirty="0" smtClean="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a:r>
            <a:br>
              <a:rPr lang="en-US" altLang="ja-JP" sz="1400" dirty="0">
                <a:latin typeface="メイリオ" panose="020B0604030504040204" pitchFamily="50" charset="-128"/>
                <a:ea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rPr>
              <a:t>振込先</a:t>
            </a:r>
            <a:r>
              <a:rPr lang="ja-JP" altLang="en-US" sz="1400" dirty="0">
                <a:latin typeface="メイリオ" panose="020B0604030504040204" pitchFamily="50" charset="-128"/>
                <a:ea typeface="メイリオ" panose="020B0604030504040204" pitchFamily="50" charset="-128"/>
              </a:rPr>
              <a:t>口座の確認書類と本人確認書類の写しととも</a:t>
            </a:r>
            <a:r>
              <a:rPr lang="ja-JP" altLang="en-US" sz="1400" dirty="0" smtClean="0">
                <a:latin typeface="メイリオ" panose="020B0604030504040204" pitchFamily="50" charset="-128"/>
                <a:ea typeface="メイリオ" panose="020B0604030504040204" pitchFamily="50" charset="-128"/>
              </a:rPr>
              <a:t>に市区</a:t>
            </a:r>
            <a:r>
              <a:rPr lang="ja-JP" altLang="en-US" sz="1400" dirty="0">
                <a:latin typeface="メイリオ" panose="020B0604030504040204" pitchFamily="50" charset="-128"/>
                <a:ea typeface="メイリオ" panose="020B0604030504040204" pitchFamily="50" charset="-128"/>
              </a:rPr>
              <a:t>町村に</a:t>
            </a:r>
            <a:r>
              <a:rPr lang="ja-JP" altLang="en-US" sz="1400" dirty="0" smtClean="0">
                <a:latin typeface="メイリオ" panose="020B0604030504040204" pitchFamily="50" charset="-128"/>
                <a:ea typeface="メイリオ" panose="020B0604030504040204" pitchFamily="50" charset="-128"/>
              </a:rPr>
              <a:t>郵送</a:t>
            </a:r>
            <a:endParaRPr lang="en-US" altLang="ja-JP" sz="1400" dirty="0" smtClean="0">
              <a:latin typeface="メイリオ" panose="020B0604030504040204" pitchFamily="50" charset="-128"/>
              <a:ea typeface="メイリオ" panose="020B0604030504040204" pitchFamily="50" charset="-128"/>
            </a:endParaRPr>
          </a:p>
          <a:p>
            <a:pPr marL="533400" indent="-533400"/>
            <a:endParaRPr lang="en-US" altLang="ja-JP" sz="1400" dirty="0">
              <a:latin typeface="メイリオ" panose="020B0604030504040204" pitchFamily="50" charset="-128"/>
              <a:ea typeface="メイリオ" panose="020B0604030504040204" pitchFamily="50" charset="-128"/>
            </a:endParaRPr>
          </a:p>
          <a:p>
            <a:pPr marL="533400" indent="-533400"/>
            <a:r>
              <a:rPr lang="ja-JP" altLang="en-US" sz="1600" dirty="0" smtClean="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rPr>
              <a:t>オンライン申請方式</a:t>
            </a:r>
            <a:r>
              <a:rPr lang="ja-JP" altLang="en-US" sz="1600" dirty="0">
                <a:latin typeface="メイリオ" panose="020B0604030504040204" pitchFamily="50" charset="-128"/>
                <a:ea typeface="メイリオ" panose="020B0604030504040204" pitchFamily="50" charset="-128"/>
              </a:rPr>
              <a:t>（マイナンバーカード所持者が利用可能） </a:t>
            </a:r>
            <a:r>
              <a:rPr lang="ja-JP" altLang="en-US" sz="1400" dirty="0">
                <a:latin typeface="メイリオ" panose="020B0604030504040204" pitchFamily="50" charset="-128"/>
                <a:ea typeface="メイリオ" panose="020B0604030504040204" pitchFamily="50" charset="-128"/>
              </a:rPr>
              <a:t>マイナポータルから振込先口座を入力した上で、振込先口座</a:t>
            </a:r>
            <a:r>
              <a:rPr lang="ja-JP" altLang="en-US" sz="1400" dirty="0" smtClean="0">
                <a:latin typeface="メイリオ" panose="020B0604030504040204" pitchFamily="50" charset="-128"/>
                <a:ea typeface="メイリオ" panose="020B0604030504040204" pitchFamily="50" charset="-128"/>
              </a:rPr>
              <a:t>の確認</a:t>
            </a:r>
            <a:r>
              <a:rPr lang="ja-JP" altLang="en-US" sz="1400" dirty="0">
                <a:latin typeface="メイリオ" panose="020B0604030504040204" pitchFamily="50" charset="-128"/>
                <a:ea typeface="メイリオ" panose="020B0604030504040204" pitchFamily="50" charset="-128"/>
              </a:rPr>
              <a:t>書類をアップロードし、電子申請（電子署名により本人確認を実施し、本人確認書類は不要</a:t>
            </a:r>
            <a:r>
              <a:rPr lang="ja-JP" altLang="en-US" sz="14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100" name="正方形/長方形 99"/>
          <p:cNvSpPr/>
          <p:nvPr/>
        </p:nvSpPr>
        <p:spPr>
          <a:xfrm>
            <a:off x="478346" y="300686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受給権者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01" name="グループ化 100"/>
          <p:cNvGrpSpPr/>
          <p:nvPr/>
        </p:nvGrpSpPr>
        <p:grpSpPr>
          <a:xfrm>
            <a:off x="162341" y="3060152"/>
            <a:ext cx="252000" cy="252000"/>
            <a:chOff x="-747464" y="1857375"/>
            <a:chExt cx="468052" cy="466725"/>
          </a:xfrm>
        </p:grpSpPr>
        <p:sp>
          <p:nvSpPr>
            <p:cNvPr id="102" name="正方形/長方形 10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 name="正方形/長方形 105"/>
          <p:cNvSpPr/>
          <p:nvPr/>
        </p:nvSpPr>
        <p:spPr>
          <a:xfrm>
            <a:off x="333384" y="3330902"/>
            <a:ext cx="6552000" cy="345031"/>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rPr>
              <a:t>給付対象者の属する世帯の世帯主</a:t>
            </a:r>
          </a:p>
        </p:txBody>
      </p:sp>
      <p:sp>
        <p:nvSpPr>
          <p:cNvPr id="107" name="正方形/長方形 106"/>
          <p:cNvSpPr/>
          <p:nvPr/>
        </p:nvSpPr>
        <p:spPr>
          <a:xfrm>
            <a:off x="498251" y="6775736"/>
            <a:ext cx="240243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申請受付及び給付開始日</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108" name="グループ化 107"/>
          <p:cNvGrpSpPr/>
          <p:nvPr/>
        </p:nvGrpSpPr>
        <p:grpSpPr>
          <a:xfrm>
            <a:off x="171380" y="6840397"/>
            <a:ext cx="252000" cy="252000"/>
            <a:chOff x="-747464" y="1857375"/>
            <a:chExt cx="468052" cy="466725"/>
          </a:xfrm>
        </p:grpSpPr>
        <p:sp>
          <p:nvSpPr>
            <p:cNvPr id="109" name="正方形/長方形 108"/>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正方形/長方形 109"/>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正方形/長方形 110"/>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3" name="正方形/長方形 112"/>
          <p:cNvSpPr/>
          <p:nvPr/>
        </p:nvSpPr>
        <p:spPr>
          <a:xfrm>
            <a:off x="323400" y="7101109"/>
            <a:ext cx="6552000" cy="830997"/>
          </a:xfrm>
          <a:prstGeom prst="rect">
            <a:avLst/>
          </a:prstGeom>
        </p:spPr>
        <p:txBody>
          <a:bodyPr wrap="square">
            <a:spAutoFit/>
          </a:bodyPr>
          <a:lstStyle/>
          <a:p>
            <a:r>
              <a:rPr lang="ja-JP" altLang="en-US" sz="1600" dirty="0">
                <a:latin typeface="メイリオ" panose="020B0604030504040204" pitchFamily="50" charset="-128"/>
                <a:ea typeface="メイリオ" panose="020B0604030504040204" pitchFamily="50" charset="-128"/>
              </a:rPr>
              <a:t>市区町村において</a:t>
            </a:r>
            <a:r>
              <a:rPr lang="ja-JP" altLang="en-US" sz="1600" dirty="0" smtClean="0">
                <a:latin typeface="メイリオ" panose="020B0604030504040204" pitchFamily="50" charset="-128"/>
                <a:ea typeface="メイリオ" panose="020B0604030504040204" pitchFamily="50" charset="-128"/>
              </a:rPr>
              <a:t>決定</a:t>
            </a:r>
            <a:r>
              <a:rPr lang="ja-JP" altLang="en-US" sz="1600" dirty="0">
                <a:latin typeface="メイリオ" panose="020B0604030504040204" pitchFamily="50" charset="-128"/>
                <a:ea typeface="メイリオ" panose="020B0604030504040204" pitchFamily="50" charset="-128"/>
              </a:rPr>
              <a:t>（緊急経済対策の趣旨を踏まえ、可能な</a:t>
            </a:r>
            <a:r>
              <a:rPr lang="ja-JP" altLang="en-US" sz="1600" dirty="0" smtClean="0">
                <a:latin typeface="メイリオ" panose="020B0604030504040204" pitchFamily="50" charset="-128"/>
                <a:ea typeface="メイリオ" panose="020B0604030504040204" pitchFamily="50" charset="-128"/>
              </a:rPr>
              <a:t>限り</a:t>
            </a:r>
            <a:r>
              <a:rPr lang="en-US" altLang="ja-JP" sz="1600" dirty="0" smtClean="0">
                <a:latin typeface="メイリオ" panose="020B0604030504040204" pitchFamily="50" charset="-128"/>
                <a:ea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rPr>
            </a:br>
            <a:r>
              <a:rPr lang="ja-JP" altLang="en-US" sz="1600" dirty="0" smtClean="0">
                <a:latin typeface="メイリオ" panose="020B0604030504040204" pitchFamily="50" charset="-128"/>
                <a:ea typeface="メイリオ" panose="020B0604030504040204" pitchFamily="50" charset="-128"/>
              </a:rPr>
              <a:t>迅速</a:t>
            </a:r>
            <a:r>
              <a:rPr lang="ja-JP" altLang="en-US" sz="1600" dirty="0">
                <a:latin typeface="メイリオ" panose="020B0604030504040204" pitchFamily="50" charset="-128"/>
                <a:ea typeface="メイリオ" panose="020B0604030504040204" pitchFamily="50" charset="-128"/>
              </a:rPr>
              <a:t>な支給開始を目指すものとする</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rPr>
              <a:t>申請期限は、郵送申請方式の</a:t>
            </a:r>
            <a:r>
              <a:rPr lang="ja-JP" altLang="en-US" sz="1600" dirty="0" smtClean="0">
                <a:solidFill>
                  <a:schemeClr val="accent2"/>
                </a:solidFill>
                <a:latin typeface="メイリオ" panose="020B0604030504040204" pitchFamily="50" charset="-128"/>
                <a:ea typeface="メイリオ" panose="020B0604030504040204" pitchFamily="50" charset="-128"/>
              </a:rPr>
              <a:t>申請受付開始日から３か月以内</a:t>
            </a:r>
            <a:endParaRPr lang="ja-JP" altLang="en-US" sz="1600" dirty="0">
              <a:solidFill>
                <a:schemeClr val="accent2"/>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3348" y="8733492"/>
            <a:ext cx="648000" cy="648000"/>
          </a:xfrm>
          <a:prstGeom prst="rect">
            <a:avLst/>
          </a:prstGeom>
        </p:spPr>
      </p:pic>
    </p:spTree>
    <p:extLst>
      <p:ext uri="{BB962C8B-B14F-4D97-AF65-F5344CB8AC3E}">
        <p14:creationId xmlns:p14="http://schemas.microsoft.com/office/powerpoint/2010/main" val="704722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13318"/>
            <a:ext cx="6858000" cy="648000"/>
          </a:xfrm>
          <a:solidFill>
            <a:schemeClr val="accent1">
              <a:lumMod val="40000"/>
              <a:lumOff val="60000"/>
            </a:schemeClr>
          </a:solidFill>
        </p:spPr>
        <p:txBody>
          <a:bodyPr/>
          <a:lstStyle/>
          <a:p>
            <a:r>
              <a:rPr lang="ja-JP" altLang="en-US" dirty="0" smtClean="0"/>
              <a:t>令和</a:t>
            </a:r>
            <a:r>
              <a:rPr lang="en-US" altLang="ja-JP" dirty="0" smtClean="0"/>
              <a:t>2</a:t>
            </a:r>
            <a:r>
              <a:rPr lang="ja-JP" altLang="en-US" dirty="0" smtClean="0"/>
              <a:t>年度子育て世帯への臨時特別給付金</a:t>
            </a:r>
            <a:endParaRPr lang="ja-JP" altLang="en-US" dirty="0"/>
          </a:p>
        </p:txBody>
      </p:sp>
      <p:sp>
        <p:nvSpPr>
          <p:cNvPr id="4" name="テキスト プレースホルダー 3"/>
          <p:cNvSpPr>
            <a:spLocks noGrp="1"/>
          </p:cNvSpPr>
          <p:nvPr>
            <p:ph type="body" sz="quarter" idx="13"/>
          </p:nvPr>
        </p:nvSpPr>
        <p:spPr>
          <a:xfrm>
            <a:off x="44624" y="744302"/>
            <a:ext cx="6768000" cy="847718"/>
          </a:xfrm>
        </p:spPr>
        <p:txBody>
          <a:bodyPr>
            <a:spAutoFit/>
          </a:bodyPr>
          <a:lstStyle/>
          <a:p>
            <a:pPr marL="36000" indent="0">
              <a:buNone/>
            </a:pPr>
            <a:r>
              <a:rPr lang="ja-JP" altLang="en-US" sz="1600" spc="-30" dirty="0"/>
              <a:t>新型コロナウイルス感染症の影響を受けている子育て世帯の生活を支援する取組の一つとして、児童手当（本則給付）を受給する</a:t>
            </a:r>
            <a:r>
              <a:rPr lang="ja-JP" altLang="en-US" sz="1600" spc="-30" dirty="0" smtClean="0"/>
              <a:t>世帯に対して、臨時</a:t>
            </a:r>
            <a:r>
              <a:rPr lang="ja-JP" altLang="en-US" sz="1600" spc="-30" dirty="0"/>
              <a:t>特別の給付金（一時金</a:t>
            </a:r>
            <a:r>
              <a:rPr lang="ja-JP" altLang="en-US" sz="1600" spc="-30" dirty="0" smtClean="0"/>
              <a:t>）を支給します。</a:t>
            </a:r>
            <a:endParaRPr kumimoji="1" lang="ja-JP" altLang="en-US" sz="1600" spc="-30" dirty="0"/>
          </a:p>
        </p:txBody>
      </p:sp>
      <p:sp>
        <p:nvSpPr>
          <p:cNvPr id="53" name="正方形/長方形 52"/>
          <p:cNvSpPr/>
          <p:nvPr/>
        </p:nvSpPr>
        <p:spPr>
          <a:xfrm>
            <a:off x="267629" y="2147695"/>
            <a:ext cx="6504269" cy="1031051"/>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令和２年４月分（３月分を含む）の児童手当（本則</a:t>
            </a:r>
            <a:r>
              <a:rPr lang="ja-JP" altLang="en-US" sz="1600" dirty="0" smtClean="0">
                <a:latin typeface="メイリオ" panose="020B0604030504040204" pitchFamily="50" charset="-128"/>
                <a:ea typeface="メイリオ" panose="020B0604030504040204" pitchFamily="50" charset="-128"/>
              </a:rPr>
              <a:t>給付</a:t>
            </a:r>
            <a:r>
              <a:rPr lang="ja-JP" altLang="en-US" sz="1600" dirty="0">
                <a:latin typeface="メイリオ" panose="020B0604030504040204" pitchFamily="50" charset="-128"/>
                <a:ea typeface="メイリオ" panose="020B0604030504040204" pitchFamily="50" charset="-128"/>
              </a:rPr>
              <a:t>）の受給者の方に支給します</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indent="-457200" algn="just">
              <a:lnSpc>
                <a:spcPct val="100000"/>
              </a:lnSpc>
              <a:spcBef>
                <a:spcPts val="300"/>
              </a:spcBef>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対象児童</a:t>
            </a:r>
            <a:r>
              <a:rPr lang="ja-JP" altLang="en-US" sz="1200" dirty="0">
                <a:latin typeface="メイリオ" panose="020B0604030504040204" pitchFamily="50" charset="-128"/>
                <a:ea typeface="メイリオ" panose="020B0604030504040204" pitchFamily="50" charset="-128"/>
              </a:rPr>
              <a:t>は</a:t>
            </a:r>
            <a:r>
              <a:rPr lang="ja-JP" altLang="en-US" sz="1200" dirty="0" smtClean="0">
                <a:latin typeface="メイリオ" panose="020B0604030504040204" pitchFamily="50" charset="-128"/>
                <a:ea typeface="メイリオ" panose="020B0604030504040204" pitchFamily="50" charset="-128"/>
              </a:rPr>
              <a:t>、令和２年３月</a:t>
            </a:r>
            <a:r>
              <a:rPr lang="en-US" altLang="ja-JP" sz="1200" dirty="0">
                <a:latin typeface="メイリオ" panose="020B0604030504040204" pitchFamily="50" charset="-128"/>
                <a:ea typeface="メイリオ" panose="020B0604030504040204" pitchFamily="50" charset="-128"/>
              </a:rPr>
              <a:t>31</a:t>
            </a:r>
            <a:r>
              <a:rPr lang="ja-JP" altLang="en-US" sz="1200" dirty="0">
                <a:latin typeface="メイリオ" panose="020B0604030504040204" pitchFamily="50" charset="-128"/>
                <a:ea typeface="メイリオ" panose="020B0604030504040204" pitchFamily="50" charset="-128"/>
              </a:rPr>
              <a:t>日までに生まれた児童</a:t>
            </a:r>
            <a:r>
              <a:rPr lang="ja-JP" altLang="en-US" sz="1200" dirty="0" smtClean="0">
                <a:latin typeface="メイリオ" panose="020B0604030504040204" pitchFamily="50" charset="-128"/>
                <a:ea typeface="メイリオ" panose="020B0604030504040204" pitchFamily="50" charset="-128"/>
              </a:rPr>
              <a:t>で、令和２年３月まで中学生だった</a:t>
            </a:r>
            <a:endParaRPr lang="en-US" altLang="ja-JP" sz="1200" dirty="0" smtClean="0">
              <a:latin typeface="メイリオ" panose="020B0604030504040204" pitchFamily="50" charset="-128"/>
              <a:ea typeface="メイリオ" panose="020B0604030504040204" pitchFamily="50" charset="-128"/>
            </a:endParaRPr>
          </a:p>
          <a:p>
            <a:pPr indent="-457200"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児童</a:t>
            </a:r>
            <a:r>
              <a:rPr lang="ja-JP" altLang="en-US" sz="1200" dirty="0">
                <a:latin typeface="メイリオ" panose="020B0604030504040204" pitchFamily="50" charset="-128"/>
                <a:ea typeface="メイリオ" panose="020B0604030504040204" pitchFamily="50" charset="-128"/>
              </a:rPr>
              <a:t>（新高校１年生）</a:t>
            </a:r>
            <a:r>
              <a:rPr lang="ja-JP" altLang="en-US" sz="1200" dirty="0" smtClean="0">
                <a:latin typeface="メイリオ" panose="020B0604030504040204" pitchFamily="50" charset="-128"/>
                <a:ea typeface="メイリオ" panose="020B0604030504040204" pitchFamily="50" charset="-128"/>
              </a:rPr>
              <a:t>も含みます</a:t>
            </a:r>
            <a:r>
              <a:rPr lang="ja-JP" altLang="en-US" sz="1200" dirty="0">
                <a:latin typeface="メイリオ" panose="020B0604030504040204" pitchFamily="50" charset="-128"/>
                <a:ea typeface="メイリオ" panose="020B0604030504040204" pitchFamily="50" charset="-128"/>
              </a:rPr>
              <a:t>。</a:t>
            </a:r>
          </a:p>
        </p:txBody>
      </p:sp>
      <p:grpSp>
        <p:nvGrpSpPr>
          <p:cNvPr id="8" name="グループ化 7"/>
          <p:cNvGrpSpPr/>
          <p:nvPr/>
        </p:nvGrpSpPr>
        <p:grpSpPr>
          <a:xfrm>
            <a:off x="209482" y="1748644"/>
            <a:ext cx="1036819" cy="355276"/>
            <a:chOff x="164808" y="1661933"/>
            <a:chExt cx="1036819" cy="355276"/>
          </a:xfrm>
        </p:grpSpPr>
        <p:sp>
          <p:nvSpPr>
            <p:cNvPr id="54" name="正方形/長方形 53"/>
            <p:cNvSpPr/>
            <p:nvPr/>
          </p:nvSpPr>
          <p:spPr>
            <a:xfrm>
              <a:off x="440668" y="1661933"/>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対象者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7" name="グループ化 6"/>
          <p:cNvGrpSpPr/>
          <p:nvPr/>
        </p:nvGrpSpPr>
        <p:grpSpPr>
          <a:xfrm>
            <a:off x="209482" y="3280941"/>
            <a:ext cx="1036819" cy="355276"/>
            <a:chOff x="164808" y="4485846"/>
            <a:chExt cx="1036819" cy="355276"/>
          </a:xfrm>
        </p:grpSpPr>
        <p:sp>
          <p:nvSpPr>
            <p:cNvPr id="60" name="正方形/長方形 59"/>
            <p:cNvSpPr/>
            <p:nvPr/>
          </p:nvSpPr>
          <p:spPr>
            <a:xfrm>
              <a:off x="440668" y="4485846"/>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支給額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61" name="グループ化 60"/>
            <p:cNvGrpSpPr/>
            <p:nvPr/>
          </p:nvGrpSpPr>
          <p:grpSpPr>
            <a:xfrm>
              <a:off x="164808" y="4537484"/>
              <a:ext cx="252000" cy="252000"/>
              <a:chOff x="-747464" y="1857375"/>
              <a:chExt cx="468052" cy="466725"/>
            </a:xfrm>
          </p:grpSpPr>
          <p:sp>
            <p:nvSpPr>
              <p:cNvPr id="62" name="正方形/長方形 61"/>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1" name="グループ化 80"/>
          <p:cNvGrpSpPr/>
          <p:nvPr/>
        </p:nvGrpSpPr>
        <p:grpSpPr>
          <a:xfrm>
            <a:off x="209482" y="4973129"/>
            <a:ext cx="1242004" cy="355276"/>
            <a:chOff x="164808" y="4485846"/>
            <a:chExt cx="1242004" cy="355276"/>
          </a:xfrm>
        </p:grpSpPr>
        <p:sp>
          <p:nvSpPr>
            <p:cNvPr id="82" name="正方形/長方形 81"/>
            <p:cNvSpPr/>
            <p:nvPr/>
          </p:nvSpPr>
          <p:spPr>
            <a:xfrm>
              <a:off x="440668" y="4485846"/>
              <a:ext cx="966144"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申請手続</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330079" y="3676963"/>
            <a:ext cx="6504269" cy="1131079"/>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対象児童１人につき、</a:t>
            </a:r>
            <a:r>
              <a:rPr lang="ja-JP" altLang="en-US" sz="2000" b="1" dirty="0" smtClean="0">
                <a:solidFill>
                  <a:schemeClr val="accent2"/>
                </a:solidFill>
                <a:latin typeface="メイリオ" panose="020B0604030504040204" pitchFamily="50" charset="-128"/>
                <a:ea typeface="メイリオ" panose="020B0604030504040204" pitchFamily="50" charset="-128"/>
              </a:rPr>
              <a:t>１万円</a:t>
            </a:r>
            <a:endParaRPr lang="ja-JP" altLang="en-US" sz="2000" b="1" dirty="0">
              <a:solidFill>
                <a:schemeClr val="accent2"/>
              </a:solidFill>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令和</a:t>
            </a:r>
            <a:r>
              <a:rPr lang="ja-JP" altLang="en-US" sz="1600" dirty="0">
                <a:latin typeface="メイリオ" panose="020B0604030504040204" pitchFamily="50" charset="-128"/>
                <a:ea typeface="メイリオ" panose="020B0604030504040204" pitchFamily="50" charset="-128"/>
              </a:rPr>
              <a:t>２年３月</a:t>
            </a:r>
            <a:r>
              <a:rPr lang="en-US" altLang="ja-JP" sz="1600" dirty="0">
                <a:latin typeface="メイリオ" panose="020B0604030504040204" pitchFamily="50" charset="-128"/>
                <a:ea typeface="メイリオ" panose="020B0604030504040204" pitchFamily="50" charset="-128"/>
              </a:rPr>
              <a:t>31</a:t>
            </a:r>
            <a:r>
              <a:rPr lang="ja-JP" altLang="en-US" sz="1600" dirty="0">
                <a:latin typeface="メイリオ" panose="020B0604030504040204" pitchFamily="50" charset="-128"/>
                <a:ea typeface="メイリオ" panose="020B0604030504040204" pitchFamily="50" charset="-128"/>
              </a:rPr>
              <a:t>日時点での居住</a:t>
            </a:r>
            <a:r>
              <a:rPr lang="ja-JP" altLang="en-US" sz="1600" dirty="0" smtClean="0">
                <a:latin typeface="メイリオ" panose="020B0604030504040204" pitchFamily="50" charset="-128"/>
                <a:ea typeface="メイリオ" panose="020B0604030504040204" pitchFamily="50" charset="-128"/>
              </a:rPr>
              <a:t>市町村から支給されます。</a:t>
            </a:r>
            <a:endParaRPr lang="en-US" altLang="ja-JP" sz="1600" dirty="0" smtClean="0">
              <a:latin typeface="メイリオ" panose="020B0604030504040204" pitchFamily="50" charset="-128"/>
              <a:ea typeface="メイリオ" panose="020B0604030504040204" pitchFamily="50" charset="-128"/>
            </a:endParaRPr>
          </a:p>
          <a:p>
            <a:pPr indent="-457200" algn="just">
              <a:lnSpc>
                <a:spcPct val="100000"/>
              </a:lnSpc>
              <a:spcBef>
                <a:spcPts val="300"/>
              </a:spcBef>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新高校１年生については、令和２年２月</a:t>
            </a:r>
            <a:r>
              <a:rPr lang="en-US" altLang="ja-JP" sz="1200" dirty="0">
                <a:latin typeface="メイリオ" panose="020B0604030504040204" pitchFamily="50" charset="-128"/>
                <a:ea typeface="メイリオ" panose="020B0604030504040204" pitchFamily="50" charset="-128"/>
              </a:rPr>
              <a:t>29</a:t>
            </a:r>
            <a:r>
              <a:rPr lang="ja-JP" altLang="en-US" sz="1200" dirty="0">
                <a:latin typeface="メイリオ" panose="020B0604030504040204" pitchFamily="50" charset="-128"/>
                <a:ea typeface="メイリオ" panose="020B0604030504040204" pitchFamily="50" charset="-128"/>
              </a:rPr>
              <a:t>日時点での</a:t>
            </a:r>
            <a:r>
              <a:rPr lang="ja-JP" altLang="en-US" sz="1200" dirty="0" smtClean="0">
                <a:latin typeface="メイリオ" panose="020B0604030504040204" pitchFamily="50" charset="-128"/>
                <a:ea typeface="メイリオ" panose="020B0604030504040204" pitchFamily="50" charset="-128"/>
              </a:rPr>
              <a:t>居住市町村</a:t>
            </a:r>
            <a:r>
              <a:rPr lang="ja-JP" altLang="en-US" sz="1200" dirty="0">
                <a:latin typeface="メイリオ" panose="020B0604030504040204" pitchFamily="50" charset="-128"/>
                <a:ea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rPr>
              <a:t>支給されます。</a:t>
            </a:r>
            <a:endParaRPr lang="en-US" altLang="ja-JP" sz="1200" dirty="0" smtClean="0">
              <a:latin typeface="メイリオ" panose="020B0604030504040204" pitchFamily="50" charset="-128"/>
              <a:ea typeface="メイリオ" panose="020B0604030504040204" pitchFamily="50" charset="-128"/>
            </a:endParaRPr>
          </a:p>
          <a:p>
            <a:pPr indent="-457200" algn="just">
              <a:lnSpc>
                <a:spcPct val="100000"/>
              </a:lnSpc>
              <a:spcBef>
                <a:spcPts val="300"/>
              </a:spcBef>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令和２年</a:t>
            </a:r>
            <a:r>
              <a:rPr lang="en-US" altLang="ja-JP" sz="1200" dirty="0" smtClean="0">
                <a:latin typeface="メイリオ" panose="020B0604030504040204" pitchFamily="50" charset="-128"/>
                <a:ea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rPr>
              <a:t>月</a:t>
            </a:r>
            <a:r>
              <a:rPr lang="ja-JP" altLang="en-US" sz="1200" dirty="0">
                <a:latin typeface="メイリオ" panose="020B0604030504040204" pitchFamily="50" charset="-128"/>
                <a:ea typeface="メイリオ" panose="020B0604030504040204" pitchFamily="50" charset="-128"/>
              </a:rPr>
              <a:t>１日</a:t>
            </a:r>
            <a:r>
              <a:rPr lang="ja-JP" altLang="en-US" sz="1200" dirty="0" smtClean="0">
                <a:latin typeface="メイリオ" panose="020B0604030504040204" pitchFamily="50" charset="-128"/>
                <a:ea typeface="メイリオ" panose="020B0604030504040204" pitchFamily="50" charset="-128"/>
              </a:rPr>
              <a:t>以降転居</a:t>
            </a:r>
            <a:r>
              <a:rPr lang="ja-JP" altLang="en-US" sz="1200" dirty="0">
                <a:latin typeface="メイリオ" panose="020B0604030504040204" pitchFamily="50" charset="-128"/>
                <a:ea typeface="メイリオ" panose="020B0604030504040204" pitchFamily="50" charset="-128"/>
              </a:rPr>
              <a:t>された方は、転出元の市町村にお問い合わせください</a:t>
            </a:r>
            <a:r>
              <a:rPr lang="ja-JP" altLang="en-US" sz="1200" dirty="0" smtClean="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42" name="スライド番号プレースホルダー 10"/>
          <p:cNvSpPr txBox="1">
            <a:spLocks/>
          </p:cNvSpPr>
          <p:nvPr/>
        </p:nvSpPr>
        <p:spPr>
          <a:xfrm>
            <a:off x="1" y="968498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smtClean="0"/>
              <a:t>- </a:t>
            </a:r>
            <a:fld id="{9E2A29CB-BA86-48A6-80E1-CB8750A963B5}" type="slidenum">
              <a:rPr lang="ja-JP" altLang="en-US" smtClean="0"/>
              <a:pPr/>
              <a:t>5</a:t>
            </a:fld>
            <a:r>
              <a:rPr lang="ja-JP" altLang="en-US" smtClean="0"/>
              <a:t> </a:t>
            </a:r>
            <a:r>
              <a:rPr lang="en-US" altLang="ja-JP" smtClean="0"/>
              <a:t>-</a:t>
            </a:r>
            <a:endParaRPr lang="ja-JP" altLang="en-US" dirty="0"/>
          </a:p>
        </p:txBody>
      </p:sp>
      <p:sp>
        <p:nvSpPr>
          <p:cNvPr id="43" name="正方形/長方形 42"/>
          <p:cNvSpPr/>
          <p:nvPr/>
        </p:nvSpPr>
        <p:spPr>
          <a:xfrm>
            <a:off x="325777" y="5398411"/>
            <a:ext cx="6504269" cy="1315745"/>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原則、申請は不要です</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対象の方には、令和</a:t>
            </a:r>
            <a:r>
              <a:rPr lang="ja-JP" altLang="en-US" sz="1600" dirty="0">
                <a:latin typeface="メイリオ" panose="020B0604030504040204" pitchFamily="50" charset="-128"/>
                <a:ea typeface="メイリオ" panose="020B0604030504040204" pitchFamily="50" charset="-128"/>
              </a:rPr>
              <a:t>２年３月</a:t>
            </a:r>
            <a:r>
              <a:rPr lang="en-US" altLang="ja-JP" sz="1600" dirty="0">
                <a:latin typeface="メイリオ" panose="020B0604030504040204" pitchFamily="50" charset="-128"/>
                <a:ea typeface="メイリオ" panose="020B0604030504040204" pitchFamily="50" charset="-128"/>
              </a:rPr>
              <a:t>31</a:t>
            </a:r>
            <a:r>
              <a:rPr lang="ja-JP" altLang="en-US" sz="1600" dirty="0">
                <a:latin typeface="メイリオ" panose="020B0604030504040204" pitchFamily="50" charset="-128"/>
                <a:ea typeface="メイリオ" panose="020B0604030504040204" pitchFamily="50" charset="-128"/>
              </a:rPr>
              <a:t>日時点での居住</a:t>
            </a:r>
            <a:r>
              <a:rPr lang="ja-JP" altLang="en-US" sz="1600" dirty="0" smtClean="0">
                <a:latin typeface="メイリオ" panose="020B0604030504040204" pitchFamily="50" charset="-128"/>
                <a:ea typeface="メイリオ" panose="020B0604030504040204" pitchFamily="50" charset="-128"/>
              </a:rPr>
              <a:t>市町村からお知らせいたします。</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en-US" altLang="ja-JP"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公務員</a:t>
            </a:r>
            <a:r>
              <a:rPr lang="ja-JP" altLang="en-US" sz="1200" dirty="0">
                <a:latin typeface="メイリオ" panose="020B0604030504040204" pitchFamily="50" charset="-128"/>
                <a:ea typeface="メイリオ" panose="020B0604030504040204" pitchFamily="50" charset="-128"/>
              </a:rPr>
              <a:t>については、所属庁が支給対象者であると証明</a:t>
            </a:r>
            <a:r>
              <a:rPr lang="ja-JP" altLang="en-US" sz="1200" dirty="0" smtClean="0">
                <a:latin typeface="メイリオ" panose="020B0604030504040204" pitchFamily="50" charset="-128"/>
                <a:ea typeface="メイリオ" panose="020B0604030504040204" pitchFamily="50" charset="-128"/>
              </a:rPr>
              <a:t>した上</a:t>
            </a:r>
            <a:r>
              <a:rPr lang="ja-JP" altLang="en-US" sz="1200" dirty="0">
                <a:latin typeface="メイリオ" panose="020B0604030504040204" pitchFamily="50" charset="-128"/>
                <a:ea typeface="メイリオ" panose="020B0604030504040204" pitchFamily="50" charset="-128"/>
              </a:rPr>
              <a:t>で、本人が居住市町村</a:t>
            </a:r>
            <a:r>
              <a:rPr lang="ja-JP" altLang="en-US" sz="1200" dirty="0" smtClean="0">
                <a:latin typeface="メイリオ" panose="020B0604030504040204" pitchFamily="50" charset="-128"/>
                <a:ea typeface="メイリオ" panose="020B0604030504040204" pitchFamily="50" charset="-128"/>
              </a:rPr>
              <a:t>に</a:t>
            </a:r>
            <a:endParaRPr lang="en-US" altLang="ja-JP" sz="12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申請</a:t>
            </a:r>
            <a:r>
              <a:rPr lang="ja-JP" altLang="en-US" sz="1200" dirty="0">
                <a:latin typeface="メイリオ" panose="020B0604030504040204" pitchFamily="50" charset="-128"/>
                <a:ea typeface="メイリオ" panose="020B0604030504040204" pitchFamily="50" charset="-128"/>
              </a:rPr>
              <a:t>してください。</a:t>
            </a:r>
          </a:p>
        </p:txBody>
      </p:sp>
      <p:sp>
        <p:nvSpPr>
          <p:cNvPr id="44" name="正方形/長方形 43"/>
          <p:cNvSpPr/>
          <p:nvPr/>
        </p:nvSpPr>
        <p:spPr>
          <a:xfrm>
            <a:off x="44624" y="6989353"/>
            <a:ext cx="6768000" cy="1744067"/>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164808" y="7081504"/>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530624" y="7084148"/>
            <a:ext cx="6102732" cy="1544457"/>
          </a:xfrm>
          <a:prstGeom prst="rect">
            <a:avLst/>
          </a:prstGeom>
        </p:spPr>
        <p:txBody>
          <a:bodyPr wrap="square" lIns="36000" tIns="36000" rIns="36000" bIns="0">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お問い合わせ先</a:t>
            </a:r>
            <a:endParaRPr lang="en-US" altLang="ja-JP" sz="1400" b="1" dirty="0">
              <a:solidFill>
                <a:srgbClr val="000000"/>
              </a:solidFill>
              <a:latin typeface="メイリオ" panose="020B0604030504040204" pitchFamily="50" charset="-128"/>
              <a:ea typeface="メイリオ" panose="020B0604030504040204" pitchFamily="50" charset="-128"/>
            </a:endParaRPr>
          </a:p>
          <a:p>
            <a:r>
              <a:rPr lang="ja-JP" altLang="en-US" sz="1400" b="1" dirty="0" smtClean="0">
                <a:solidFill>
                  <a:srgbClr val="000000"/>
                </a:solidFill>
                <a:latin typeface="メイリオ" panose="020B0604030504040204" pitchFamily="50" charset="-128"/>
                <a:ea typeface="メイリオ" panose="020B0604030504040204" pitchFamily="50" charset="-128"/>
              </a:rPr>
              <a:t>　</a:t>
            </a:r>
            <a:r>
              <a:rPr lang="ja-JP" altLang="en-US" sz="1400" dirty="0" smtClean="0">
                <a:solidFill>
                  <a:srgbClr val="000000"/>
                </a:solidFill>
                <a:latin typeface="メイリオ" panose="020B0604030504040204" pitchFamily="50" charset="-128"/>
                <a:ea typeface="メイリオ" panose="020B0604030504040204" pitchFamily="50" charset="-128"/>
              </a:rPr>
              <a:t>・令和</a:t>
            </a:r>
            <a:r>
              <a:rPr lang="ja-JP" altLang="en-US" sz="1400" dirty="0">
                <a:solidFill>
                  <a:srgbClr val="000000"/>
                </a:solidFill>
                <a:latin typeface="メイリオ" panose="020B0604030504040204" pitchFamily="50" charset="-128"/>
                <a:ea typeface="メイリオ" panose="020B0604030504040204" pitchFamily="50" charset="-128"/>
              </a:rPr>
              <a:t>２年３月</a:t>
            </a:r>
            <a:r>
              <a:rPr lang="en-US" altLang="ja-JP" sz="1400" dirty="0">
                <a:solidFill>
                  <a:srgbClr val="000000"/>
                </a:solidFill>
                <a:latin typeface="メイリオ" panose="020B0604030504040204" pitchFamily="50" charset="-128"/>
                <a:ea typeface="メイリオ" panose="020B0604030504040204" pitchFamily="50" charset="-128"/>
              </a:rPr>
              <a:t>31</a:t>
            </a:r>
            <a:r>
              <a:rPr lang="ja-JP" altLang="en-US" sz="1400" dirty="0">
                <a:solidFill>
                  <a:srgbClr val="000000"/>
                </a:solidFill>
                <a:latin typeface="メイリオ" panose="020B0604030504040204" pitchFamily="50" charset="-128"/>
                <a:ea typeface="メイリオ" panose="020B0604030504040204" pitchFamily="50" charset="-128"/>
              </a:rPr>
              <a:t>日</a:t>
            </a:r>
            <a:r>
              <a:rPr lang="ja-JP" altLang="en-US" sz="1400" dirty="0" smtClean="0">
                <a:solidFill>
                  <a:srgbClr val="000000"/>
                </a:solidFill>
                <a:latin typeface="メイリオ" panose="020B0604030504040204" pitchFamily="50" charset="-128"/>
                <a:ea typeface="メイリオ" panose="020B0604030504040204" pitchFamily="50" charset="-128"/>
              </a:rPr>
              <a:t>時点</a:t>
            </a:r>
            <a:r>
              <a:rPr lang="ja-JP" altLang="en-US" sz="1200" dirty="0" smtClean="0">
                <a:solidFill>
                  <a:srgbClr val="000000"/>
                </a:solidFill>
                <a:latin typeface="メイリオ" panose="020B0604030504040204" pitchFamily="50" charset="-128"/>
                <a:ea typeface="メイリオ" panose="020B0604030504040204" pitchFamily="50" charset="-128"/>
              </a:rPr>
              <a:t>（新</a:t>
            </a:r>
            <a:r>
              <a:rPr lang="ja-JP" altLang="en-US" sz="1200" dirty="0">
                <a:solidFill>
                  <a:srgbClr val="000000"/>
                </a:solidFill>
                <a:latin typeface="メイリオ" panose="020B0604030504040204" pitchFamily="50" charset="-128"/>
                <a:ea typeface="メイリオ" panose="020B0604030504040204" pitchFamily="50" charset="-128"/>
              </a:rPr>
              <a:t>高校１年生について</a:t>
            </a:r>
            <a:r>
              <a:rPr lang="ja-JP" altLang="en-US" sz="1200" dirty="0" smtClean="0">
                <a:solidFill>
                  <a:srgbClr val="000000"/>
                </a:solidFill>
                <a:latin typeface="メイリオ" panose="020B0604030504040204" pitchFamily="50" charset="-128"/>
                <a:ea typeface="メイリオ" panose="020B0604030504040204" pitchFamily="50" charset="-128"/>
              </a:rPr>
              <a:t>は令和</a:t>
            </a:r>
            <a:r>
              <a:rPr lang="ja-JP" altLang="en-US" sz="1200" dirty="0">
                <a:solidFill>
                  <a:srgbClr val="000000"/>
                </a:solidFill>
                <a:latin typeface="メイリオ" panose="020B0604030504040204" pitchFamily="50" charset="-128"/>
                <a:ea typeface="メイリオ" panose="020B0604030504040204" pitchFamily="50" charset="-128"/>
              </a:rPr>
              <a:t>２年２月</a:t>
            </a:r>
            <a:r>
              <a:rPr lang="en-US" altLang="ja-JP" sz="1200" dirty="0">
                <a:solidFill>
                  <a:srgbClr val="000000"/>
                </a:solidFill>
                <a:latin typeface="メイリオ" panose="020B0604030504040204" pitchFamily="50" charset="-128"/>
                <a:ea typeface="メイリオ" panose="020B0604030504040204" pitchFamily="50" charset="-128"/>
              </a:rPr>
              <a:t>29</a:t>
            </a:r>
            <a:r>
              <a:rPr lang="ja-JP" altLang="en-US" sz="1200" dirty="0" smtClean="0">
                <a:solidFill>
                  <a:srgbClr val="000000"/>
                </a:solidFill>
                <a:latin typeface="メイリオ" panose="020B0604030504040204" pitchFamily="50" charset="-128"/>
                <a:ea typeface="メイリオ" panose="020B0604030504040204" pitchFamily="50" charset="-128"/>
              </a:rPr>
              <a:t>日時点）</a:t>
            </a:r>
            <a:r>
              <a:rPr lang="ja-JP" altLang="en-US" sz="1400" dirty="0" smtClean="0">
                <a:solidFill>
                  <a:srgbClr val="000000"/>
                </a:solidFill>
                <a:latin typeface="メイリオ" panose="020B0604030504040204" pitchFamily="50" charset="-128"/>
                <a:ea typeface="メイリオ" panose="020B0604030504040204" pitchFamily="50" charset="-128"/>
              </a:rPr>
              <a:t>の</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marL="180000" lvl="1"/>
            <a:r>
              <a:rPr lang="ja-JP" altLang="en-US" sz="1400" dirty="0" smtClean="0">
                <a:solidFill>
                  <a:srgbClr val="000000"/>
                </a:solidFill>
                <a:latin typeface="メイリオ" panose="020B0604030504040204" pitchFamily="50" charset="-128"/>
                <a:ea typeface="メイリオ" panose="020B0604030504040204" pitchFamily="50" charset="-128"/>
              </a:rPr>
              <a:t>　居住市町村の「</a:t>
            </a:r>
            <a:r>
              <a:rPr lang="ja-JP" altLang="en-US" sz="1400" dirty="0">
                <a:solidFill>
                  <a:srgbClr val="000000"/>
                </a:solidFill>
                <a:latin typeface="メイリオ" panose="020B0604030504040204" pitchFamily="50" charset="-128"/>
                <a:ea typeface="メイリオ" panose="020B0604030504040204" pitchFamily="50" charset="-128"/>
              </a:rPr>
              <a:t>子育て世帯への臨時特別</a:t>
            </a:r>
            <a:r>
              <a:rPr lang="ja-JP" altLang="en-US" sz="1400" dirty="0" smtClean="0">
                <a:solidFill>
                  <a:srgbClr val="000000"/>
                </a:solidFill>
                <a:latin typeface="メイリオ" panose="020B0604030504040204" pitchFamily="50" charset="-128"/>
                <a:ea typeface="メイリオ" panose="020B0604030504040204" pitchFamily="50" charset="-128"/>
              </a:rPr>
              <a:t>給付金</a:t>
            </a:r>
            <a:r>
              <a:rPr lang="ja-JP" altLang="en-US" sz="1400" dirty="0">
                <a:solidFill>
                  <a:srgbClr val="000000"/>
                </a:solidFill>
                <a:latin typeface="メイリオ" panose="020B0604030504040204" pitchFamily="50" charset="-128"/>
                <a:ea typeface="メイリオ" panose="020B0604030504040204" pitchFamily="50" charset="-128"/>
              </a:rPr>
              <a:t>」</a:t>
            </a:r>
            <a:r>
              <a:rPr lang="ja-JP" altLang="en-US" sz="1400" dirty="0" smtClean="0">
                <a:solidFill>
                  <a:srgbClr val="000000"/>
                </a:solidFill>
                <a:latin typeface="メイリオ" panose="020B0604030504040204" pitchFamily="50" charset="-128"/>
                <a:ea typeface="メイリオ" panose="020B0604030504040204" pitchFamily="50" charset="-128"/>
              </a:rPr>
              <a:t>窓口</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marL="180000" lvl="1"/>
            <a:r>
              <a:rPr lang="ja-JP" altLang="en-US" sz="1400" dirty="0">
                <a:solidFill>
                  <a:srgbClr val="000000"/>
                </a:solidFill>
                <a:latin typeface="メイリオ" panose="020B0604030504040204" pitchFamily="50" charset="-128"/>
                <a:ea typeface="メイリオ" panose="020B0604030504040204" pitchFamily="50" charset="-128"/>
              </a:rPr>
              <a:t>・</a:t>
            </a:r>
            <a:r>
              <a:rPr lang="ja-JP" altLang="en-US" sz="1400" dirty="0" smtClean="0">
                <a:solidFill>
                  <a:srgbClr val="000000"/>
                </a:solidFill>
                <a:latin typeface="メイリオ" panose="020B0604030504040204" pitchFamily="50" charset="-128"/>
                <a:ea typeface="メイリオ" panose="020B0604030504040204" pitchFamily="50" charset="-128"/>
              </a:rPr>
              <a:t>制度全般については、</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marL="180000" lvl="1"/>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400" b="1" u="sng" dirty="0" smtClean="0">
                <a:solidFill>
                  <a:srgbClr val="000000"/>
                </a:solidFill>
                <a:latin typeface="メイリオ" panose="020B0604030504040204" pitchFamily="50" charset="-128"/>
                <a:ea typeface="メイリオ" panose="020B0604030504040204" pitchFamily="50" charset="-128"/>
              </a:rPr>
              <a:t>内閣府子育て</a:t>
            </a:r>
            <a:r>
              <a:rPr lang="ja-JP" altLang="en-US" sz="1400" b="1" u="sng" dirty="0">
                <a:solidFill>
                  <a:srgbClr val="000000"/>
                </a:solidFill>
                <a:latin typeface="メイリオ" panose="020B0604030504040204" pitchFamily="50" charset="-128"/>
                <a:ea typeface="メイリオ" panose="020B0604030504040204" pitchFamily="50" charset="-128"/>
              </a:rPr>
              <a:t>世帯への臨時特別給付金</a:t>
            </a:r>
            <a:r>
              <a:rPr lang="ja-JP" altLang="en-US" sz="1400" b="1" u="sng" dirty="0" smtClean="0">
                <a:solidFill>
                  <a:srgbClr val="000000"/>
                </a:solidFill>
                <a:latin typeface="メイリオ" panose="020B0604030504040204" pitchFamily="50" charset="-128"/>
                <a:ea typeface="メイリオ" panose="020B0604030504040204" pitchFamily="50" charset="-128"/>
              </a:rPr>
              <a:t>コールセンター</a:t>
            </a:r>
            <a:endParaRPr lang="en-US" altLang="ja-JP" sz="1400" b="1" u="sng" dirty="0" smtClean="0">
              <a:solidFill>
                <a:srgbClr val="000000"/>
              </a:solidFill>
              <a:latin typeface="メイリオ" panose="020B0604030504040204" pitchFamily="50" charset="-128"/>
              <a:ea typeface="メイリオ" panose="020B0604030504040204" pitchFamily="50" charset="-128"/>
            </a:endParaRPr>
          </a:p>
          <a:p>
            <a:pPr marL="180000" lvl="1"/>
            <a:r>
              <a:rPr lang="ja-JP" altLang="en-US" sz="1400" b="1" dirty="0">
                <a:solidFill>
                  <a:srgbClr val="000000"/>
                </a:solidFill>
                <a:latin typeface="メイリオ" panose="020B0604030504040204" pitchFamily="50" charset="-128"/>
                <a:ea typeface="メイリオ" panose="020B0604030504040204" pitchFamily="50" charset="-128"/>
              </a:rPr>
              <a:t>　</a:t>
            </a:r>
            <a:r>
              <a:rPr lang="en-US" altLang="ja-JP" sz="1400" b="1" u="sng" dirty="0" smtClean="0">
                <a:solidFill>
                  <a:srgbClr val="000000"/>
                </a:solidFill>
                <a:latin typeface="メイリオ" panose="020B0604030504040204" pitchFamily="50" charset="-128"/>
                <a:ea typeface="メイリオ" panose="020B0604030504040204" pitchFamily="50" charset="-128"/>
              </a:rPr>
              <a:t>0120-271-381</a:t>
            </a:r>
            <a:r>
              <a:rPr lang="ja-JP" altLang="en-US" sz="1400" dirty="0">
                <a:solidFill>
                  <a:srgbClr val="000000"/>
                </a:solidFill>
                <a:latin typeface="メイリオ" panose="020B0604030504040204" pitchFamily="50" charset="-128"/>
                <a:ea typeface="メイリオ" panose="020B0604030504040204" pitchFamily="50" charset="-128"/>
              </a:rPr>
              <a:t>　</a:t>
            </a:r>
            <a:endParaRPr lang="en-US" altLang="ja-JP" sz="1400" dirty="0" smtClean="0">
              <a:solidFill>
                <a:srgbClr val="000000"/>
              </a:solidFill>
              <a:latin typeface="メイリオ" panose="020B0604030504040204" pitchFamily="50" charset="-128"/>
              <a:ea typeface="メイリオ" panose="020B0604030504040204" pitchFamily="50" charset="-128"/>
            </a:endParaRPr>
          </a:p>
          <a:p>
            <a:pPr marL="180000" lvl="1"/>
            <a:r>
              <a:rPr lang="ja-JP" altLang="en-US" sz="1400" dirty="0">
                <a:solidFill>
                  <a:srgbClr val="000000"/>
                </a:solidFill>
                <a:latin typeface="メイリオ" panose="020B0604030504040204" pitchFamily="50" charset="-128"/>
                <a:ea typeface="メイリオ" panose="020B0604030504040204" pitchFamily="50" charset="-128"/>
              </a:rPr>
              <a:t>　</a:t>
            </a:r>
            <a:r>
              <a:rPr lang="ja-JP" altLang="en-US" sz="1200" dirty="0" smtClean="0">
                <a:solidFill>
                  <a:srgbClr val="000000"/>
                </a:solidFill>
                <a:latin typeface="メイリオ" panose="020B0604030504040204" pitchFamily="50" charset="-128"/>
                <a:ea typeface="メイリオ" panose="020B0604030504040204" pitchFamily="50" charset="-128"/>
              </a:rPr>
              <a:t>受付</a:t>
            </a:r>
            <a:r>
              <a:rPr lang="ja-JP" altLang="en-US" sz="1200" dirty="0">
                <a:solidFill>
                  <a:srgbClr val="000000"/>
                </a:solidFill>
                <a:latin typeface="メイリオ" panose="020B0604030504040204" pitchFamily="50" charset="-128"/>
                <a:ea typeface="メイリオ" panose="020B0604030504040204" pitchFamily="50" charset="-128"/>
              </a:rPr>
              <a:t>時間　</a:t>
            </a:r>
            <a:r>
              <a:rPr lang="en-US" altLang="ja-JP" sz="1200" dirty="0">
                <a:solidFill>
                  <a:srgbClr val="000000"/>
                </a:solidFill>
                <a:latin typeface="メイリオ" panose="020B0604030504040204" pitchFamily="50" charset="-128"/>
                <a:ea typeface="メイリオ" panose="020B0604030504040204" pitchFamily="50" charset="-128"/>
              </a:rPr>
              <a:t>9</a:t>
            </a:r>
            <a:r>
              <a:rPr lang="ja-JP" altLang="en-US" sz="1200" dirty="0">
                <a:solidFill>
                  <a:srgbClr val="000000"/>
                </a:solidFill>
                <a:latin typeface="メイリオ" panose="020B0604030504040204" pitchFamily="50" charset="-128"/>
                <a:ea typeface="メイリオ" panose="020B0604030504040204" pitchFamily="50" charset="-128"/>
              </a:rPr>
              <a:t>：</a:t>
            </a:r>
            <a:r>
              <a:rPr lang="en-US" altLang="ja-JP" sz="1200" dirty="0">
                <a:solidFill>
                  <a:srgbClr val="000000"/>
                </a:solidFill>
                <a:latin typeface="メイリオ" panose="020B0604030504040204" pitchFamily="50" charset="-128"/>
                <a:ea typeface="メイリオ" panose="020B0604030504040204" pitchFamily="50" charset="-128"/>
              </a:rPr>
              <a:t>00</a:t>
            </a:r>
            <a:r>
              <a:rPr lang="ja-JP" altLang="en-US" sz="1200" dirty="0">
                <a:solidFill>
                  <a:srgbClr val="000000"/>
                </a:solidFill>
                <a:latin typeface="メイリオ" panose="020B0604030504040204" pitchFamily="50" charset="-128"/>
                <a:ea typeface="メイリオ" panose="020B0604030504040204" pitchFamily="50" charset="-128"/>
              </a:rPr>
              <a:t>～</a:t>
            </a:r>
            <a:r>
              <a:rPr lang="en-US" altLang="ja-JP" sz="1200" dirty="0">
                <a:solidFill>
                  <a:srgbClr val="000000"/>
                </a:solidFill>
                <a:latin typeface="メイリオ" panose="020B0604030504040204" pitchFamily="50" charset="-128"/>
                <a:ea typeface="メイリオ" panose="020B0604030504040204" pitchFamily="50" charset="-128"/>
              </a:rPr>
              <a:t>18</a:t>
            </a:r>
            <a:r>
              <a:rPr lang="ja-JP" altLang="en-US" sz="1200" dirty="0">
                <a:solidFill>
                  <a:srgbClr val="000000"/>
                </a:solidFill>
                <a:latin typeface="メイリオ" panose="020B0604030504040204" pitchFamily="50" charset="-128"/>
                <a:ea typeface="メイリオ" panose="020B0604030504040204" pitchFamily="50" charset="-128"/>
              </a:rPr>
              <a:t>：</a:t>
            </a:r>
            <a:r>
              <a:rPr lang="en-US" altLang="ja-JP" sz="1200" dirty="0">
                <a:solidFill>
                  <a:srgbClr val="000000"/>
                </a:solidFill>
                <a:latin typeface="メイリオ" panose="020B0604030504040204" pitchFamily="50" charset="-128"/>
                <a:ea typeface="メイリオ" panose="020B0604030504040204" pitchFamily="50" charset="-128"/>
              </a:rPr>
              <a:t>30 </a:t>
            </a:r>
            <a:r>
              <a:rPr lang="ja-JP" altLang="en-US" sz="1200" dirty="0">
                <a:solidFill>
                  <a:srgbClr val="000000"/>
                </a:solidFill>
                <a:latin typeface="メイリオ" panose="020B0604030504040204" pitchFamily="50" charset="-128"/>
                <a:ea typeface="メイリオ" panose="020B0604030504040204" pitchFamily="50" charset="-128"/>
              </a:rPr>
              <a:t>（土、日、祝日を除く</a:t>
            </a:r>
            <a:r>
              <a:rPr lang="ja-JP" altLang="en-US" sz="1200" dirty="0" smtClean="0">
                <a:solidFill>
                  <a:srgbClr val="000000"/>
                </a:solidFill>
                <a:latin typeface="メイリオ" panose="020B0604030504040204" pitchFamily="50" charset="-128"/>
                <a:ea typeface="メイリオ" panose="020B0604030504040204" pitchFamily="50" charset="-128"/>
              </a:rPr>
              <a:t>）</a:t>
            </a:r>
            <a:endParaRPr lang="ja-JP" altLang="en-US" sz="120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01537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169151" y="2570611"/>
            <a:ext cx="4788000" cy="1086245"/>
          </a:xfrm>
          <a:prstGeom prst="rect">
            <a:avLst/>
          </a:prstGeom>
        </p:spPr>
        <p:txBody>
          <a:bodyPr wrap="square" lIns="72000" tIns="72000" rIns="72000" bIns="36000">
            <a:spAutoFit/>
          </a:bodyPr>
          <a:lstStyle/>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学校等の休業、個人事業主</a:t>
            </a: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a:t>
            </a: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特例の場合、</a:t>
            </a:r>
            <a:r>
              <a:rPr kumimoji="1" lang="en-US" altLang="ja-JP"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20</a:t>
            </a: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万円以内</a:t>
            </a: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その他の場合、</a:t>
            </a:r>
            <a:r>
              <a:rPr kumimoji="1" lang="en-US" altLang="ja-JP"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万円以内</a:t>
            </a: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１年以内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２年以内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スライド番号プレースホルダー 1"/>
          <p:cNvSpPr>
            <a:spLocks noGrp="1"/>
          </p:cNvSpPr>
          <p:nvPr>
            <p:ph type="sldNum" sz="quarter" idx="12"/>
          </p:nvPr>
        </p:nvSpPr>
        <p:spPr>
          <a:xfrm>
            <a:off x="0" y="9701247"/>
            <a:ext cx="6858000" cy="112293"/>
          </a:xfrm>
        </p:spPr>
        <p:txBody>
          <a:body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fld id="{9E2A29CB-BA86-48A6-80E1-CB8750A963B5}" type="slidenum">
              <a:rPr kumimoji="1" lang="ja-JP" altLang="en-US" sz="1200" b="1"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pPr marL="0" marR="0" lvl="0" indent="0" algn="ctr" defTabSz="834557" rtl="0" eaLnBrk="1" fontAlgn="auto" latinLnBrk="0" hangingPunct="1">
                <a:lnSpc>
                  <a:spcPct val="100000"/>
                </a:lnSpc>
                <a:spcBef>
                  <a:spcPts val="0"/>
                </a:spcBef>
                <a:spcAft>
                  <a:spcPts val="0"/>
                </a:spcAft>
                <a:buClrTx/>
                <a:buSzTx/>
                <a:buFontTx/>
                <a:buNone/>
                <a:tabLst/>
                <a:defRPr/>
              </a:pPr>
              <a:t>6</a:t>
            </a:fld>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タイトル 2"/>
          <p:cNvSpPr>
            <a:spLocks noGrp="1"/>
          </p:cNvSpPr>
          <p:nvPr>
            <p:ph type="title"/>
          </p:nvPr>
        </p:nvSpPr>
        <p:spPr>
          <a:xfrm>
            <a:off x="1" y="20638"/>
            <a:ext cx="6838322" cy="601662"/>
          </a:xfrm>
          <a:solidFill>
            <a:schemeClr val="accent1">
              <a:lumMod val="40000"/>
              <a:lumOff val="60000"/>
            </a:schemeClr>
          </a:solidFill>
        </p:spPr>
        <p:txBody>
          <a:bodyPr/>
          <a:lstStyle/>
          <a:p>
            <a:r>
              <a:rPr lang="ja-JP" altLang="en-US" sz="2000" dirty="0">
                <a:solidFill>
                  <a:prstClr val="black"/>
                </a:solidFill>
              </a:rPr>
              <a:t>緊急</a:t>
            </a:r>
            <a:r>
              <a:rPr lang="ja-JP" altLang="en-US" sz="2000" dirty="0" smtClean="0">
                <a:solidFill>
                  <a:prstClr val="black"/>
                </a:solidFill>
              </a:rPr>
              <a:t>小口資金</a:t>
            </a:r>
            <a:r>
              <a:rPr lang="ja-JP" altLang="en-US" sz="2000" dirty="0">
                <a:solidFill>
                  <a:prstClr val="black"/>
                </a:solidFill>
              </a:rPr>
              <a:t>・</a:t>
            </a:r>
            <a:r>
              <a:rPr lang="zh-TW" altLang="en-US" sz="2000" dirty="0">
                <a:solidFill>
                  <a:prstClr val="black"/>
                </a:solidFill>
              </a:rPr>
              <a:t>総合支援資金</a:t>
            </a:r>
            <a:r>
              <a:rPr lang="ja-JP" altLang="en-US" sz="1600" dirty="0">
                <a:solidFill>
                  <a:prstClr val="black"/>
                </a:solidFill>
              </a:rPr>
              <a:t>（生活費）</a:t>
            </a:r>
            <a:endParaRPr lang="ja-JP" altLang="en-US" sz="2000" dirty="0"/>
          </a:p>
        </p:txBody>
      </p:sp>
      <p:sp>
        <p:nvSpPr>
          <p:cNvPr id="4" name="テキスト プレースホルダー 3"/>
          <p:cNvSpPr>
            <a:spLocks noGrp="1"/>
          </p:cNvSpPr>
          <p:nvPr>
            <p:ph type="body" sz="quarter" idx="13"/>
          </p:nvPr>
        </p:nvSpPr>
        <p:spPr>
          <a:xfrm>
            <a:off x="44624" y="668524"/>
            <a:ext cx="6768000" cy="601497"/>
          </a:xfrm>
        </p:spPr>
        <p:txBody>
          <a:bodyPr>
            <a:spAutoFit/>
          </a:bodyPr>
          <a:lstStyle/>
          <a:p>
            <a:pPr marL="36000" indent="0">
              <a:buNone/>
            </a:pPr>
            <a:r>
              <a:rPr kumimoji="1" lang="ja-JP" altLang="en-US" sz="1600" spc="-20" dirty="0" smtClean="0"/>
              <a:t>各都道府県社会福祉協議会では、</a:t>
            </a:r>
            <a:r>
              <a:rPr lang="ja-JP" altLang="en-US" sz="1600" spc="-20" dirty="0" smtClean="0"/>
              <a:t>新型コロナ</a:t>
            </a:r>
            <a:r>
              <a:rPr kumimoji="1" lang="ja-JP" altLang="en-US" sz="1600" spc="-20" dirty="0" smtClean="0"/>
              <a:t>感染症の影響による休業や失業等により生活資金でお悩みの方々へ、特例貸付を実施しています。</a:t>
            </a:r>
            <a:endParaRPr kumimoji="1" lang="ja-JP" altLang="en-US" sz="1600" spc="-20" dirty="0"/>
          </a:p>
        </p:txBody>
      </p:sp>
      <p:grpSp>
        <p:nvGrpSpPr>
          <p:cNvPr id="88" name="グループ化 87"/>
          <p:cNvGrpSpPr/>
          <p:nvPr/>
        </p:nvGrpSpPr>
        <p:grpSpPr>
          <a:xfrm>
            <a:off x="315377" y="1922539"/>
            <a:ext cx="6461363" cy="917786"/>
            <a:chOff x="315377" y="2968663"/>
            <a:chExt cx="6461363" cy="1048007"/>
          </a:xfrm>
        </p:grpSpPr>
        <p:sp>
          <p:nvSpPr>
            <p:cNvPr id="5" name="正方形/長方形 4"/>
            <p:cNvSpPr/>
            <p:nvPr/>
          </p:nvSpPr>
          <p:spPr>
            <a:xfrm>
              <a:off x="980728" y="2979905"/>
              <a:ext cx="5796012" cy="1036765"/>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新型コロナウイルス感染症の影響を受け、休業等により収入の減少があり、緊急かつ一時的な生計維持のための貸付を必要とする</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世帯</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新型コロナウイルスの影響で収入の減少があれば、休業状態になくて</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も対象</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となります。</a:t>
              </a: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正方形/長方形 5"/>
            <p:cNvSpPr/>
            <p:nvPr/>
          </p:nvSpPr>
          <p:spPr>
            <a:xfrm>
              <a:off x="315377" y="2968663"/>
              <a:ext cx="684015"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対象者</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13" name="正方形/長方形 12"/>
          <p:cNvSpPr/>
          <p:nvPr/>
        </p:nvSpPr>
        <p:spPr>
          <a:xfrm>
            <a:off x="263127" y="2568256"/>
            <a:ext cx="1043088" cy="1086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貸付上限額</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据置期間</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償還期限</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角丸四角形 39"/>
          <p:cNvSpPr/>
          <p:nvPr/>
        </p:nvSpPr>
        <p:spPr>
          <a:xfrm>
            <a:off x="152668" y="8290569"/>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i</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90000" y="8229364"/>
            <a:ext cx="6768000" cy="1355257"/>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176956" y="8783027"/>
            <a:ext cx="7037101" cy="718145"/>
          </a:xfrm>
          <a:prstGeom prst="rect">
            <a:avLst/>
          </a:prstGeom>
        </p:spPr>
        <p:txBody>
          <a:bodyPr wrap="square">
            <a:spAutoFit/>
          </a:bodyPr>
          <a:lstStyle/>
          <a:p>
            <a:pPr marL="171450" indent="-171450">
              <a:lnSpc>
                <a:spcPts val="1300"/>
              </a:lnSpc>
              <a:spcBef>
                <a:spcPts val="600"/>
              </a:spcBef>
              <a:buFont typeface="Wingdings" panose="05000000000000000000" pitchFamily="2" charset="2"/>
              <a:buChar char="l"/>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お申込み</a:t>
            </a:r>
            <a:r>
              <a:rPr kumimoji="1" lang="ja-JP" altLang="en-US" sz="14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n-cs"/>
              </a:rPr>
              <a:t>は</a:t>
            </a:r>
            <a:r>
              <a:rPr kumimoji="1"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a:t>
            </a:r>
            <a:r>
              <a:rPr kumimoji="1"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hlinkClick r:id="rId3"/>
              </a:rPr>
              <a:t>市区町村社会福祉協議会</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又は</a:t>
            </a:r>
            <a:r>
              <a:rPr kumimoji="1" lang="ja-JP" altLang="en-US"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労働金庫</a:t>
            </a:r>
            <a:endParaRPr kumimoji="1" lang="en-US" altLang="ja-JP" sz="1400" b="1" i="0" u="sng"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a:lnSpc>
                <a:spcPts val="1300"/>
              </a:lnSpc>
              <a:spcBef>
                <a:spcPts val="600"/>
              </a:spcBef>
              <a:defRPr/>
            </a:pPr>
            <a:r>
              <a:rPr lang="ja-JP" altLang="en-US" sz="1400" dirty="0" smtClean="0">
                <a:solidFill>
                  <a:srgbClr val="FF0000"/>
                </a:solidFill>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又は取扱郵便局にお電話ください。</a:t>
            </a:r>
            <a:endParaRPr lang="ja-JP" altLang="en-US" sz="1400" dirty="0">
              <a:latin typeface="メイリオ" panose="020B0604030504040204" pitchFamily="50" charset="-128"/>
              <a:ea typeface="メイリオ" panose="020B0604030504040204" pitchFamily="50" charset="-128"/>
            </a:endParaRPr>
          </a:p>
          <a:p>
            <a:pPr marR="0" lvl="0" algn="l" defTabSz="834557" rtl="0" eaLnBrk="1" fontAlgn="auto" latinLnBrk="0" hangingPunct="1">
              <a:lnSpc>
                <a:spcPct val="100000"/>
              </a:lnSpc>
              <a:spcBef>
                <a:spcPts val="600"/>
              </a:spcBef>
              <a:spcAft>
                <a:spcPts val="0"/>
              </a:spcAft>
              <a:buClrTx/>
              <a:buSzTx/>
              <a:tabLst/>
              <a:defRPr/>
            </a:pP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　　　</a:t>
            </a:r>
            <a:endParaRPr kumimoji="1" lang="ja-JP" altLang="en-US" sz="7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
        <p:nvSpPr>
          <p:cNvPr id="53" name="正方形/長方形 52"/>
          <p:cNvSpPr/>
          <p:nvPr/>
        </p:nvSpPr>
        <p:spPr>
          <a:xfrm>
            <a:off x="169142" y="1600858"/>
            <a:ext cx="6788250"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緊急かつ一時的に生計の維持が困難となった場合に少額の費用の貸付を行います。</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316377" y="3993737"/>
            <a:ext cx="4774879"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t">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生活再建までの間に必要な生活費用の貸付を行います。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89" name="グループ化 88"/>
          <p:cNvGrpSpPr/>
          <p:nvPr/>
        </p:nvGrpSpPr>
        <p:grpSpPr>
          <a:xfrm>
            <a:off x="321509" y="4280656"/>
            <a:ext cx="6455529" cy="925243"/>
            <a:chOff x="321509" y="5712152"/>
            <a:chExt cx="6455529" cy="925243"/>
          </a:xfrm>
        </p:grpSpPr>
        <p:sp>
          <p:nvSpPr>
            <p:cNvPr id="80" name="正方形/長方形 79"/>
            <p:cNvSpPr/>
            <p:nvPr/>
          </p:nvSpPr>
          <p:spPr>
            <a:xfrm>
              <a:off x="980728" y="5729454"/>
              <a:ext cx="5796310" cy="907941"/>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新型コロナウイルス感染症の影響を受け、収入の減少や失業等により生活に困窮し、日常生活の維持が困難となっている</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世帯</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新型コロナウイルスの影響で収入の減少があれば、失業状態になくて</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も対象</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となります。</a:t>
              </a: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1" name="正方形/長方形 80"/>
            <p:cNvSpPr/>
            <p:nvPr/>
          </p:nvSpPr>
          <p:spPr>
            <a:xfrm>
              <a:off x="321509" y="5712152"/>
              <a:ext cx="684015"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対象者</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2" name="正方形/長方形 81"/>
          <p:cNvSpPr/>
          <p:nvPr/>
        </p:nvSpPr>
        <p:spPr>
          <a:xfrm>
            <a:off x="2133190" y="4902625"/>
            <a:ext cx="4824202" cy="1086245"/>
          </a:xfrm>
          <a:prstGeom prst="rect">
            <a:avLst/>
          </a:prstGeom>
        </p:spPr>
        <p:txBody>
          <a:bodyPr wrap="square" lIns="72000" tIns="72000" rIns="72000" bIns="36000" anchor="t">
            <a:spAutoFit/>
          </a:bodyPr>
          <a:lstStyle/>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（２人以上）月</a:t>
            </a:r>
            <a:r>
              <a:rPr kumimoji="1" lang="en-US" altLang="ja-JP"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0</a:t>
            </a: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万円以内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（単身）　</a:t>
            </a:r>
            <a:r>
              <a:rPr kumimoji="1" lang="ja-JP" altLang="en-US" sz="14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月</a:t>
            </a:r>
            <a:r>
              <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15</a:t>
            </a: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万円以内　（貸付期間：原則３月以内）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１年以内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10</a:t>
            </a: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年以内</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3" name="正方形/長方形 82"/>
          <p:cNvSpPr/>
          <p:nvPr/>
        </p:nvSpPr>
        <p:spPr>
          <a:xfrm>
            <a:off x="315377" y="4892724"/>
            <a:ext cx="1043088" cy="1086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t">
            <a:spAutoFit/>
          </a:bodyPr>
          <a:lstStyle/>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貸付上限額</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834557" rtl="0" eaLnBrk="1" fontAlgn="auto" latinLnBrk="0" hangingPunct="1">
              <a:lnSpc>
                <a:spcPct val="100000"/>
              </a:lnSpc>
              <a:spcBef>
                <a:spcPts val="300"/>
              </a:spcBef>
              <a:spcAft>
                <a:spcPts val="0"/>
              </a:spcAft>
              <a:buClr>
                <a:srgbClr val="4F81BD">
                  <a:lumMod val="60000"/>
                  <a:lumOff val="40000"/>
                </a:srgbClr>
              </a:buClr>
              <a:buSzTx/>
              <a:buFont typeface="Meiryo UI" panose="020B0604030504040204" pitchFamily="50" charset="-128"/>
              <a:buChar char="▶"/>
              <a:tabLst/>
              <a:defRPr/>
            </a:pP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据置期間</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償還期限</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05" name="正方形/長方形 104"/>
          <p:cNvSpPr/>
          <p:nvPr/>
        </p:nvSpPr>
        <p:spPr>
          <a:xfrm>
            <a:off x="189376" y="1463963"/>
            <a:ext cx="6624000" cy="2176633"/>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6" name="正方形/長方形 105"/>
          <p:cNvSpPr/>
          <p:nvPr/>
        </p:nvSpPr>
        <p:spPr>
          <a:xfrm>
            <a:off x="321509" y="1361473"/>
            <a:ext cx="4843240" cy="212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緊急小口資金</a:t>
            </a:r>
            <a:r>
              <a:rPr kumimoji="1" lang="ja-JP" altLang="en-US" sz="12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（一時的な資金が必要な方［主に休業された方］）</a:t>
            </a:r>
            <a:endPar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107" name="グループ化 106"/>
          <p:cNvGrpSpPr/>
          <p:nvPr/>
        </p:nvGrpSpPr>
        <p:grpSpPr>
          <a:xfrm>
            <a:off x="63377" y="1348831"/>
            <a:ext cx="252000" cy="243635"/>
            <a:chOff x="-1413538" y="2946758"/>
            <a:chExt cx="252000" cy="252000"/>
          </a:xfrm>
        </p:grpSpPr>
        <p:sp>
          <p:nvSpPr>
            <p:cNvPr id="108" name="正方形/長方形 107"/>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09" name="グループ化 108"/>
            <p:cNvGrpSpPr/>
            <p:nvPr/>
          </p:nvGrpSpPr>
          <p:grpSpPr>
            <a:xfrm>
              <a:off x="-1413538" y="2946758"/>
              <a:ext cx="252000" cy="252000"/>
              <a:chOff x="-747464" y="1857375"/>
              <a:chExt cx="468052" cy="466725"/>
            </a:xfrm>
          </p:grpSpPr>
          <p:sp>
            <p:nvSpPr>
              <p:cNvPr id="110" name="正方形/長方形 10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1" name="正方形/長方形 11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2" name="正方形/長方形 11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3" name="正方形/長方形 11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115" name="正方形/長方形 114"/>
          <p:cNvSpPr/>
          <p:nvPr/>
        </p:nvSpPr>
        <p:spPr>
          <a:xfrm>
            <a:off x="189376" y="3873764"/>
            <a:ext cx="6624000" cy="2098945"/>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6" name="正方形/長方形 115"/>
          <p:cNvSpPr/>
          <p:nvPr/>
        </p:nvSpPr>
        <p:spPr>
          <a:xfrm>
            <a:off x="321509" y="3764868"/>
            <a:ext cx="5151016" cy="225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総合支援資金</a:t>
            </a:r>
            <a:r>
              <a:rPr kumimoji="1" lang="ja-JP" altLang="en-US" sz="12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（生活の立て直しが必要な方［主に失業された方等］）</a:t>
            </a:r>
            <a:endPar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117" name="グループ化 116"/>
          <p:cNvGrpSpPr/>
          <p:nvPr/>
        </p:nvGrpSpPr>
        <p:grpSpPr>
          <a:xfrm>
            <a:off x="63377" y="3764868"/>
            <a:ext cx="252000" cy="230438"/>
            <a:chOff x="-1413538" y="2946758"/>
            <a:chExt cx="252000" cy="252000"/>
          </a:xfrm>
        </p:grpSpPr>
        <p:sp>
          <p:nvSpPr>
            <p:cNvPr id="118" name="正方形/長方形 117"/>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19" name="グループ化 118"/>
            <p:cNvGrpSpPr/>
            <p:nvPr/>
          </p:nvGrpSpPr>
          <p:grpSpPr>
            <a:xfrm>
              <a:off x="-1413538" y="2946758"/>
              <a:ext cx="252000" cy="252000"/>
              <a:chOff x="-747464" y="1857375"/>
              <a:chExt cx="468052" cy="466725"/>
            </a:xfrm>
          </p:grpSpPr>
          <p:sp>
            <p:nvSpPr>
              <p:cNvPr id="120" name="正方形/長方形 11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1" name="正方形/長方形 12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2" name="正方形/長方形 12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3" name="正方形/長方形 12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44" name="正方形/長方形 43"/>
          <p:cNvSpPr/>
          <p:nvPr/>
        </p:nvSpPr>
        <p:spPr>
          <a:xfrm>
            <a:off x="78396" y="6717196"/>
            <a:ext cx="6697662" cy="144401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フローチャート: 手操作入力 44"/>
          <p:cNvSpPr/>
          <p:nvPr/>
        </p:nvSpPr>
        <p:spPr>
          <a:xfrm rot="5400000" flipH="1">
            <a:off x="1083229" y="5744178"/>
            <a:ext cx="197198" cy="2160240"/>
          </a:xfrm>
          <a:prstGeom prst="flowChartManualInpu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貸付手続きの流れ</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6" name="角丸四角形 45"/>
          <p:cNvSpPr/>
          <p:nvPr/>
        </p:nvSpPr>
        <p:spPr>
          <a:xfrm>
            <a:off x="476672" y="7036885"/>
            <a:ext cx="432048" cy="103293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申込みの方</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cxnSp>
        <p:nvCxnSpPr>
          <p:cNvPr id="48" name="直線コネクタ 47"/>
          <p:cNvCxnSpPr/>
          <p:nvPr/>
        </p:nvCxnSpPr>
        <p:spPr>
          <a:xfrm>
            <a:off x="1016732" y="7398934"/>
            <a:ext cx="97210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1016732" y="7127161"/>
            <a:ext cx="1008112" cy="307777"/>
          </a:xfrm>
          <a:prstGeom prst="rect">
            <a:avLst/>
          </a:prstGeom>
          <a:noFill/>
        </p:spPr>
        <p:txBody>
          <a:bodyPr wrap="square" rtlCol="0">
            <a:spAutoFit/>
          </a:body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申込み</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54" name="直線コネクタ 53"/>
          <p:cNvCxnSpPr/>
          <p:nvPr/>
        </p:nvCxnSpPr>
        <p:spPr>
          <a:xfrm>
            <a:off x="4543884" y="7413176"/>
            <a:ext cx="468052"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4515192" y="7105399"/>
            <a:ext cx="576064" cy="307777"/>
          </a:xfrm>
          <a:prstGeom prst="rect">
            <a:avLst/>
          </a:prstGeom>
          <a:noFill/>
        </p:spPr>
        <p:txBody>
          <a:bodyPr wrap="square" rtlCol="0">
            <a:spAutoFit/>
          </a:body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送付</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56" name="直線コネクタ 55"/>
          <p:cNvCxnSpPr/>
          <p:nvPr/>
        </p:nvCxnSpPr>
        <p:spPr>
          <a:xfrm flipH="1">
            <a:off x="1016732" y="7864957"/>
            <a:ext cx="485624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2269505" y="7612409"/>
            <a:ext cx="1975925" cy="307777"/>
          </a:xfrm>
          <a:prstGeom prst="rect">
            <a:avLst/>
          </a:prstGeom>
          <a:noFill/>
        </p:spPr>
        <p:txBody>
          <a:bodyPr wrap="square" rtlCol="0">
            <a:spAutoFit/>
          </a:body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貸付決定・送金</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58" name="直線コネクタ 57"/>
          <p:cNvCxnSpPr/>
          <p:nvPr/>
        </p:nvCxnSpPr>
        <p:spPr>
          <a:xfrm flipH="1">
            <a:off x="5860764" y="7684957"/>
            <a:ext cx="1" cy="18000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4"/>
          <a:stretch>
            <a:fillRect/>
          </a:stretch>
        </p:blipFill>
        <p:spPr>
          <a:xfrm>
            <a:off x="6164111" y="8322717"/>
            <a:ext cx="657828" cy="648000"/>
          </a:xfrm>
          <a:prstGeom prst="rect">
            <a:avLst/>
          </a:prstGeom>
        </p:spPr>
      </p:pic>
      <p:sp>
        <p:nvSpPr>
          <p:cNvPr id="59" name="正方形/長方形 58"/>
          <p:cNvSpPr/>
          <p:nvPr/>
        </p:nvSpPr>
        <p:spPr>
          <a:xfrm>
            <a:off x="476672" y="8233047"/>
            <a:ext cx="6001446" cy="553998"/>
          </a:xfrm>
          <a:prstGeom prst="rect">
            <a:avLst/>
          </a:prstGeom>
        </p:spPr>
        <p:txBody>
          <a:bodyPr wrap="square">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一般的</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なお問い合わせ</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1"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相談コールセンター</a:t>
            </a:r>
            <a:endParaRPr kumimoji="1" lang="en-US" altLang="ja-JP"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0120</a:t>
            </a:r>
            <a:r>
              <a:rPr kumimoji="1" lang="ja-JP" altLang="en-US" sz="16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ｰ</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46</a:t>
            </a:r>
            <a:r>
              <a:rPr kumimoji="1" lang="ja-JP" altLang="en-US" sz="16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ｰ</a:t>
            </a:r>
            <a:r>
              <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1999</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9:00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（土日・祝日含む）</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164543" y="9242251"/>
            <a:ext cx="6227041" cy="338554"/>
          </a:xfrm>
          <a:prstGeom prst="rect">
            <a:avLst/>
          </a:prstGeom>
        </p:spPr>
        <p:txBody>
          <a:bodyPr wrap="square">
            <a:spAutoFit/>
          </a:bodyPr>
          <a:lstStyle/>
          <a:p>
            <a:pPr marL="171450" marR="0" lvl="0" indent="-171450" algn="l" defTabSz="834557" rtl="0" eaLnBrk="1" fontAlgn="auto" latinLnBrk="0" hangingPunct="1">
              <a:lnSpc>
                <a:spcPct val="100000"/>
              </a:lnSpc>
              <a:spcBef>
                <a:spcPts val="0"/>
              </a:spcBef>
              <a:spcAft>
                <a:spcPts val="0"/>
              </a:spcAft>
              <a:buClrTx/>
              <a:buSzTx/>
              <a:buFont typeface="ＭＳ ゴシック" panose="020B0609070205080204" pitchFamily="49" charset="-128"/>
              <a:buChar char="※"/>
              <a:tabLst/>
              <a:defRPr/>
            </a:pPr>
            <a:r>
              <a:rPr kumimoji="1" lang="ja-JP" altLang="en-US" sz="8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多く</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の都道府県・指定都市社協の</a:t>
            </a:r>
            <a:r>
              <a:rPr kumimoji="1" lang="en-US" altLang="ja-JP"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HP</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では、“リンク集”や“市町村・区社協一覧（名簿）”と</a:t>
            </a:r>
            <a:r>
              <a:rPr kumimoji="1" lang="ja-JP" altLang="en-US" sz="8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して市区</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町村社協</a:t>
            </a:r>
            <a:r>
              <a:rPr kumimoji="1" lang="en-US" altLang="ja-JP"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HP</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を掲載しております。右の</a:t>
            </a:r>
            <a:r>
              <a:rPr kumimoji="1" lang="en-US" altLang="ja-JP"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QR</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コードよりご確認下さい</a:t>
            </a:r>
            <a:r>
              <a:rPr kumimoji="1" lang="ja-JP" altLang="en-US" sz="8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。掲載</a:t>
            </a:r>
            <a:r>
              <a:rPr kumimoji="1" lang="ja-JP" altLang="en-US" sz="8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されていない場合は、インターネット上の検索サイトを利用して検索をお願いします。</a:t>
            </a:r>
            <a:endParaRPr kumimoji="1" lang="ja-JP" altLang="en-US" sz="100" b="1"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0" name="角丸四角形 49"/>
          <p:cNvSpPr/>
          <p:nvPr/>
        </p:nvSpPr>
        <p:spPr>
          <a:xfrm>
            <a:off x="5069423" y="7005304"/>
            <a:ext cx="1604306" cy="65705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都道府県</a:t>
            </a:r>
            <a:endParaRPr kumimoji="1" lang="en-US" altLang="ja-JP"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社会福祉協議会</a:t>
            </a:r>
            <a:endParaRPr kumimoji="1" lang="ja-JP" altLang="en-US" sz="14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44624" y="5961112"/>
            <a:ext cx="6775426" cy="786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今回</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の特例措置では新たに、償還時において、なお所得の減少が続く住民税非課税世帯</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の償還を</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免除</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することができることとしています</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２</a:t>
            </a:r>
            <a:r>
              <a:rPr kumimoji="1" lang="ja-JP" altLang="en-US" sz="1100" b="0" i="0" u="none"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まず、緊急小口資金で最大２０万円を貸し付け、なお、収入の減少が続く場合等には、さらに</a:t>
            </a:r>
            <a:endParaRPr kumimoji="1" lang="en-US" altLang="ja-JP"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　総合支援資金で、２人以上世帯の場合は最大２０万円を３ヶ月貸し付けることで対応。</a:t>
            </a:r>
            <a:r>
              <a:rPr kumimoji="1" lang="en-US" altLang="ja-JP"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最大８０万円</a:t>
            </a:r>
            <a:r>
              <a:rPr kumimoji="1" lang="en-US" altLang="ja-JP"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a:t>
            </a:r>
            <a:endPar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63" name="正方形/長方形 62"/>
          <p:cNvSpPr/>
          <p:nvPr/>
        </p:nvSpPr>
        <p:spPr>
          <a:xfrm>
            <a:off x="3356992" y="8991503"/>
            <a:ext cx="2643840" cy="276999"/>
          </a:xfrm>
          <a:prstGeom prst="rect">
            <a:avLst/>
          </a:prstGeom>
        </p:spPr>
        <p:txBody>
          <a:bodyPr wrap="square">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郵送でのお申込みもできます。</a:t>
            </a:r>
            <a:endParaRPr kumimoji="1" lang="ja-JP" altLang="en-US" sz="12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2" name="正方形/長方形 61"/>
          <p:cNvSpPr/>
          <p:nvPr/>
        </p:nvSpPr>
        <p:spPr>
          <a:xfrm>
            <a:off x="3753036" y="3320905"/>
            <a:ext cx="1581697"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貸付利子・保証人</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4" name="正方形/長方形 63"/>
          <p:cNvSpPr/>
          <p:nvPr/>
        </p:nvSpPr>
        <p:spPr>
          <a:xfrm>
            <a:off x="5589240" y="3320905"/>
            <a:ext cx="1728192" cy="324498"/>
          </a:xfrm>
          <a:prstGeom prst="rect">
            <a:avLst/>
          </a:prstGeom>
        </p:spPr>
        <p:txBody>
          <a:bodyPr wrap="square" lIns="72000" tIns="72000" rIns="72000" bIns="36000">
            <a:spAutoFit/>
          </a:bodyPr>
          <a:lstStyle/>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無利子・不要</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5" name="正方形/長方形 64"/>
          <p:cNvSpPr/>
          <p:nvPr/>
        </p:nvSpPr>
        <p:spPr>
          <a:xfrm>
            <a:off x="3753036" y="5672618"/>
            <a:ext cx="1581697" cy="324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貸付利子・保証人</a:t>
            </a:r>
            <a:endPar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6" name="正方形/長方形 65"/>
          <p:cNvSpPr/>
          <p:nvPr/>
        </p:nvSpPr>
        <p:spPr>
          <a:xfrm>
            <a:off x="5589240" y="5672618"/>
            <a:ext cx="1728192" cy="324498"/>
          </a:xfrm>
          <a:prstGeom prst="rect">
            <a:avLst/>
          </a:prstGeom>
        </p:spPr>
        <p:txBody>
          <a:bodyPr wrap="square" lIns="72000" tIns="72000" rIns="72000" bIns="36000">
            <a:spAutoFit/>
          </a:bodyPr>
          <a:lstStyle/>
          <a:p>
            <a:pPr marL="0" marR="0" lvl="0" indent="0" algn="just" defTabSz="834557" rtl="0" eaLnBrk="1" fontAlgn="auto" latinLnBrk="0" hangingPunct="1">
              <a:lnSpc>
                <a:spcPct val="100000"/>
              </a:lnSpc>
              <a:spcBef>
                <a:spcPts val="300"/>
              </a:spcBef>
              <a:spcAft>
                <a:spcPts val="0"/>
              </a:spcAft>
              <a:buClr>
                <a:srgbClr val="4F81BD">
                  <a:lumMod val="60000"/>
                  <a:lumOff val="40000"/>
                </a:srgbClr>
              </a:buClr>
              <a:buSzTx/>
              <a:buFontTx/>
              <a:buNone/>
              <a:tabLst/>
              <a:defRPr/>
            </a:pPr>
            <a:r>
              <a:rPr kumimoji="1" lang="ja-JP" altLang="en-US"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無利子・不要</a:t>
            </a:r>
            <a:endParaRPr kumimoji="1" lang="en-US" altLang="ja-JP" sz="14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7" name="角丸四角形 66"/>
          <p:cNvSpPr/>
          <p:nvPr/>
        </p:nvSpPr>
        <p:spPr>
          <a:xfrm>
            <a:off x="2024844" y="6850179"/>
            <a:ext cx="2461553" cy="78010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endParaRPr kumimoji="1" lang="en-US" altLang="ja-JP" sz="9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市区町村社会福祉協議会</a:t>
            </a:r>
            <a:endParaRPr kumimoji="1" lang="en-US" altLang="ja-JP" sz="1400" dirty="0" smtClean="0">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又</a:t>
            </a:r>
            <a:r>
              <a:rPr lang="ja-JP" altLang="en-US" sz="1400" dirty="0" smtClean="0">
                <a:solidFill>
                  <a:schemeClr val="bg1"/>
                </a:solidFill>
                <a:latin typeface="メイリオ" panose="020B0604030504040204" pitchFamily="50" charset="-128"/>
                <a:ea typeface="メイリオ" panose="020B0604030504040204" pitchFamily="50" charset="-128"/>
              </a:rPr>
              <a:t>は</a:t>
            </a:r>
            <a:r>
              <a:rPr kumimoji="1" lang="ja-JP" altLang="en-US" sz="1400" dirty="0" smtClean="0">
                <a:latin typeface="メイリオ" panose="020B0604030504040204" pitchFamily="50" charset="-128"/>
                <a:ea typeface="メイリオ" panose="020B0604030504040204" pitchFamily="50" charset="-128"/>
              </a:rPr>
              <a:t>労働金庫</a:t>
            </a:r>
            <a:r>
              <a:rPr kumimoji="1" lang="en-US" altLang="ja-JP" sz="1400" baseline="30000" dirty="0" smtClean="0">
                <a:solidFill>
                  <a:schemeClr val="bg1"/>
                </a:solidFill>
                <a:latin typeface="メイリオ" panose="020B0604030504040204" pitchFamily="50" charset="-128"/>
                <a:ea typeface="メイリオ" panose="020B0604030504040204" pitchFamily="50" charset="-128"/>
              </a:rPr>
              <a:t>※</a:t>
            </a:r>
          </a:p>
          <a:p>
            <a:r>
              <a:rPr lang="ja-JP" altLang="en-US" sz="1400" dirty="0">
                <a:solidFill>
                  <a:schemeClr val="bg1"/>
                </a:solidFill>
                <a:latin typeface="メイリオ" panose="020B0604030504040204" pitchFamily="50" charset="-128"/>
                <a:ea typeface="メイリオ" panose="020B0604030504040204" pitchFamily="50" charset="-128"/>
              </a:rPr>
              <a:t>又</a:t>
            </a:r>
            <a:r>
              <a:rPr lang="ja-JP" altLang="en-US" sz="1400" dirty="0" smtClean="0">
                <a:solidFill>
                  <a:schemeClr val="bg1"/>
                </a:solidFill>
                <a:latin typeface="メイリオ" panose="020B0604030504040204" pitchFamily="50" charset="-128"/>
                <a:ea typeface="メイリオ" panose="020B0604030504040204" pitchFamily="50" charset="-128"/>
              </a:rPr>
              <a:t>は取扱郵便局</a:t>
            </a:r>
            <a:r>
              <a:rPr lang="en-US" altLang="ja-JP" sz="1400" baseline="50000" dirty="0" smtClean="0">
                <a:solidFill>
                  <a:schemeClr val="bg1"/>
                </a:solidFill>
                <a:latin typeface="メイリオ" panose="020B0604030504040204" pitchFamily="50" charset="-128"/>
                <a:ea typeface="メイリオ" panose="020B0604030504040204" pitchFamily="50" charset="-128"/>
              </a:rPr>
              <a:t>※</a:t>
            </a:r>
            <a:endParaRPr lang="en-US" altLang="ja-JP" sz="1400" baseline="50000" dirty="0">
              <a:solidFill>
                <a:schemeClr val="bg1"/>
              </a:solidFill>
              <a:latin typeface="メイリオ" panose="020B0604030504040204" pitchFamily="50" charset="-128"/>
              <a:ea typeface="メイリオ" panose="020B0604030504040204" pitchFamily="50" charset="-128"/>
            </a:endParaRPr>
          </a:p>
          <a:p>
            <a:endParaRPr kumimoji="1" lang="en-US" altLang="ja-JP" sz="1400" baseline="30000" dirty="0" smtClean="0">
              <a:latin typeface="メイリオ" panose="020B0604030504040204" pitchFamily="50" charset="-128"/>
              <a:ea typeface="メイリオ" panose="020B0604030504040204" pitchFamily="50" charset="-128"/>
            </a:endParaRPr>
          </a:p>
        </p:txBody>
      </p:sp>
      <p:sp>
        <p:nvSpPr>
          <p:cNvPr id="7" name="正方形/長方形 6"/>
          <p:cNvSpPr/>
          <p:nvPr/>
        </p:nvSpPr>
        <p:spPr>
          <a:xfrm>
            <a:off x="1412776" y="7868274"/>
            <a:ext cx="4860540" cy="338554"/>
          </a:xfrm>
          <a:prstGeom prst="rect">
            <a:avLst/>
          </a:prstGeom>
        </p:spPr>
        <p:txBody>
          <a:bodyPr wrap="square">
            <a:spAutoFit/>
          </a:bodyPr>
          <a:lstStyle/>
          <a:p>
            <a:pPr marL="85725" indent="-85725"/>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　労働金庫</a:t>
            </a:r>
            <a:r>
              <a:rPr lang="ja-JP" altLang="en-US" sz="800" dirty="0" smtClean="0">
                <a:latin typeface="メイリオ" panose="020B0604030504040204" pitchFamily="50" charset="-128"/>
                <a:ea typeface="メイリオ" panose="020B0604030504040204" pitchFamily="50" charset="-128"/>
              </a:rPr>
              <a:t>及び取扱郵便局</a:t>
            </a:r>
            <a:r>
              <a:rPr lang="ja-JP" altLang="en-US" sz="800" dirty="0">
                <a:latin typeface="メイリオ" panose="020B0604030504040204" pitchFamily="50" charset="-128"/>
                <a:ea typeface="メイリオ" panose="020B0604030504040204" pitchFamily="50" charset="-128"/>
              </a:rPr>
              <a:t>で申込みを受け付けるのは緊急小口資金のみであり</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pPr marL="85725" indent="-85725"/>
            <a:r>
              <a:rPr lang="ja-JP" altLang="en-US" sz="800" dirty="0" smtClean="0">
                <a:latin typeface="メイリオ" panose="020B0604030504040204" pitchFamily="50" charset="-128"/>
                <a:ea typeface="メイリオ" panose="020B0604030504040204" pitchFamily="50" charset="-128"/>
              </a:rPr>
              <a:t>　総合</a:t>
            </a:r>
            <a:r>
              <a:rPr lang="ja-JP" altLang="en-US" sz="800" dirty="0">
                <a:latin typeface="メイリオ" panose="020B0604030504040204" pitchFamily="50" charset="-128"/>
                <a:ea typeface="メイリオ" panose="020B0604030504040204" pitchFamily="50" charset="-128"/>
              </a:rPr>
              <a:t>支援資金について</a:t>
            </a:r>
            <a:r>
              <a:rPr lang="ja-JP" altLang="en-US" sz="800" dirty="0" smtClean="0">
                <a:latin typeface="メイリオ" panose="020B0604030504040204" pitchFamily="50" charset="-128"/>
                <a:ea typeface="メイリオ" panose="020B0604030504040204" pitchFamily="50" charset="-128"/>
              </a:rPr>
              <a:t>は、お住まい</a:t>
            </a:r>
            <a:r>
              <a:rPr lang="ja-JP" altLang="en-US" sz="800" dirty="0">
                <a:latin typeface="メイリオ" panose="020B0604030504040204" pitchFamily="50" charset="-128"/>
                <a:ea typeface="メイリオ" panose="020B0604030504040204" pitchFamily="50" charset="-128"/>
              </a:rPr>
              <a:t>の市区町村社会福祉協議会にご相談ください。</a:t>
            </a:r>
          </a:p>
        </p:txBody>
      </p:sp>
      <p:sp>
        <p:nvSpPr>
          <p:cNvPr id="69" name="テキスト ボックス 68"/>
          <p:cNvSpPr txBox="1"/>
          <p:nvPr/>
        </p:nvSpPr>
        <p:spPr>
          <a:xfrm>
            <a:off x="3073633" y="7379199"/>
            <a:ext cx="1665511" cy="230832"/>
          </a:xfrm>
          <a:prstGeom prst="rect">
            <a:avLst/>
          </a:prstGeom>
          <a:noFill/>
        </p:spPr>
        <p:txBody>
          <a:bodyPr wrap="square" rtlCol="0">
            <a:spAutoFit/>
          </a:body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（５月２８日から）</a:t>
            </a:r>
            <a:endParaRPr kumimoji="1" lang="ja-JP" altLang="en-US" sz="9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3635429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13318"/>
            <a:ext cx="6858000" cy="648000"/>
          </a:xfrm>
          <a:solidFill>
            <a:schemeClr val="accent1">
              <a:lumMod val="40000"/>
              <a:lumOff val="60000"/>
            </a:schemeClr>
          </a:solidFill>
        </p:spPr>
        <p:txBody>
          <a:bodyPr/>
          <a:lstStyle/>
          <a:p>
            <a:r>
              <a:rPr lang="ja-JP" altLang="en-US" dirty="0" smtClean="0"/>
              <a:t>持続化給付金</a:t>
            </a:r>
            <a:endParaRPr lang="ja-JP" altLang="en-US" dirty="0"/>
          </a:p>
        </p:txBody>
      </p:sp>
      <p:sp>
        <p:nvSpPr>
          <p:cNvPr id="4" name="テキスト プレースホルダー 3"/>
          <p:cNvSpPr>
            <a:spLocks noGrp="1"/>
          </p:cNvSpPr>
          <p:nvPr>
            <p:ph type="body" sz="quarter" idx="13"/>
          </p:nvPr>
        </p:nvSpPr>
        <p:spPr>
          <a:xfrm>
            <a:off x="44624" y="812540"/>
            <a:ext cx="6768000" cy="847718"/>
          </a:xfrm>
        </p:spPr>
        <p:txBody>
          <a:bodyPr>
            <a:spAutoFit/>
          </a:bodyPr>
          <a:lstStyle/>
          <a:p>
            <a:pPr marL="36000" indent="0">
              <a:buNone/>
            </a:pPr>
            <a:r>
              <a:rPr lang="ja-JP" altLang="en-US" sz="1600" dirty="0"/>
              <a:t>新型コロナウイルス感染症拡大により、特に大きな影響を受ける事業者に対して、事業の継続を下支えし、再起の糧としていただくため、事業全般に広く使える給付金を支給します。</a:t>
            </a:r>
          </a:p>
        </p:txBody>
      </p:sp>
      <p:sp>
        <p:nvSpPr>
          <p:cNvPr id="53" name="正方形/長方形 52"/>
          <p:cNvSpPr/>
          <p:nvPr/>
        </p:nvSpPr>
        <p:spPr>
          <a:xfrm>
            <a:off x="260624" y="2350257"/>
            <a:ext cx="6504269" cy="1554272"/>
          </a:xfrm>
          <a:prstGeom prst="rect">
            <a:avLst/>
          </a:prstGeom>
        </p:spPr>
        <p:txBody>
          <a:bodyPr wrap="square">
            <a:spAutoFit/>
          </a:bodyPr>
          <a:lstStyle/>
          <a:p>
            <a:pPr algn="just">
              <a:lnSpc>
                <a:spcPct val="100000"/>
              </a:lnSpc>
              <a:spcBef>
                <a:spcPts val="300"/>
              </a:spcBef>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新型コロナウイルス感染症の影響により、</a:t>
            </a:r>
            <a:endParaRPr lang="en-US" altLang="ja-JP" sz="1600"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ひと月の売上が前年同月比で</a:t>
            </a:r>
            <a:r>
              <a:rPr lang="en-US" altLang="ja-JP" sz="2000" b="1" dirty="0" smtClean="0">
                <a:solidFill>
                  <a:schemeClr val="accent2"/>
                </a:solidFill>
                <a:latin typeface="メイリオ" panose="020B0604030504040204" pitchFamily="50" charset="-128"/>
                <a:ea typeface="メイリオ" panose="020B0604030504040204" pitchFamily="50" charset="-128"/>
              </a:rPr>
              <a:t>5</a:t>
            </a:r>
            <a:r>
              <a:rPr lang="en-US" altLang="ja-JP" sz="2000" b="1" dirty="0">
                <a:solidFill>
                  <a:schemeClr val="accent2"/>
                </a:solidFill>
                <a:latin typeface="メイリオ" panose="020B0604030504040204" pitchFamily="50" charset="-128"/>
                <a:ea typeface="メイリオ" panose="020B0604030504040204" pitchFamily="50" charset="-128"/>
              </a:rPr>
              <a:t>0</a:t>
            </a:r>
            <a:r>
              <a:rPr lang="ja-JP" altLang="en-US" sz="2000" b="1" dirty="0" smtClean="0">
                <a:solidFill>
                  <a:schemeClr val="accent2"/>
                </a:solidFill>
                <a:latin typeface="メイリオ" panose="020B0604030504040204" pitchFamily="50" charset="-128"/>
                <a:ea typeface="メイリオ" panose="020B0604030504040204" pitchFamily="50" charset="-128"/>
              </a:rPr>
              <a:t>％以上</a:t>
            </a:r>
            <a:r>
              <a:rPr lang="ja-JP" altLang="en-US" sz="1600" dirty="0" smtClean="0">
                <a:latin typeface="メイリオ" panose="020B0604030504040204" pitchFamily="50" charset="-128"/>
                <a:ea typeface="メイリオ" panose="020B0604030504040204" pitchFamily="50" charset="-128"/>
              </a:rPr>
              <a:t>減少している事業者</a:t>
            </a:r>
            <a:endParaRPr lang="en-US" altLang="ja-JP" sz="2000" b="1" dirty="0" smtClean="0">
              <a:latin typeface="メイリオ" panose="020B0604030504040204" pitchFamily="50" charset="-128"/>
              <a:ea typeface="メイリオ" panose="020B0604030504040204" pitchFamily="50" charset="-128"/>
            </a:endParaRPr>
          </a:p>
          <a:p>
            <a:pPr algn="just">
              <a:lnSpc>
                <a:spcPct val="100000"/>
              </a:lnSpc>
              <a:spcBef>
                <a:spcPts val="300"/>
              </a:spcBef>
            </a:pPr>
            <a:r>
              <a:rPr lang="ja-JP" altLang="en-US" sz="500" b="1" u="sng" dirty="0" smtClean="0">
                <a:solidFill>
                  <a:schemeClr val="accent2"/>
                </a:solidFill>
                <a:latin typeface="メイリオ" panose="020B0604030504040204" pitchFamily="50" charset="-128"/>
                <a:ea typeface="メイリオ" panose="020B0604030504040204" pitchFamily="50" charset="-128"/>
              </a:rPr>
              <a:t>　</a:t>
            </a:r>
            <a:endParaRPr lang="en-US" altLang="ja-JP" sz="500" b="1" u="sng" dirty="0" smtClean="0">
              <a:solidFill>
                <a:schemeClr val="accent2"/>
              </a:solidFill>
              <a:latin typeface="メイリオ" panose="020B0604030504040204" pitchFamily="50" charset="-128"/>
              <a:ea typeface="メイリオ" panose="020B0604030504040204" pitchFamily="50" charset="-128"/>
            </a:endParaRPr>
          </a:p>
          <a:p>
            <a:pPr marL="355600" indent="-355600" algn="just">
              <a:lnSpc>
                <a:spcPct val="100000"/>
              </a:lnSpc>
              <a:spcBef>
                <a:spcPts val="300"/>
              </a:spcBef>
            </a:pPr>
            <a:r>
              <a:rPr lang="ja-JP" altLang="en-US" sz="1600" dirty="0" smtClean="0">
                <a:latin typeface="メイリオ" panose="020B0604030504040204" pitchFamily="50" charset="-128"/>
                <a:ea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資本金</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億円以上の大企業を除く</a:t>
            </a:r>
            <a:r>
              <a:rPr lang="ja-JP" altLang="en-US" sz="1400" dirty="0" smtClean="0">
                <a:latin typeface="メイリオ" panose="020B0604030504040204" pitchFamily="50" charset="-128"/>
                <a:ea typeface="メイリオ" panose="020B0604030504040204" pitchFamily="50" charset="-128"/>
              </a:rPr>
              <a:t>、</a:t>
            </a:r>
            <a:r>
              <a:rPr lang="ja-JP" altLang="en-US" sz="1400" b="1" u="sng" dirty="0" smtClean="0">
                <a:latin typeface="メイリオ" panose="020B0604030504040204" pitchFamily="50" charset="-128"/>
                <a:ea typeface="メイリオ" panose="020B0604030504040204" pitchFamily="50" charset="-128"/>
              </a:rPr>
              <a:t>中堅企業・中小企業、小規模事業者、フリーランスを含む個人事</a:t>
            </a:r>
            <a:r>
              <a:rPr lang="ja-JP" altLang="en-US" sz="1400" b="1" u="sng" dirty="0">
                <a:latin typeface="メイリオ" panose="020B0604030504040204" pitchFamily="50" charset="-128"/>
                <a:ea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rPr>
              <a:t>を対象とします</a:t>
            </a:r>
            <a:r>
              <a:rPr lang="ja-JP" altLang="en-US" sz="1400" dirty="0" smtClean="0">
                <a:latin typeface="メイリオ" panose="020B0604030504040204" pitchFamily="50" charset="-128"/>
                <a:ea typeface="メイリオ" panose="020B0604030504040204" pitchFamily="50" charset="-128"/>
              </a:rPr>
              <a:t>。また</a:t>
            </a:r>
            <a:r>
              <a:rPr lang="ja-JP" altLang="en-US" sz="1400"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医療法人、農業法人、</a:t>
            </a:r>
            <a:r>
              <a:rPr lang="en-US" altLang="ja-JP" sz="1400" b="1" u="sng" dirty="0">
                <a:latin typeface="メイリオ" panose="020B0604030504040204" pitchFamily="50" charset="-128"/>
                <a:ea typeface="メイリオ" panose="020B0604030504040204" pitchFamily="50" charset="-128"/>
              </a:rPr>
              <a:t>NPO</a:t>
            </a:r>
            <a:r>
              <a:rPr lang="ja-JP" altLang="en-US" sz="1400" b="1" u="sng" dirty="0">
                <a:latin typeface="メイリオ" panose="020B0604030504040204" pitchFamily="50" charset="-128"/>
                <a:ea typeface="メイリオ" panose="020B0604030504040204" pitchFamily="50" charset="-128"/>
              </a:rPr>
              <a:t>法人など</a:t>
            </a:r>
            <a:r>
              <a:rPr lang="ja-JP" altLang="en-US" sz="1400" b="1" u="sng" dirty="0" smtClean="0">
                <a:latin typeface="メイリオ" panose="020B0604030504040204" pitchFamily="50" charset="-128"/>
                <a:ea typeface="メイリオ" panose="020B0604030504040204" pitchFamily="50" charset="-128"/>
              </a:rPr>
              <a:t>、会社</a:t>
            </a:r>
            <a:r>
              <a:rPr lang="ja-JP" altLang="en-US" sz="1400" b="1" u="sng" dirty="0">
                <a:latin typeface="メイリオ" panose="020B0604030504040204" pitchFamily="50" charset="-128"/>
                <a:ea typeface="メイリオ" panose="020B0604030504040204" pitchFamily="50" charset="-128"/>
              </a:rPr>
              <a:t>以外の法人についても幅広く対象</a:t>
            </a:r>
            <a:r>
              <a:rPr lang="ja-JP" altLang="en-US" sz="1400" dirty="0">
                <a:latin typeface="メイリオ" panose="020B0604030504040204" pitchFamily="50" charset="-128"/>
                <a:ea typeface="メイリオ" panose="020B0604030504040204" pitchFamily="50" charset="-128"/>
              </a:rPr>
              <a:t>となります。</a:t>
            </a:r>
          </a:p>
        </p:txBody>
      </p:sp>
      <p:grpSp>
        <p:nvGrpSpPr>
          <p:cNvPr id="8" name="グループ化 7"/>
          <p:cNvGrpSpPr/>
          <p:nvPr/>
        </p:nvGrpSpPr>
        <p:grpSpPr>
          <a:xfrm>
            <a:off x="164808" y="1964668"/>
            <a:ext cx="1447188" cy="355276"/>
            <a:chOff x="164808" y="1661933"/>
            <a:chExt cx="1447188" cy="355276"/>
          </a:xfrm>
        </p:grpSpPr>
        <p:sp>
          <p:nvSpPr>
            <p:cNvPr id="54" name="正方形/長方形 53"/>
            <p:cNvSpPr/>
            <p:nvPr/>
          </p:nvSpPr>
          <p:spPr>
            <a:xfrm>
              <a:off x="440668" y="1661933"/>
              <a:ext cx="1171328"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給付対象者</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55" name="グループ化 54"/>
            <p:cNvGrpSpPr/>
            <p:nvPr/>
          </p:nvGrpSpPr>
          <p:grpSpPr>
            <a:xfrm>
              <a:off x="164808" y="1713571"/>
              <a:ext cx="252000" cy="252000"/>
              <a:chOff x="-747464" y="1857375"/>
              <a:chExt cx="468052" cy="466725"/>
            </a:xfrm>
          </p:grpSpPr>
          <p:sp>
            <p:nvSpPr>
              <p:cNvPr id="56" name="正方形/長方形 5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81" name="グループ化 80"/>
          <p:cNvGrpSpPr/>
          <p:nvPr/>
        </p:nvGrpSpPr>
        <p:grpSpPr>
          <a:xfrm>
            <a:off x="177727" y="4160912"/>
            <a:ext cx="1036819" cy="355276"/>
            <a:chOff x="164808" y="4485846"/>
            <a:chExt cx="1036819" cy="355276"/>
          </a:xfrm>
        </p:grpSpPr>
        <p:sp>
          <p:nvSpPr>
            <p:cNvPr id="82" name="正方形/長方形 81"/>
            <p:cNvSpPr/>
            <p:nvPr/>
          </p:nvSpPr>
          <p:spPr>
            <a:xfrm>
              <a:off x="440668" y="4485846"/>
              <a:ext cx="760959"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給付額</a:t>
              </a:r>
              <a:endParaRPr kumimoji="1"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83" name="グループ化 82"/>
            <p:cNvGrpSpPr/>
            <p:nvPr/>
          </p:nvGrpSpPr>
          <p:grpSpPr>
            <a:xfrm>
              <a:off x="164808" y="4537484"/>
              <a:ext cx="252000" cy="252000"/>
              <a:chOff x="-747464" y="1857375"/>
              <a:chExt cx="468052" cy="466725"/>
            </a:xfrm>
          </p:grpSpPr>
          <p:sp>
            <p:nvSpPr>
              <p:cNvPr id="84" name="正方形/長方形 83"/>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8" name="正方形/長方形 87"/>
          <p:cNvSpPr/>
          <p:nvPr/>
        </p:nvSpPr>
        <p:spPr>
          <a:xfrm>
            <a:off x="260623" y="4442048"/>
            <a:ext cx="6504269" cy="723275"/>
          </a:xfrm>
          <a:prstGeom prst="rect">
            <a:avLst/>
          </a:prstGeom>
        </p:spPr>
        <p:txBody>
          <a:bodyPr wrap="square">
            <a:spAutoFit/>
          </a:bodyPr>
          <a:lstStyle/>
          <a:p>
            <a:pPr marR="7280"/>
            <a:r>
              <a:rPr lang="ja-JP" altLang="en-US" sz="18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法人</a:t>
            </a:r>
            <a:r>
              <a:rPr lang="ja-JP" altLang="en-US" sz="1600" dirty="0">
                <a:latin typeface="Meiryo UI" panose="020B0604030504040204" pitchFamily="50" charset="-128"/>
                <a:ea typeface="Meiryo UI" panose="020B0604030504040204" pitchFamily="50" charset="-128"/>
              </a:rPr>
              <a:t>は</a:t>
            </a:r>
            <a:r>
              <a:rPr lang="en-US" altLang="ja-JP" sz="2000" b="1" dirty="0">
                <a:solidFill>
                  <a:schemeClr val="accent2"/>
                </a:solidFill>
                <a:latin typeface="Meiryo UI" panose="020B0604030504040204" pitchFamily="50" charset="-128"/>
                <a:ea typeface="Meiryo UI" panose="020B0604030504040204" pitchFamily="50" charset="-128"/>
              </a:rPr>
              <a:t>200</a:t>
            </a:r>
            <a:r>
              <a:rPr lang="ja-JP" altLang="en-US" sz="2000" b="1" dirty="0">
                <a:solidFill>
                  <a:schemeClr val="accent2"/>
                </a:solidFill>
                <a:latin typeface="Meiryo UI" panose="020B0604030504040204" pitchFamily="50" charset="-128"/>
                <a:ea typeface="Meiryo UI" panose="020B0604030504040204" pitchFamily="50" charset="-128"/>
              </a:rPr>
              <a:t>万</a:t>
            </a:r>
            <a:r>
              <a:rPr lang="ja-JP" altLang="en-US" sz="2000" b="1" dirty="0" smtClean="0">
                <a:solidFill>
                  <a:schemeClr val="accent2"/>
                </a:solidFill>
                <a:latin typeface="Meiryo UI" panose="020B0604030504040204" pitchFamily="50" charset="-128"/>
                <a:ea typeface="Meiryo UI" panose="020B0604030504040204" pitchFamily="50" charset="-128"/>
              </a:rPr>
              <a:t>円</a:t>
            </a:r>
            <a:r>
              <a:rPr lang="ja-JP" altLang="en-US" sz="1600" dirty="0" smtClean="0">
                <a:latin typeface="Meiryo UI" panose="020B0604030504040204" pitchFamily="50" charset="-128"/>
                <a:ea typeface="Meiryo UI" panose="020B0604030504040204" pitchFamily="50" charset="-128"/>
              </a:rPr>
              <a:t>、個人事</a:t>
            </a:r>
            <a:r>
              <a:rPr lang="ja-JP" altLang="en-US" sz="1600" dirty="0">
                <a:latin typeface="Meiryo UI" panose="020B0604030504040204" pitchFamily="50" charset="-128"/>
                <a:ea typeface="Meiryo UI" panose="020B0604030504040204" pitchFamily="50" charset="-128"/>
              </a:rPr>
              <a:t>業者は</a:t>
            </a:r>
            <a:r>
              <a:rPr lang="en-US" altLang="ja-JP" sz="2000" b="1" dirty="0">
                <a:solidFill>
                  <a:schemeClr val="accent2"/>
                </a:solidFill>
                <a:latin typeface="Meiryo UI" panose="020B0604030504040204" pitchFamily="50" charset="-128"/>
                <a:ea typeface="Meiryo UI" panose="020B0604030504040204" pitchFamily="50" charset="-128"/>
              </a:rPr>
              <a:t>100</a:t>
            </a:r>
            <a:r>
              <a:rPr lang="ja-JP" altLang="en-US" sz="2000" b="1" dirty="0">
                <a:solidFill>
                  <a:schemeClr val="accent2"/>
                </a:solidFill>
                <a:latin typeface="Meiryo UI" panose="020B0604030504040204" pitchFamily="50" charset="-128"/>
                <a:ea typeface="Meiryo UI" panose="020B0604030504040204" pitchFamily="50" charset="-128"/>
              </a:rPr>
              <a:t>万</a:t>
            </a:r>
            <a:r>
              <a:rPr lang="ja-JP" altLang="en-US" sz="2000" b="1" dirty="0" smtClean="0">
                <a:solidFill>
                  <a:schemeClr val="accent2"/>
                </a:solidFill>
                <a:latin typeface="Meiryo UI" panose="020B0604030504040204" pitchFamily="50" charset="-128"/>
                <a:ea typeface="Meiryo UI" panose="020B0604030504040204" pitchFamily="50" charset="-128"/>
              </a:rPr>
              <a:t>円</a:t>
            </a:r>
            <a:endParaRPr lang="en-US" altLang="ja-JP" sz="2000" b="1" dirty="0" smtClean="0">
              <a:solidFill>
                <a:schemeClr val="accent2"/>
              </a:solidFill>
              <a:latin typeface="Meiryo UI" panose="020B0604030504040204" pitchFamily="50" charset="-128"/>
              <a:ea typeface="Meiryo UI" panose="020B0604030504040204" pitchFamily="50" charset="-128"/>
            </a:endParaRPr>
          </a:p>
          <a:p>
            <a:pPr marR="7280"/>
            <a:endParaRPr lang="ja-JP" altLang="en-US" sz="500" dirty="0">
              <a:solidFill>
                <a:schemeClr val="accent2"/>
              </a:solidFill>
              <a:latin typeface="Meiryo UI" panose="020B0604030504040204" pitchFamily="50" charset="-128"/>
              <a:ea typeface="Meiryo UI" panose="020B0604030504040204" pitchFamily="50" charset="-128"/>
            </a:endParaRPr>
          </a:p>
          <a:p>
            <a:pPr marR="26730"/>
            <a:r>
              <a:rPr lang="ja-JP" altLang="en-US" sz="1600" dirty="0" smtClean="0">
                <a:latin typeface="Meiryo UI" panose="020B0604030504040204" pitchFamily="50" charset="-128"/>
                <a:ea typeface="Meiryo UI" panose="020B0604030504040204" pitchFamily="50" charset="-128"/>
              </a:rPr>
              <a:t>　（ただし、</a:t>
            </a:r>
            <a:r>
              <a:rPr lang="ja-JP" altLang="en-US" sz="1600" b="1" u="sng" dirty="0" smtClean="0">
                <a:latin typeface="Meiryo UI" panose="020B0604030504040204" pitchFamily="50" charset="-128"/>
                <a:ea typeface="Meiryo UI" panose="020B0604030504040204" pitchFamily="50" charset="-128"/>
              </a:rPr>
              <a:t>昨年</a:t>
            </a:r>
            <a:r>
              <a:rPr lang="en-US" altLang="ja-JP" sz="1600" b="1" u="sng" dirty="0" smtClean="0">
                <a:latin typeface="Meiryo UI" panose="020B0604030504040204" pitchFamily="50" charset="-128"/>
                <a:ea typeface="Meiryo UI" panose="020B0604030504040204" pitchFamily="50" charset="-128"/>
              </a:rPr>
              <a:t>1</a:t>
            </a:r>
            <a:r>
              <a:rPr lang="ja-JP" altLang="en-US" sz="1600" b="1" u="sng" dirty="0" smtClean="0">
                <a:latin typeface="Meiryo UI" panose="020B0604030504040204" pitchFamily="50" charset="-128"/>
                <a:ea typeface="Meiryo UI" panose="020B0604030504040204" pitchFamily="50" charset="-128"/>
              </a:rPr>
              <a:t>年間の売上からの減少分が上限</a:t>
            </a:r>
            <a:r>
              <a:rPr lang="ja-JP" altLang="en-US" sz="1600" dirty="0" smtClean="0">
                <a:latin typeface="Meiryo UI" panose="020B0604030504040204" pitchFamily="50" charset="-128"/>
                <a:ea typeface="Meiryo UI" panose="020B0604030504040204" pitchFamily="50" charset="-128"/>
              </a:rPr>
              <a:t>です。）</a:t>
            </a:r>
            <a:endParaRPr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42" name="スライド番号プレースホルダー 10"/>
          <p:cNvSpPr txBox="1">
            <a:spLocks/>
          </p:cNvSpPr>
          <p:nvPr/>
        </p:nvSpPr>
        <p:spPr>
          <a:xfrm>
            <a:off x="-49399" y="9592522"/>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r>
              <a:rPr lang="en-US" altLang="ja-JP" dirty="0" smtClean="0"/>
              <a:t>- </a:t>
            </a:r>
            <a:fld id="{9E2A29CB-BA86-48A6-80E1-CB8750A963B5}" type="slidenum">
              <a:rPr lang="ja-JP" altLang="en-US" smtClean="0"/>
              <a:pPr/>
              <a:t>7</a:t>
            </a:fld>
            <a:r>
              <a:rPr lang="ja-JP" altLang="en-US" dirty="0" smtClean="0"/>
              <a:t> </a:t>
            </a:r>
            <a:r>
              <a:rPr lang="en-US" altLang="ja-JP" dirty="0" smtClean="0"/>
              <a:t>-</a:t>
            </a:r>
            <a:endParaRPr lang="ja-JP" altLang="en-US" dirty="0"/>
          </a:p>
        </p:txBody>
      </p:sp>
      <p:sp>
        <p:nvSpPr>
          <p:cNvPr id="43" name="正方形/長方形 42"/>
          <p:cNvSpPr/>
          <p:nvPr/>
        </p:nvSpPr>
        <p:spPr>
          <a:xfrm>
            <a:off x="313431" y="5241032"/>
            <a:ext cx="6385679" cy="830997"/>
          </a:xfrm>
          <a:prstGeom prst="rect">
            <a:avLst/>
          </a:prstGeom>
          <a:solidFill>
            <a:schemeClr val="accent2">
              <a:lumMod val="20000"/>
              <a:lumOff val="80000"/>
            </a:schemeClr>
          </a:solidFill>
        </p:spPr>
        <p:txBody>
          <a:bodyPr wrap="square">
            <a:spAutoFit/>
          </a:bodyPr>
          <a:lstStyle/>
          <a:p>
            <a:pPr marR="7280"/>
            <a:r>
              <a:rPr lang="ja-JP" altLang="en-US" sz="1800" dirty="0" smtClean="0">
                <a:latin typeface="Meiryo UI" panose="020B0604030504040204" pitchFamily="50" charset="-128"/>
                <a:ea typeface="Meiryo UI" panose="020B0604030504040204" pitchFamily="50" charset="-128"/>
              </a:rPr>
              <a:t>　</a:t>
            </a:r>
            <a:r>
              <a:rPr lang="ja-JP" altLang="en-US" sz="1600" u="sng" dirty="0" smtClean="0">
                <a:latin typeface="Meiryo UI" panose="020B0604030504040204" pitchFamily="50" charset="-128"/>
                <a:ea typeface="Meiryo UI" panose="020B0604030504040204" pitchFamily="50" charset="-128"/>
              </a:rPr>
              <a:t>売上減少分の計算方法</a:t>
            </a:r>
            <a:endParaRPr lang="en-US" altLang="ja-JP" sz="1600" u="sng" dirty="0" smtClean="0">
              <a:latin typeface="Meiryo UI" panose="020B0604030504040204" pitchFamily="50" charset="-128"/>
              <a:ea typeface="Meiryo UI" panose="020B0604030504040204" pitchFamily="50" charset="-128"/>
            </a:endParaRPr>
          </a:p>
          <a:p>
            <a:pPr marR="26730"/>
            <a:endParaRPr lang="en-US" altLang="ja-JP" sz="900" dirty="0">
              <a:latin typeface="Meiryo UI" panose="020B0604030504040204" pitchFamily="50" charset="-128"/>
              <a:ea typeface="Meiryo UI" panose="020B0604030504040204" pitchFamily="50" charset="-128"/>
            </a:endParaRPr>
          </a:p>
          <a:p>
            <a:pPr marR="26730" algn="ctr"/>
            <a:r>
              <a:rPr lang="ja-JP" altLang="en-US" sz="1400" b="1" dirty="0" smtClean="0">
                <a:latin typeface="メイリオ" panose="020B0604030504040204" pitchFamily="50" charset="-128"/>
                <a:ea typeface="メイリオ" panose="020B0604030504040204" pitchFamily="50" charset="-128"/>
              </a:rPr>
              <a:t> </a:t>
            </a:r>
            <a:r>
              <a:rPr lang="ja-JP" altLang="en-US" sz="1500" b="1" dirty="0" smtClean="0">
                <a:latin typeface="メイリオ" panose="020B0604030504040204" pitchFamily="50" charset="-128"/>
                <a:ea typeface="メイリオ" panose="020B0604030504040204" pitchFamily="50" charset="-128"/>
              </a:rPr>
              <a:t>前年の総売上（事業収入）</a:t>
            </a:r>
            <a:r>
              <a:rPr lang="ja-JP" altLang="en-US" sz="1400" b="1" dirty="0" err="1" smtClean="0">
                <a:latin typeface="メイリオ" panose="020B0604030504040204" pitchFamily="50" charset="-128"/>
                <a:ea typeface="メイリオ" panose="020B0604030504040204" pitchFamily="50" charset="-128"/>
              </a:rPr>
              <a:t>ー</a:t>
            </a:r>
            <a:r>
              <a:rPr lang="ja-JP" altLang="en-US" sz="1500" b="1" dirty="0" smtClean="0">
                <a:latin typeface="メイリオ" panose="020B0604030504040204" pitchFamily="50" charset="-128"/>
                <a:ea typeface="メイリオ" panose="020B0604030504040204" pitchFamily="50" charset="-128"/>
              </a:rPr>
              <a:t>（前年同月比▲</a:t>
            </a:r>
            <a:r>
              <a:rPr lang="en-US" altLang="ja-JP" sz="1500" b="1" dirty="0" smtClean="0">
                <a:latin typeface="メイリオ" panose="020B0604030504040204" pitchFamily="50" charset="-128"/>
                <a:ea typeface="メイリオ" panose="020B0604030504040204" pitchFamily="50" charset="-128"/>
              </a:rPr>
              <a:t>50%</a:t>
            </a:r>
            <a:r>
              <a:rPr lang="ja-JP" altLang="en-US" sz="1500" b="1" dirty="0" smtClean="0">
                <a:latin typeface="メイリオ" panose="020B0604030504040204" pitchFamily="50" charset="-128"/>
                <a:ea typeface="メイリオ" panose="020B0604030504040204" pitchFamily="50" charset="-128"/>
              </a:rPr>
              <a:t>月の売上</a:t>
            </a:r>
            <a:r>
              <a:rPr lang="en-US" altLang="ja-JP" sz="1500" b="1" dirty="0" smtClean="0">
                <a:latin typeface="メイリオ" panose="020B0604030504040204" pitchFamily="50" charset="-128"/>
                <a:ea typeface="メイリオ" panose="020B0604030504040204" pitchFamily="50" charset="-128"/>
              </a:rPr>
              <a:t>×12</a:t>
            </a:r>
            <a:r>
              <a:rPr lang="ja-JP" altLang="en-US" sz="1500" b="1" dirty="0" smtClean="0">
                <a:latin typeface="メイリオ" panose="020B0604030504040204" pitchFamily="50" charset="-128"/>
                <a:ea typeface="メイリオ" panose="020B0604030504040204" pitchFamily="50" charset="-128"/>
              </a:rPr>
              <a:t>ヶ月）</a:t>
            </a:r>
            <a:endParaRPr lang="en-US" altLang="ja-JP" sz="1500" b="1" dirty="0" smtClean="0">
              <a:latin typeface="メイリオ" panose="020B0604030504040204" pitchFamily="50" charset="-128"/>
              <a:ea typeface="メイリオ" panose="020B0604030504040204" pitchFamily="50" charset="-128"/>
            </a:endParaRPr>
          </a:p>
          <a:p>
            <a:endParaRPr lang="en-US" altLang="ja-JP" sz="600" dirty="0"/>
          </a:p>
        </p:txBody>
      </p:sp>
      <p:sp>
        <p:nvSpPr>
          <p:cNvPr id="30" name="角丸四角形 29"/>
          <p:cNvSpPr/>
          <p:nvPr/>
        </p:nvSpPr>
        <p:spPr>
          <a:xfrm>
            <a:off x="126140" y="6465168"/>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31" name="正方形/長方形 30"/>
          <p:cNvSpPr/>
          <p:nvPr/>
        </p:nvSpPr>
        <p:spPr>
          <a:xfrm>
            <a:off x="40601" y="6357156"/>
            <a:ext cx="6768000" cy="3132348"/>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02660" y="6393160"/>
            <a:ext cx="6372000" cy="3323987"/>
          </a:xfrm>
          <a:prstGeom prst="rect">
            <a:avLst/>
          </a:prstGeom>
        </p:spPr>
        <p:txBody>
          <a:bodyPr wrap="square">
            <a:spAutoFit/>
          </a:bodyPr>
          <a:lstStyle/>
          <a:p>
            <a:r>
              <a:rPr lang="ja-JP" altLang="en-US" sz="1400" dirty="0">
                <a:solidFill>
                  <a:srgbClr val="000000"/>
                </a:solidFill>
                <a:latin typeface="メイリオ" panose="020B0604030504040204" pitchFamily="50" charset="-128"/>
                <a:ea typeface="メイリオ" panose="020B0604030504040204" pitchFamily="50" charset="-128"/>
              </a:rPr>
              <a:t>持続化給付金事業 コールセンター　</a:t>
            </a:r>
          </a:p>
          <a:p>
            <a:r>
              <a:rPr lang="ja-JP" altLang="en-US" sz="1400" dirty="0">
                <a:solidFill>
                  <a:srgbClr val="000000"/>
                </a:solidFill>
                <a:latin typeface="メイリオ" panose="020B0604030504040204" pitchFamily="50" charset="-128"/>
                <a:ea typeface="メイリオ" panose="020B0604030504040204" pitchFamily="50" charset="-128"/>
              </a:rPr>
              <a:t>直通番号：</a:t>
            </a:r>
            <a:r>
              <a:rPr lang="en-US" altLang="ja-JP" sz="1400" dirty="0">
                <a:solidFill>
                  <a:srgbClr val="000000"/>
                </a:solidFill>
                <a:latin typeface="メイリオ" panose="020B0604030504040204" pitchFamily="50" charset="-128"/>
                <a:ea typeface="メイリオ" panose="020B0604030504040204" pitchFamily="50" charset="-128"/>
              </a:rPr>
              <a:t>0120</a:t>
            </a:r>
            <a:r>
              <a:rPr lang="ja-JP" altLang="en-US" sz="1400" dirty="0" err="1">
                <a:solidFill>
                  <a:srgbClr val="000000"/>
                </a:solidFill>
                <a:latin typeface="メイリオ" panose="020B0604030504040204" pitchFamily="50" charset="-128"/>
                <a:ea typeface="メイリオ" panose="020B0604030504040204" pitchFamily="50" charset="-128"/>
              </a:rPr>
              <a:t>ｰ</a:t>
            </a:r>
            <a:r>
              <a:rPr lang="en-US" altLang="ja-JP" sz="1400" dirty="0">
                <a:solidFill>
                  <a:srgbClr val="000000"/>
                </a:solidFill>
                <a:latin typeface="メイリオ" panose="020B0604030504040204" pitchFamily="50" charset="-128"/>
                <a:ea typeface="メイリオ" panose="020B0604030504040204" pitchFamily="50" charset="-128"/>
              </a:rPr>
              <a:t>115</a:t>
            </a:r>
            <a:r>
              <a:rPr lang="ja-JP" altLang="en-US" sz="1400" dirty="0" err="1">
                <a:solidFill>
                  <a:srgbClr val="000000"/>
                </a:solidFill>
                <a:latin typeface="メイリオ" panose="020B0604030504040204" pitchFamily="50" charset="-128"/>
                <a:ea typeface="メイリオ" panose="020B0604030504040204" pitchFamily="50" charset="-128"/>
              </a:rPr>
              <a:t>ｰ</a:t>
            </a:r>
            <a:r>
              <a:rPr lang="en-US" altLang="ja-JP" sz="1400" dirty="0">
                <a:solidFill>
                  <a:srgbClr val="000000"/>
                </a:solidFill>
                <a:latin typeface="メイリオ" panose="020B0604030504040204" pitchFamily="50" charset="-128"/>
                <a:ea typeface="メイリオ" panose="020B0604030504040204" pitchFamily="50" charset="-128"/>
              </a:rPr>
              <a:t>570</a:t>
            </a:r>
            <a:r>
              <a:rPr lang="ja-JP" altLang="en-US" sz="1400" dirty="0">
                <a:solidFill>
                  <a:srgbClr val="000000"/>
                </a:solidFill>
                <a:latin typeface="メイリオ" panose="020B0604030504040204" pitchFamily="50" charset="-128"/>
                <a:ea typeface="メイリオ" panose="020B0604030504040204" pitchFamily="50" charset="-128"/>
              </a:rPr>
              <a:t>　</a:t>
            </a:r>
            <a:r>
              <a:rPr lang="en-US" altLang="ja-JP" sz="1400" dirty="0">
                <a:solidFill>
                  <a:srgbClr val="000000"/>
                </a:solidFill>
                <a:latin typeface="メイリオ" panose="020B0604030504040204" pitchFamily="50" charset="-128"/>
                <a:ea typeface="メイリオ" panose="020B0604030504040204" pitchFamily="50" charset="-128"/>
              </a:rPr>
              <a:t>IP</a:t>
            </a:r>
            <a:r>
              <a:rPr lang="ja-JP" altLang="en-US" sz="1400" dirty="0">
                <a:solidFill>
                  <a:srgbClr val="000000"/>
                </a:solidFill>
                <a:latin typeface="メイリオ" panose="020B0604030504040204" pitchFamily="50" charset="-128"/>
                <a:ea typeface="メイリオ" panose="020B0604030504040204" pitchFamily="50" charset="-128"/>
              </a:rPr>
              <a:t>電話専用回線：</a:t>
            </a:r>
            <a:r>
              <a:rPr lang="en-US" altLang="ja-JP" sz="1400" dirty="0">
                <a:solidFill>
                  <a:srgbClr val="000000"/>
                </a:solidFill>
                <a:latin typeface="メイリオ" panose="020B0604030504040204" pitchFamily="50" charset="-128"/>
                <a:ea typeface="メイリオ" panose="020B0604030504040204" pitchFamily="50" charset="-128"/>
              </a:rPr>
              <a:t>03‐6831‐0613</a:t>
            </a:r>
          </a:p>
          <a:p>
            <a:r>
              <a:rPr lang="ja-JP" altLang="en-US" sz="1400" dirty="0">
                <a:solidFill>
                  <a:srgbClr val="000000"/>
                </a:solidFill>
                <a:latin typeface="メイリオ" panose="020B0604030504040204" pitchFamily="50" charset="-128"/>
                <a:ea typeface="メイリオ" panose="020B0604030504040204" pitchFamily="50" charset="-128"/>
              </a:rPr>
              <a:t>受付時間：</a:t>
            </a:r>
            <a:r>
              <a:rPr lang="en-US" altLang="ja-JP" sz="1400" dirty="0">
                <a:solidFill>
                  <a:srgbClr val="000000"/>
                </a:solidFill>
                <a:latin typeface="メイリオ" panose="020B0604030504040204" pitchFamily="50" charset="-128"/>
                <a:ea typeface="メイリオ" panose="020B0604030504040204" pitchFamily="50" charset="-128"/>
              </a:rPr>
              <a:t>8</a:t>
            </a:r>
            <a:r>
              <a:rPr lang="ja-JP" altLang="en-US" sz="1400" dirty="0">
                <a:solidFill>
                  <a:srgbClr val="000000"/>
                </a:solidFill>
                <a:latin typeface="メイリオ" panose="020B0604030504040204" pitchFamily="50" charset="-128"/>
                <a:ea typeface="メイリオ" panose="020B0604030504040204" pitchFamily="50" charset="-128"/>
              </a:rPr>
              <a:t>時</a:t>
            </a:r>
            <a:r>
              <a:rPr lang="en-US" altLang="ja-JP" sz="1400" dirty="0">
                <a:solidFill>
                  <a:srgbClr val="000000"/>
                </a:solidFill>
                <a:latin typeface="メイリオ" panose="020B0604030504040204" pitchFamily="50" charset="-128"/>
                <a:ea typeface="メイリオ" panose="020B0604030504040204" pitchFamily="50" charset="-128"/>
              </a:rPr>
              <a:t>30</a:t>
            </a:r>
            <a:r>
              <a:rPr lang="ja-JP" altLang="en-US" sz="1400" dirty="0">
                <a:solidFill>
                  <a:srgbClr val="000000"/>
                </a:solidFill>
                <a:latin typeface="メイリオ" panose="020B0604030504040204" pitchFamily="50" charset="-128"/>
                <a:ea typeface="メイリオ" panose="020B0604030504040204" pitchFamily="50" charset="-128"/>
              </a:rPr>
              <a:t>分</a:t>
            </a:r>
            <a:r>
              <a:rPr lang="en-US" altLang="ja-JP" sz="1400" dirty="0">
                <a:solidFill>
                  <a:srgbClr val="000000"/>
                </a:solidFill>
                <a:latin typeface="メイリオ" panose="020B0604030504040204" pitchFamily="50" charset="-128"/>
                <a:ea typeface="メイリオ" panose="020B0604030504040204" pitchFamily="50" charset="-128"/>
              </a:rPr>
              <a:t>~19</a:t>
            </a:r>
            <a:r>
              <a:rPr lang="ja-JP" altLang="en-US" sz="1400" dirty="0">
                <a:solidFill>
                  <a:srgbClr val="000000"/>
                </a:solidFill>
                <a:latin typeface="メイリオ" panose="020B0604030504040204" pitchFamily="50" charset="-128"/>
                <a:ea typeface="メイリオ" panose="020B0604030504040204" pitchFamily="50" charset="-128"/>
              </a:rPr>
              <a:t>時</a:t>
            </a:r>
            <a:r>
              <a:rPr lang="en-US" altLang="ja-JP" sz="1400" dirty="0">
                <a:solidFill>
                  <a:srgbClr val="000000"/>
                </a:solidFill>
                <a:latin typeface="メイリオ" panose="020B0604030504040204" pitchFamily="50" charset="-128"/>
                <a:ea typeface="メイリオ" panose="020B0604030504040204" pitchFamily="50" charset="-128"/>
              </a:rPr>
              <a:t>00</a:t>
            </a:r>
            <a:r>
              <a:rPr lang="ja-JP" altLang="en-US" sz="1400" dirty="0">
                <a:solidFill>
                  <a:srgbClr val="000000"/>
                </a:solidFill>
                <a:latin typeface="メイリオ" panose="020B0604030504040204" pitchFamily="50" charset="-128"/>
                <a:ea typeface="メイリオ" panose="020B0604030504040204" pitchFamily="50" charset="-128"/>
              </a:rPr>
              <a:t>分</a:t>
            </a:r>
          </a:p>
          <a:p>
            <a:r>
              <a:rPr lang="en-US" altLang="ja-JP" sz="1400" dirty="0">
                <a:solidFill>
                  <a:srgbClr val="000000"/>
                </a:solidFill>
                <a:latin typeface="メイリオ" panose="020B0604030504040204" pitchFamily="50" charset="-128"/>
                <a:ea typeface="メイリオ" panose="020B0604030504040204" pitchFamily="50" charset="-128"/>
              </a:rPr>
              <a:t>※5</a:t>
            </a:r>
            <a:r>
              <a:rPr lang="ja-JP" altLang="en-US" sz="1400" dirty="0">
                <a:solidFill>
                  <a:srgbClr val="000000"/>
                </a:solidFill>
                <a:latin typeface="メイリオ" panose="020B0604030504040204" pitchFamily="50" charset="-128"/>
                <a:ea typeface="メイリオ" panose="020B0604030504040204" pitchFamily="50" charset="-128"/>
              </a:rPr>
              <a:t>月・</a:t>
            </a:r>
            <a:r>
              <a:rPr lang="en-US" altLang="ja-JP" sz="1400" dirty="0">
                <a:solidFill>
                  <a:srgbClr val="000000"/>
                </a:solidFill>
                <a:latin typeface="メイリオ" panose="020B0604030504040204" pitchFamily="50" charset="-128"/>
                <a:ea typeface="メイリオ" panose="020B0604030504040204" pitchFamily="50" charset="-128"/>
              </a:rPr>
              <a:t>6</a:t>
            </a:r>
            <a:r>
              <a:rPr lang="ja-JP" altLang="en-US" sz="1400" dirty="0">
                <a:solidFill>
                  <a:srgbClr val="000000"/>
                </a:solidFill>
                <a:latin typeface="メイリオ" panose="020B0604030504040204" pitchFamily="50" charset="-128"/>
                <a:ea typeface="メイリオ" panose="020B0604030504040204" pitchFamily="50" charset="-128"/>
              </a:rPr>
              <a:t>月（毎日）、</a:t>
            </a:r>
            <a:r>
              <a:rPr lang="en-US" altLang="ja-JP" sz="1400" dirty="0">
                <a:solidFill>
                  <a:srgbClr val="000000"/>
                </a:solidFill>
                <a:latin typeface="メイリオ" panose="020B0604030504040204" pitchFamily="50" charset="-128"/>
                <a:ea typeface="メイリオ" panose="020B0604030504040204" pitchFamily="50" charset="-128"/>
              </a:rPr>
              <a:t>7</a:t>
            </a:r>
            <a:r>
              <a:rPr lang="ja-JP" altLang="en-US" sz="1400" dirty="0">
                <a:solidFill>
                  <a:srgbClr val="000000"/>
                </a:solidFill>
                <a:latin typeface="メイリオ" panose="020B0604030504040204" pitchFamily="50" charset="-128"/>
                <a:ea typeface="メイリオ" panose="020B0604030504040204" pitchFamily="50" charset="-128"/>
              </a:rPr>
              <a:t>月から</a:t>
            </a:r>
            <a:r>
              <a:rPr lang="en-US" altLang="ja-JP" sz="1400" dirty="0">
                <a:solidFill>
                  <a:srgbClr val="000000"/>
                </a:solidFill>
                <a:latin typeface="メイリオ" panose="020B0604030504040204" pitchFamily="50" charset="-128"/>
                <a:ea typeface="メイリオ" panose="020B0604030504040204" pitchFamily="50" charset="-128"/>
              </a:rPr>
              <a:t>12</a:t>
            </a:r>
            <a:r>
              <a:rPr lang="ja-JP" altLang="en-US" sz="1400" dirty="0">
                <a:solidFill>
                  <a:srgbClr val="000000"/>
                </a:solidFill>
                <a:latin typeface="メイリオ" panose="020B0604030504040204" pitchFamily="50" charset="-128"/>
                <a:ea typeface="メイリオ" panose="020B0604030504040204" pitchFamily="50" charset="-128"/>
              </a:rPr>
              <a:t>月（土曜日を除く）</a:t>
            </a:r>
            <a:r>
              <a:rPr lang="ja-JP" altLang="en-US" sz="1400" b="1" dirty="0">
                <a:solidFill>
                  <a:srgbClr val="000000"/>
                </a:solidFill>
                <a:latin typeface="メイリオ" panose="020B0604030504040204" pitchFamily="50" charset="-128"/>
                <a:ea typeface="メイリオ" panose="020B0604030504040204" pitchFamily="50" charset="-128"/>
              </a:rPr>
              <a:t>　</a:t>
            </a:r>
            <a:endParaRPr lang="en-US" altLang="ja-JP" sz="1400" dirty="0" smtClean="0">
              <a:solidFill>
                <a:srgbClr val="0070C0"/>
              </a:solidFill>
              <a:latin typeface="メイリオ" panose="020B0604030504040204" pitchFamily="50" charset="-128"/>
              <a:ea typeface="メイリオ" panose="020B0604030504040204" pitchFamily="50" charset="-128"/>
            </a:endParaRPr>
          </a:p>
          <a:p>
            <a:r>
              <a:rPr lang="en-US" altLang="ja-JP" sz="1400" dirty="0" smtClean="0">
                <a:solidFill>
                  <a:srgbClr val="0070C0"/>
                </a:solidFill>
                <a:latin typeface="メイリオ" panose="020B0604030504040204" pitchFamily="50" charset="-128"/>
                <a:ea typeface="メイリオ" panose="020B0604030504040204" pitchFamily="50" charset="-128"/>
                <a:hlinkClick r:id="rId2"/>
              </a:rPr>
              <a:t>https</a:t>
            </a:r>
            <a:r>
              <a:rPr lang="en-US" altLang="ja-JP" sz="1400" dirty="0">
                <a:solidFill>
                  <a:srgbClr val="0070C0"/>
                </a:solidFill>
                <a:latin typeface="メイリオ" panose="020B0604030504040204" pitchFamily="50" charset="-128"/>
                <a:ea typeface="メイリオ" panose="020B0604030504040204" pitchFamily="50" charset="-128"/>
                <a:hlinkClick r:id="rId2"/>
              </a:rPr>
              <a:t>://</a:t>
            </a:r>
            <a:r>
              <a:rPr lang="en-US" altLang="ja-JP" sz="1400" dirty="0" smtClean="0">
                <a:solidFill>
                  <a:srgbClr val="0070C0"/>
                </a:solidFill>
                <a:latin typeface="メイリオ" panose="020B0604030504040204" pitchFamily="50" charset="-128"/>
                <a:ea typeface="メイリオ" panose="020B0604030504040204" pitchFamily="50" charset="-128"/>
                <a:hlinkClick r:id="rId2"/>
              </a:rPr>
              <a:t>www.meti.go.jp/covid-19/pdf/kyufukin.pdf</a:t>
            </a:r>
            <a:endParaRPr lang="en-US" altLang="ja-JP" sz="1400" dirty="0" smtClean="0">
              <a:solidFill>
                <a:srgbClr val="0070C0"/>
              </a:solidFill>
              <a:latin typeface="メイリオ" panose="020B0604030504040204" pitchFamily="50" charset="-128"/>
              <a:ea typeface="メイリオ" panose="020B0604030504040204" pitchFamily="50" charset="-128"/>
            </a:endParaRPr>
          </a:p>
          <a:p>
            <a:endParaRPr lang="en-US" altLang="ja-JP" sz="1400" dirty="0" smtClean="0">
              <a:solidFill>
                <a:srgbClr val="0070C0"/>
              </a:solidFill>
              <a:latin typeface="メイリオ" panose="020B0604030504040204" pitchFamily="50" charset="-128"/>
              <a:ea typeface="メイリオ"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申請サイト</a:t>
            </a:r>
            <a:r>
              <a:rPr lang="en-US" altLang="ja-JP" sz="14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「持続化給付金」の事務局</a:t>
            </a:r>
            <a:r>
              <a:rPr lang="en-US" altLang="ja-JP" sz="1400" dirty="0">
                <a:latin typeface="Meiryo UI" panose="020B0604030504040204" pitchFamily="50" charset="-128"/>
                <a:ea typeface="Meiryo UI" panose="020B0604030504040204" pitchFamily="50" charset="-128"/>
              </a:rPr>
              <a:t>HP </a:t>
            </a:r>
          </a:p>
          <a:p>
            <a:r>
              <a:rPr lang="en-US" altLang="ja-JP" sz="1400" dirty="0">
                <a:latin typeface="Meiryo UI" panose="020B0604030504040204" pitchFamily="50" charset="-128"/>
                <a:ea typeface="Meiryo UI" panose="020B0604030504040204" pitchFamily="50" charset="-128"/>
                <a:hlinkClick r:id="rId3"/>
              </a:rPr>
              <a:t>https://</a:t>
            </a:r>
            <a:r>
              <a:rPr lang="en-US" altLang="ja-JP" sz="1400" dirty="0" smtClean="0">
                <a:latin typeface="Meiryo UI" panose="020B0604030504040204" pitchFamily="50" charset="-128"/>
                <a:ea typeface="Meiryo UI" panose="020B0604030504040204" pitchFamily="50" charset="-128"/>
                <a:hlinkClick r:id="rId3"/>
              </a:rPr>
              <a:t>www.jizokuka-kyufu.jp</a:t>
            </a:r>
            <a:endParaRPr lang="en-US" altLang="ja-JP" sz="1400" dirty="0" smtClean="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申請要領・よくあるお問合せ等</a:t>
            </a:r>
            <a:r>
              <a:rPr lang="en-US" altLang="ja-JP" sz="1400" b="1"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上記の事務局</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または、経済産業省</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よりご確認いただけます。</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経済産業省</a:t>
            </a:r>
            <a:r>
              <a:rPr lang="en-US" altLang="ja-JP" sz="1400" dirty="0">
                <a:latin typeface="Meiryo UI" panose="020B0604030504040204" pitchFamily="50" charset="-128"/>
                <a:ea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rPr>
              <a:t>（持続化給付金）</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hlinkClick r:id="rId4"/>
              </a:rPr>
              <a:t>https://www.meti.go.jp/covid-19/jizokuka-kyufukin.html</a:t>
            </a:r>
            <a:endParaRPr lang="en-US" altLang="ja-JP" sz="1400" dirty="0">
              <a:latin typeface="Meiryo UI" panose="020B0604030504040204" pitchFamily="50" charset="-128"/>
              <a:ea typeface="Meiryo UI" panose="020B0604030504040204" pitchFamily="50" charset="-128"/>
            </a:endParaRPr>
          </a:p>
          <a:p>
            <a:endParaRPr lang="ja-JP" altLang="en-US" sz="1400" dirty="0">
              <a:solidFill>
                <a:srgbClr val="0070C0"/>
              </a:solidFill>
              <a:latin typeface="メイリオ" panose="020B0604030504040204" pitchFamily="50" charset="-128"/>
              <a:ea typeface="メイリオ" panose="020B0604030504040204" pitchFamily="50" charset="-128"/>
            </a:endParaRPr>
          </a:p>
        </p:txBody>
      </p:sp>
      <p:pic>
        <p:nvPicPr>
          <p:cNvPr id="33" name="図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9601" y="7777407"/>
            <a:ext cx="616710" cy="616710"/>
          </a:xfrm>
          <a:prstGeom prst="rect">
            <a:avLst/>
          </a:prstGeom>
        </p:spPr>
      </p:pic>
      <p:pic>
        <p:nvPicPr>
          <p:cNvPr id="34" name="図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7252" y="8746459"/>
            <a:ext cx="712946" cy="712946"/>
          </a:xfrm>
          <a:prstGeom prst="rect">
            <a:avLst/>
          </a:prstGeom>
        </p:spPr>
      </p:pic>
    </p:spTree>
    <p:extLst>
      <p:ext uri="{BB962C8B-B14F-4D97-AF65-F5344CB8AC3E}">
        <p14:creationId xmlns:p14="http://schemas.microsoft.com/office/powerpoint/2010/main" val="225106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lang="en-US" altLang="ja-JP" smtClean="0"/>
              <a:t>- </a:t>
            </a:r>
            <a:fld id="{9E2A29CB-BA86-48A6-80E1-CB8750A963B5}" type="slidenum">
              <a:rPr lang="ja-JP" altLang="en-US" smtClean="0"/>
              <a:pPr/>
              <a:t>8</a:t>
            </a:fld>
            <a:r>
              <a:rPr lang="ja-JP" altLang="en-US" smtClean="0"/>
              <a:t> </a:t>
            </a:r>
            <a:r>
              <a:rPr lang="en-US" altLang="ja-JP" smtClean="0"/>
              <a:t>-</a:t>
            </a:r>
            <a:endParaRPr lang="ja-JP" altLang="en-US" dirty="0"/>
          </a:p>
        </p:txBody>
      </p:sp>
      <p:sp>
        <p:nvSpPr>
          <p:cNvPr id="3" name="タイトル 2"/>
          <p:cNvSpPr>
            <a:spLocks noGrp="1"/>
          </p:cNvSpPr>
          <p:nvPr>
            <p:ph type="title"/>
          </p:nvPr>
        </p:nvSpPr>
        <p:spPr/>
        <p:txBody>
          <a:bodyPr/>
          <a:lstStyle/>
          <a:p>
            <a:r>
              <a:rPr lang="ja-JP" altLang="en-US" dirty="0" smtClean="0"/>
              <a:t>実質無利子</a:t>
            </a:r>
            <a:r>
              <a:rPr lang="ja-JP" altLang="en-US" dirty="0"/>
              <a:t>・無担保融資</a:t>
            </a:r>
            <a:r>
              <a:rPr lang="ja-JP" altLang="en-US" sz="1800" dirty="0"/>
              <a:t>（事業資金</a:t>
            </a:r>
            <a:r>
              <a:rPr lang="ja-JP" altLang="en-US" sz="1800" dirty="0" smtClean="0"/>
              <a:t>）</a:t>
            </a:r>
            <a:endParaRPr kumimoji="1" lang="ja-JP" altLang="en-US" dirty="0"/>
          </a:p>
        </p:txBody>
      </p:sp>
      <p:sp>
        <p:nvSpPr>
          <p:cNvPr id="4" name="テキスト プレースホルダー 3"/>
          <p:cNvSpPr>
            <a:spLocks noGrp="1"/>
          </p:cNvSpPr>
          <p:nvPr>
            <p:ph type="body" sz="quarter" idx="13"/>
          </p:nvPr>
        </p:nvSpPr>
        <p:spPr>
          <a:xfrm>
            <a:off x="44624" y="734726"/>
            <a:ext cx="6768000" cy="1013918"/>
          </a:xfrm>
        </p:spPr>
        <p:txBody>
          <a:bodyPr>
            <a:spAutoFit/>
          </a:bodyPr>
          <a:lstStyle/>
          <a:p>
            <a:pPr marL="36000" indent="0">
              <a:buNone/>
            </a:pPr>
            <a:r>
              <a:rPr lang="ja-JP" altLang="en-US" dirty="0"/>
              <a:t>新型コロナウイルス感染症による影響に</a:t>
            </a:r>
            <a:r>
              <a:rPr lang="ja-JP" altLang="en-US" dirty="0" smtClean="0"/>
              <a:t>より業況が</a:t>
            </a:r>
            <a:r>
              <a:rPr lang="ja-JP" altLang="en-US" dirty="0"/>
              <a:t>悪化した事業性のあるフリーランスを含む個人事業主等に対し</a:t>
            </a:r>
            <a:r>
              <a:rPr lang="ja-JP" altLang="en-US" dirty="0" smtClean="0"/>
              <a:t>、実質無利子・無担保で</a:t>
            </a:r>
            <a:r>
              <a:rPr lang="ja-JP" altLang="en-US" dirty="0"/>
              <a:t>融資を</a:t>
            </a:r>
            <a:r>
              <a:rPr lang="ja-JP" altLang="en-US" dirty="0" smtClean="0"/>
              <a:t>行います。</a:t>
            </a:r>
            <a:endParaRPr lang="en-US" altLang="ja-JP" dirty="0" smtClean="0"/>
          </a:p>
          <a:p>
            <a:pPr marL="36000" indent="0">
              <a:buNone/>
            </a:pPr>
            <a:r>
              <a:rPr lang="ja-JP" altLang="en-US" dirty="0" smtClean="0"/>
              <a:t>「新型コロナウイルス感染症特別貸付」と「特別利子補給制度」を併用することで実質的な無利子化を実現し、事業資金の資金繰り支援を行っています。</a:t>
            </a:r>
          </a:p>
        </p:txBody>
      </p:sp>
      <p:grpSp>
        <p:nvGrpSpPr>
          <p:cNvPr id="14" name="グループ化 13"/>
          <p:cNvGrpSpPr/>
          <p:nvPr/>
        </p:nvGrpSpPr>
        <p:grpSpPr>
          <a:xfrm>
            <a:off x="48513" y="1820652"/>
            <a:ext cx="6749999" cy="3107086"/>
            <a:chOff x="48513" y="3056831"/>
            <a:chExt cx="6749999" cy="3107086"/>
          </a:xfrm>
        </p:grpSpPr>
        <p:sp>
          <p:nvSpPr>
            <p:cNvPr id="15" name="正方形/長方形 14"/>
            <p:cNvSpPr/>
            <p:nvPr/>
          </p:nvSpPr>
          <p:spPr>
            <a:xfrm>
              <a:off x="174512" y="3175917"/>
              <a:ext cx="6624000" cy="2988000"/>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06645" y="3059721"/>
              <a:ext cx="3355653" cy="2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spAutoFit/>
            </a:bodyPr>
            <a:lstStyle/>
            <a:p>
              <a:r>
                <a:rPr lang="ja-JP" altLang="en-US" sz="1600" b="1" u="sng" dirty="0">
                  <a:solidFill>
                    <a:schemeClr val="tx1"/>
                  </a:solidFill>
                  <a:latin typeface="メイリオ" panose="020B0604030504040204" pitchFamily="50" charset="-128"/>
                  <a:ea typeface="メイリオ" panose="020B0604030504040204" pitchFamily="50" charset="-128"/>
                </a:rPr>
                <a:t>新型コロナウイルス感染症特別貸付</a:t>
              </a:r>
            </a:p>
          </p:txBody>
        </p:sp>
        <p:grpSp>
          <p:nvGrpSpPr>
            <p:cNvPr id="17" name="グループ化 16"/>
            <p:cNvGrpSpPr/>
            <p:nvPr/>
          </p:nvGrpSpPr>
          <p:grpSpPr>
            <a:xfrm>
              <a:off x="48513" y="3056831"/>
              <a:ext cx="252000" cy="252000"/>
              <a:chOff x="-1413538" y="2946758"/>
              <a:chExt cx="252000" cy="252000"/>
            </a:xfrm>
          </p:grpSpPr>
          <p:sp>
            <p:nvSpPr>
              <p:cNvPr id="18" name="正方形/長方形 17"/>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1413538" y="2946758"/>
                <a:ext cx="252000" cy="252000"/>
                <a:chOff x="-747464" y="1857375"/>
                <a:chExt cx="468052" cy="466725"/>
              </a:xfrm>
            </p:grpSpPr>
            <p:sp>
              <p:nvSpPr>
                <p:cNvPr id="20" name="正方形/長方形 1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25" name="正方形/長方形 24"/>
          <p:cNvSpPr/>
          <p:nvPr/>
        </p:nvSpPr>
        <p:spPr>
          <a:xfrm>
            <a:off x="190113" y="2108684"/>
            <a:ext cx="6552000" cy="2846933"/>
          </a:xfrm>
          <a:prstGeom prst="rect">
            <a:avLst/>
          </a:prstGeom>
        </p:spPr>
        <p:txBody>
          <a:bodyPr wrap="square">
            <a:spAutoFit/>
          </a:bodyPr>
          <a:lstStyle/>
          <a:p>
            <a:pPr marL="266700" indent="-266700" algn="just">
              <a:buClr>
                <a:schemeClr val="accent1"/>
              </a:buClr>
              <a:buFont typeface="Meiryo UI" panose="020B0604030504040204" pitchFamily="50" charset="-128"/>
              <a:buChar char="▶"/>
            </a:pPr>
            <a:r>
              <a:rPr lang="ja-JP" altLang="en-US" sz="1400" dirty="0" smtClean="0">
                <a:latin typeface="メイリオ" panose="020B0604030504040204" pitchFamily="50" charset="-128"/>
                <a:ea typeface="メイリオ" panose="020B0604030504040204" pitchFamily="50" charset="-128"/>
              </a:rPr>
              <a:t>新型コロナウイルス感染症による影響を受け、一時的な業績悪化（最近</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ヶ月の売上高</a:t>
            </a:r>
            <a:r>
              <a:rPr lang="ja-JP" altLang="en-US" sz="1400" dirty="0" smtClean="0">
                <a:latin typeface="メイリオ" panose="020B0604030504040204" pitchFamily="50" charset="-128"/>
                <a:ea typeface="メイリオ" panose="020B0604030504040204" pitchFamily="50" charset="-128"/>
              </a:rPr>
              <a:t>が前年</a:t>
            </a:r>
            <a:r>
              <a:rPr lang="ja-JP" altLang="en-US" sz="1400" dirty="0">
                <a:latin typeface="メイリオ" panose="020B0604030504040204" pitchFamily="50" charset="-128"/>
                <a:ea typeface="メイリオ" panose="020B0604030504040204" pitchFamily="50" charset="-128"/>
              </a:rPr>
              <a:t>又は前々年の同期と比較して</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％以上減少</a:t>
            </a:r>
            <a:r>
              <a:rPr lang="ja-JP" altLang="en-US" sz="1400" dirty="0" smtClean="0">
                <a:latin typeface="メイリオ" panose="020B0604030504040204" pitchFamily="50" charset="-128"/>
                <a:ea typeface="メイリオ" panose="020B0604030504040204" pitchFamily="50" charset="-128"/>
              </a:rPr>
              <a:t>した等）とな</a:t>
            </a:r>
            <a:r>
              <a:rPr lang="ja-JP" altLang="en-US" sz="1400" dirty="0">
                <a:latin typeface="メイリオ" panose="020B0604030504040204" pitchFamily="50" charset="-128"/>
                <a:ea typeface="メイリオ" panose="020B0604030504040204" pitchFamily="50" charset="-128"/>
              </a:rPr>
              <a:t>った</a:t>
            </a:r>
            <a:r>
              <a:rPr lang="ja-JP" altLang="en-US" sz="1400" dirty="0" smtClean="0">
                <a:latin typeface="メイリオ" panose="020B0604030504040204" pitchFamily="50" charset="-128"/>
                <a:ea typeface="メイリオ" panose="020B0604030504040204" pitchFamily="50" charset="-128"/>
              </a:rPr>
              <a:t>事業者（事業性のあるフリーランスを含む）に対し、融資枠別枠の制度を創設</a:t>
            </a:r>
            <a:r>
              <a:rPr lang="ja-JP" altLang="en-US" sz="1400" dirty="0">
                <a:latin typeface="メイリオ" panose="020B0604030504040204" pitchFamily="50" charset="-128"/>
                <a:ea typeface="メイリオ" panose="020B0604030504040204" pitchFamily="50" charset="-128"/>
              </a:rPr>
              <a:t>しました</a:t>
            </a:r>
            <a:r>
              <a:rPr lang="ja-JP" altLang="en-US" sz="1400" dirty="0" smtClean="0">
                <a:latin typeface="メイリオ" panose="020B0604030504040204" pitchFamily="50" charset="-128"/>
                <a:ea typeface="メイリオ" panose="020B0604030504040204" pitchFamily="50" charset="-128"/>
              </a:rPr>
              <a:t>。信用力</a:t>
            </a:r>
            <a:r>
              <a:rPr lang="ja-JP" altLang="en-US" sz="1400" dirty="0">
                <a:latin typeface="メイリオ" panose="020B0604030504040204" pitchFamily="50" charset="-128"/>
                <a:ea typeface="メイリオ" panose="020B0604030504040204" pitchFamily="50" charset="-128"/>
              </a:rPr>
              <a:t>や担保に依らず一律金利とし、融資後の</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年間まで</a:t>
            </a:r>
            <a:r>
              <a:rPr lang="en-US" altLang="ja-JP" sz="1400" dirty="0">
                <a:latin typeface="メイリオ" panose="020B0604030504040204" pitchFamily="50" charset="-128"/>
                <a:ea typeface="メイリオ" panose="020B0604030504040204" pitchFamily="50" charset="-128"/>
              </a:rPr>
              <a:t>0.9</a:t>
            </a:r>
            <a:r>
              <a:rPr lang="ja-JP" altLang="en-US" sz="1400" dirty="0">
                <a:latin typeface="メイリオ" panose="020B0604030504040204" pitchFamily="50" charset="-128"/>
                <a:ea typeface="メイリオ" panose="020B0604030504040204" pitchFamily="50" charset="-128"/>
              </a:rPr>
              <a:t>％の金利引き下げを</a:t>
            </a:r>
            <a:r>
              <a:rPr lang="ja-JP" altLang="en-US" sz="1400" dirty="0" smtClean="0">
                <a:latin typeface="メイリオ" panose="020B0604030504040204" pitchFamily="50" charset="-128"/>
                <a:ea typeface="メイリオ" panose="020B0604030504040204" pitchFamily="50" charset="-128"/>
              </a:rPr>
              <a:t>実施します。</a:t>
            </a:r>
            <a:endParaRPr lang="en-US" altLang="ja-JP" sz="1400" dirty="0" smtClean="0">
              <a:latin typeface="メイリオ" panose="020B0604030504040204" pitchFamily="50" charset="-128"/>
              <a:ea typeface="メイリオ" panose="020B0604030504040204" pitchFamily="50" charset="-128"/>
            </a:endParaRPr>
          </a:p>
          <a:p>
            <a:pPr marL="447675" indent="-180975" algn="just">
              <a:spcBef>
                <a:spcPts val="300"/>
              </a:spcBef>
              <a:buClr>
                <a:schemeClr val="accent1">
                  <a:lumMod val="60000"/>
                  <a:lumOff val="40000"/>
                </a:schemeClr>
              </a:buClr>
            </a:pPr>
            <a:r>
              <a:rPr lang="en-US" altLang="ja-JP" sz="1200" dirty="0" smtClean="0">
                <a:solidFill>
                  <a:srgbClr val="C00000"/>
                </a:solidFill>
                <a:latin typeface="メイリオ" panose="020B0604030504040204" pitchFamily="50" charset="-128"/>
                <a:ea typeface="メイリオ" panose="020B0604030504040204" pitchFamily="50" charset="-128"/>
              </a:rPr>
              <a:t>※ </a:t>
            </a:r>
            <a:r>
              <a:rPr lang="ja-JP" altLang="en-US" sz="1200" dirty="0" smtClean="0">
                <a:solidFill>
                  <a:srgbClr val="C00000"/>
                </a:solidFill>
                <a:latin typeface="メイリオ" panose="020B0604030504040204" pitchFamily="50" charset="-128"/>
                <a:ea typeface="メイリオ" panose="020B0604030504040204" pitchFamily="50" charset="-128"/>
              </a:rPr>
              <a:t>個人</a:t>
            </a:r>
            <a:r>
              <a:rPr lang="ja-JP" altLang="en-US" sz="1200" dirty="0">
                <a:solidFill>
                  <a:srgbClr val="C00000"/>
                </a:solidFill>
                <a:latin typeface="メイリオ" panose="020B0604030504040204" pitchFamily="50" charset="-128"/>
                <a:ea typeface="メイリオ" panose="020B0604030504040204" pitchFamily="50" charset="-128"/>
              </a:rPr>
              <a:t>事業主（事業性のあるフリーランスを含み、小規模に限る）は、影響に対する定性的な説明でも柔軟に対応。</a:t>
            </a:r>
            <a:endParaRPr lang="en-US" altLang="ja-JP" sz="1200" dirty="0" smtClean="0">
              <a:solidFill>
                <a:srgbClr val="C00000"/>
              </a:solidFill>
              <a:latin typeface="メイリオ" panose="020B0604030504040204" pitchFamily="50" charset="-128"/>
              <a:ea typeface="メイリオ" panose="020B0604030504040204" pitchFamily="50" charset="-128"/>
            </a:endParaRPr>
          </a:p>
          <a:p>
            <a:pPr lvl="0" algn="just">
              <a:spcBef>
                <a:spcPts val="600"/>
              </a:spcBef>
              <a:buClr>
                <a:srgbClr val="4F81BD"/>
              </a:buClr>
            </a:pPr>
            <a:r>
              <a:rPr lang="ja-JP" altLang="en-US" sz="1400" b="1" dirty="0" smtClean="0">
                <a:solidFill>
                  <a:prstClr val="black"/>
                </a:solidFill>
                <a:latin typeface="メイリオ" panose="020B0604030504040204" pitchFamily="50" charset="-128"/>
                <a:ea typeface="メイリオ" panose="020B0604030504040204" pitchFamily="50" charset="-128"/>
              </a:rPr>
              <a:t>資金</a:t>
            </a:r>
            <a:r>
              <a:rPr lang="ja-JP" altLang="en-US" sz="1400" b="1" dirty="0">
                <a:solidFill>
                  <a:prstClr val="black"/>
                </a:solidFill>
                <a:latin typeface="メイリオ" panose="020B0604030504040204" pitchFamily="50" charset="-128"/>
                <a:ea typeface="メイリオ" panose="020B0604030504040204" pitchFamily="50" charset="-128"/>
              </a:rPr>
              <a:t>の使い</a:t>
            </a:r>
            <a:r>
              <a:rPr lang="ja-JP" altLang="en-US" sz="1400" b="1" dirty="0" smtClean="0">
                <a:solidFill>
                  <a:prstClr val="black"/>
                </a:solidFill>
                <a:latin typeface="メイリオ" panose="020B0604030504040204" pitchFamily="50" charset="-128"/>
                <a:ea typeface="メイリオ" panose="020B0604030504040204" pitchFamily="50" charset="-128"/>
              </a:rPr>
              <a:t>みち｜</a:t>
            </a:r>
            <a:r>
              <a:rPr lang="ja-JP" altLang="en-US" sz="1400" dirty="0" smtClean="0">
                <a:solidFill>
                  <a:prstClr val="black"/>
                </a:solidFill>
                <a:latin typeface="メイリオ" panose="020B0604030504040204" pitchFamily="50" charset="-128"/>
                <a:ea typeface="メイリオ" panose="020B0604030504040204" pitchFamily="50" charset="-128"/>
              </a:rPr>
              <a:t>運転</a:t>
            </a:r>
            <a:r>
              <a:rPr lang="ja-JP" altLang="en-US" sz="1400" dirty="0">
                <a:solidFill>
                  <a:prstClr val="black"/>
                </a:solidFill>
                <a:latin typeface="メイリオ" panose="020B0604030504040204" pitchFamily="50" charset="-128"/>
                <a:ea typeface="メイリオ" panose="020B0604030504040204" pitchFamily="50" charset="-128"/>
              </a:rPr>
              <a:t>資金、設備資金　</a:t>
            </a:r>
            <a:r>
              <a:rPr lang="ja-JP" altLang="en-US" sz="1400" b="1" dirty="0" smtClean="0">
                <a:solidFill>
                  <a:prstClr val="black"/>
                </a:solidFill>
                <a:latin typeface="メイリオ" panose="020B0604030504040204" pitchFamily="50" charset="-128"/>
                <a:ea typeface="メイリオ" panose="020B0604030504040204" pitchFamily="50" charset="-128"/>
              </a:rPr>
              <a:t>　　担保</a:t>
            </a:r>
            <a:r>
              <a:rPr lang="ja-JP" altLang="en-US" sz="1400" b="1" dirty="0">
                <a:solidFill>
                  <a:prstClr val="black"/>
                </a:solidFill>
                <a:latin typeface="メイリオ" panose="020B0604030504040204" pitchFamily="50" charset="-128"/>
                <a:ea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rPr>
              <a:t>無担保</a:t>
            </a:r>
            <a:endParaRPr lang="en-US" altLang="ja-JP" sz="1400" dirty="0">
              <a:solidFill>
                <a:prstClr val="black"/>
              </a:solidFill>
              <a:latin typeface="メイリオ" panose="020B0604030504040204" pitchFamily="50" charset="-128"/>
              <a:ea typeface="メイリオ" panose="020B0604030504040204" pitchFamily="50" charset="-128"/>
            </a:endParaRPr>
          </a:p>
          <a:p>
            <a:pPr lvl="0" algn="just">
              <a:spcBef>
                <a:spcPts val="300"/>
              </a:spcBef>
              <a:buClr>
                <a:srgbClr val="4F81BD"/>
              </a:buClr>
            </a:pPr>
            <a:r>
              <a:rPr lang="ja-JP" altLang="en-US" sz="1400" b="1" dirty="0" smtClean="0">
                <a:solidFill>
                  <a:prstClr val="black"/>
                </a:solidFill>
                <a:latin typeface="メイリオ" panose="020B0604030504040204" pitchFamily="50" charset="-128"/>
                <a:ea typeface="メイリオ" panose="020B0604030504040204" pitchFamily="50" charset="-128"/>
              </a:rPr>
              <a:t>貸付期間｜</a:t>
            </a:r>
            <a:r>
              <a:rPr lang="ja-JP" altLang="en-US" sz="1400" dirty="0" smtClean="0">
                <a:solidFill>
                  <a:prstClr val="black"/>
                </a:solidFill>
                <a:latin typeface="メイリオ" panose="020B0604030504040204" pitchFamily="50" charset="-128"/>
                <a:ea typeface="メイリオ" panose="020B0604030504040204" pitchFamily="50" charset="-128"/>
              </a:rPr>
              <a:t>設備</a:t>
            </a:r>
            <a:r>
              <a:rPr lang="en-US" altLang="ja-JP" sz="1400" dirty="0">
                <a:solidFill>
                  <a:prstClr val="black"/>
                </a:solidFill>
                <a:latin typeface="メイリオ" panose="020B0604030504040204" pitchFamily="50" charset="-128"/>
                <a:ea typeface="メイリオ" panose="020B0604030504040204" pitchFamily="50" charset="-128"/>
              </a:rPr>
              <a:t>20</a:t>
            </a:r>
            <a:r>
              <a:rPr lang="ja-JP" altLang="en-US" sz="1400" dirty="0">
                <a:solidFill>
                  <a:prstClr val="black"/>
                </a:solidFill>
                <a:latin typeface="メイリオ" panose="020B0604030504040204" pitchFamily="50" charset="-128"/>
                <a:ea typeface="メイリオ" panose="020B0604030504040204" pitchFamily="50" charset="-128"/>
              </a:rPr>
              <a:t>年以内、運転</a:t>
            </a:r>
            <a:r>
              <a:rPr lang="en-US" altLang="ja-JP" sz="1400" dirty="0">
                <a:solidFill>
                  <a:prstClr val="black"/>
                </a:solidFill>
                <a:latin typeface="メイリオ" panose="020B0604030504040204" pitchFamily="50" charset="-128"/>
                <a:ea typeface="メイリオ" panose="020B0604030504040204" pitchFamily="50" charset="-128"/>
              </a:rPr>
              <a:t>15</a:t>
            </a:r>
            <a:r>
              <a:rPr lang="ja-JP" altLang="en-US" sz="1400" dirty="0">
                <a:solidFill>
                  <a:prstClr val="black"/>
                </a:solidFill>
                <a:latin typeface="メイリオ" panose="020B0604030504040204" pitchFamily="50" charset="-128"/>
                <a:ea typeface="メイリオ" panose="020B0604030504040204" pitchFamily="50" charset="-128"/>
              </a:rPr>
              <a:t>年以内　</a:t>
            </a:r>
            <a:r>
              <a:rPr lang="ja-JP" altLang="en-US" sz="1400" dirty="0" smtClean="0">
                <a:solidFill>
                  <a:prstClr val="black"/>
                </a:solidFill>
                <a:latin typeface="メイリオ" panose="020B0604030504040204" pitchFamily="50" charset="-128"/>
                <a:ea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rPr>
              <a:t>うち据置期間｜</a:t>
            </a:r>
            <a:r>
              <a:rPr lang="ja-JP" altLang="en-US" sz="1400" dirty="0" smtClean="0">
                <a:solidFill>
                  <a:prstClr val="black"/>
                </a:solidFill>
                <a:latin typeface="メイリオ" panose="020B0604030504040204" pitchFamily="50" charset="-128"/>
                <a:ea typeface="メイリオ" panose="020B0604030504040204" pitchFamily="50" charset="-128"/>
              </a:rPr>
              <a:t>５年</a:t>
            </a:r>
            <a:r>
              <a:rPr lang="ja-JP" altLang="en-US" sz="1400" dirty="0">
                <a:solidFill>
                  <a:prstClr val="black"/>
                </a:solidFill>
                <a:latin typeface="メイリオ" panose="020B0604030504040204" pitchFamily="50" charset="-128"/>
                <a:ea typeface="メイリオ" panose="020B0604030504040204" pitchFamily="50" charset="-128"/>
              </a:rPr>
              <a:t>以内</a:t>
            </a:r>
            <a:endParaRPr lang="en-US" altLang="ja-JP" sz="1400" dirty="0">
              <a:solidFill>
                <a:prstClr val="black"/>
              </a:solidFill>
              <a:latin typeface="メイリオ" panose="020B0604030504040204" pitchFamily="50" charset="-128"/>
              <a:ea typeface="メイリオ" panose="020B0604030504040204" pitchFamily="50" charset="-128"/>
            </a:endParaRPr>
          </a:p>
          <a:p>
            <a:pPr lvl="0" algn="just">
              <a:spcBef>
                <a:spcPts val="300"/>
              </a:spcBef>
              <a:buClr>
                <a:srgbClr val="4F81BD"/>
              </a:buClr>
            </a:pPr>
            <a:r>
              <a:rPr lang="ja-JP" altLang="en-US" sz="1400" b="1" dirty="0" smtClean="0">
                <a:solidFill>
                  <a:prstClr val="black"/>
                </a:solidFill>
                <a:latin typeface="メイリオ" panose="020B0604030504040204" pitchFamily="50" charset="-128"/>
                <a:ea typeface="メイリオ" panose="020B0604030504040204" pitchFamily="50" charset="-128"/>
              </a:rPr>
              <a:t>融資</a:t>
            </a:r>
            <a:r>
              <a:rPr lang="ja-JP" altLang="en-US" sz="1400" b="1" dirty="0">
                <a:solidFill>
                  <a:prstClr val="black"/>
                </a:solidFill>
                <a:latin typeface="メイリオ" panose="020B0604030504040204" pitchFamily="50" charset="-128"/>
                <a:ea typeface="メイリオ" panose="020B0604030504040204" pitchFamily="50" charset="-128"/>
              </a:rPr>
              <a:t>限度</a:t>
            </a:r>
            <a:r>
              <a:rPr lang="ja-JP" altLang="en-US" sz="1400" b="1" dirty="0" smtClean="0">
                <a:solidFill>
                  <a:prstClr val="black"/>
                </a:solidFill>
                <a:latin typeface="メイリオ" panose="020B0604030504040204" pitchFamily="50" charset="-128"/>
                <a:ea typeface="メイリオ" panose="020B0604030504040204" pitchFamily="50" charset="-128"/>
              </a:rPr>
              <a:t>額</a:t>
            </a:r>
            <a:r>
              <a:rPr lang="ja-JP" altLang="en-US" sz="1100" b="1" dirty="0" smtClean="0">
                <a:solidFill>
                  <a:prstClr val="black"/>
                </a:solidFill>
                <a:latin typeface="メイリオ" panose="020B0604030504040204" pitchFamily="50" charset="-128"/>
                <a:ea typeface="メイリオ" panose="020B0604030504040204" pitchFamily="50" charset="-128"/>
              </a:rPr>
              <a:t>（別枠）</a:t>
            </a:r>
            <a:r>
              <a:rPr lang="ja-JP" altLang="en-US" sz="1400" b="1" dirty="0" smtClean="0">
                <a:solidFill>
                  <a:prstClr val="black"/>
                </a:solidFill>
                <a:latin typeface="メイリオ" panose="020B0604030504040204" pitchFamily="50" charset="-128"/>
                <a:ea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rPr>
              <a:t>中小</a:t>
            </a:r>
            <a:r>
              <a:rPr lang="ja-JP" altLang="en-US" sz="1400" dirty="0" smtClean="0">
                <a:latin typeface="メイリオ" panose="020B0604030504040204" pitchFamily="50" charset="-128"/>
                <a:ea typeface="メイリオ" panose="020B0604030504040204" pitchFamily="50" charset="-128"/>
              </a:rPr>
              <a:t>事業６億円</a:t>
            </a:r>
            <a:r>
              <a:rPr lang="ja-JP" altLang="en-US" sz="1400" dirty="0">
                <a:latin typeface="メイリオ" panose="020B0604030504040204" pitchFamily="50" charset="-128"/>
                <a:ea typeface="メイリオ" panose="020B0604030504040204" pitchFamily="50" charset="-128"/>
              </a:rPr>
              <a:t>、国民</a:t>
            </a:r>
            <a:r>
              <a:rPr lang="ja-JP" altLang="en-US" sz="1400" dirty="0" smtClean="0">
                <a:latin typeface="メイリオ" panose="020B0604030504040204" pitchFamily="50" charset="-128"/>
                <a:ea typeface="メイリオ" panose="020B0604030504040204" pitchFamily="50" charset="-128"/>
              </a:rPr>
              <a:t>事業</a:t>
            </a:r>
            <a:r>
              <a:rPr lang="en-US" altLang="ja-JP" sz="1400" dirty="0" smtClean="0">
                <a:latin typeface="メイリオ" panose="020B0604030504040204" pitchFamily="50" charset="-128"/>
                <a:ea typeface="メイリオ" panose="020B0604030504040204" pitchFamily="50" charset="-128"/>
              </a:rPr>
              <a:t>8,000</a:t>
            </a:r>
            <a:r>
              <a:rPr lang="ja-JP" altLang="en-US" sz="1400" dirty="0" smtClean="0">
                <a:latin typeface="メイリオ" panose="020B0604030504040204" pitchFamily="50" charset="-128"/>
                <a:ea typeface="メイリオ" panose="020B0604030504040204" pitchFamily="50" charset="-128"/>
              </a:rPr>
              <a:t>万円</a:t>
            </a:r>
            <a:endParaRPr lang="en-US" altLang="ja-JP" sz="1400" dirty="0">
              <a:latin typeface="メイリオ" panose="020B0604030504040204" pitchFamily="50" charset="-128"/>
              <a:ea typeface="メイリオ" panose="020B0604030504040204" pitchFamily="50" charset="-128"/>
            </a:endParaRPr>
          </a:p>
          <a:p>
            <a:pPr lvl="0" algn="just">
              <a:spcBef>
                <a:spcPts val="300"/>
              </a:spcBef>
              <a:buClr>
                <a:srgbClr val="4F81BD"/>
              </a:buClr>
            </a:pPr>
            <a:r>
              <a:rPr lang="ja-JP" altLang="en-US" sz="1400" b="1" dirty="0" smtClean="0">
                <a:latin typeface="メイリオ" panose="020B0604030504040204" pitchFamily="50" charset="-128"/>
                <a:ea typeface="メイリオ" panose="020B0604030504040204" pitchFamily="50" charset="-128"/>
              </a:rPr>
              <a:t>金利｜</a:t>
            </a:r>
            <a:r>
              <a:rPr lang="ja-JP" altLang="en-US" sz="1400" dirty="0" smtClean="0">
                <a:latin typeface="メイリオ" panose="020B0604030504040204" pitchFamily="50" charset="-128"/>
                <a:ea typeface="メイリオ" panose="020B0604030504040204" pitchFamily="50" charset="-128"/>
              </a:rPr>
              <a:t>当初３年間 基準金利▲</a:t>
            </a:r>
            <a:r>
              <a:rPr lang="en-US" altLang="ja-JP" sz="1400" dirty="0" smtClean="0">
                <a:latin typeface="メイリオ" panose="020B0604030504040204" pitchFamily="50" charset="-128"/>
                <a:ea typeface="メイリオ" panose="020B0604030504040204" pitchFamily="50" charset="-128"/>
              </a:rPr>
              <a:t>0.9%</a:t>
            </a:r>
            <a:r>
              <a:rPr lang="ja-JP" altLang="en-US" sz="1400" dirty="0" err="1" smtClean="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４年目以降基準金利</a:t>
            </a:r>
            <a:endParaRPr lang="en-US" altLang="ja-JP" sz="1400" dirty="0">
              <a:latin typeface="メイリオ" panose="020B0604030504040204" pitchFamily="50" charset="-128"/>
              <a:ea typeface="メイリオ" panose="020B0604030504040204" pitchFamily="50" charset="-128"/>
            </a:endParaRPr>
          </a:p>
          <a:p>
            <a:pPr lvl="0" algn="just">
              <a:buClr>
                <a:srgbClr val="4F81BD"/>
              </a:buClr>
            </a:pPr>
            <a:r>
              <a:rPr lang="ja-JP" altLang="en-US" sz="1400" dirty="0" smtClean="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利下げ限度額：</a:t>
            </a:r>
            <a:r>
              <a:rPr lang="ja-JP" altLang="en-US" sz="1400" dirty="0" smtClean="0">
                <a:latin typeface="メイリオ" panose="020B0604030504040204" pitchFamily="50" charset="-128"/>
                <a:ea typeface="メイリオ" panose="020B0604030504040204" pitchFamily="50" charset="-128"/>
              </a:rPr>
              <a:t>中小事業２億円</a:t>
            </a:r>
            <a:r>
              <a:rPr lang="ja-JP" altLang="en-US" sz="1400" dirty="0">
                <a:latin typeface="メイリオ" panose="020B0604030504040204" pitchFamily="50" charset="-128"/>
                <a:ea typeface="メイリオ" panose="020B0604030504040204" pitchFamily="50" charset="-128"/>
              </a:rPr>
              <a:t>、国民</a:t>
            </a:r>
            <a:r>
              <a:rPr lang="ja-JP" altLang="en-US" sz="1400" dirty="0" smtClean="0">
                <a:latin typeface="メイリオ" panose="020B0604030504040204" pitchFamily="50" charset="-128"/>
                <a:ea typeface="メイリオ" panose="020B0604030504040204" pitchFamily="50" charset="-128"/>
              </a:rPr>
              <a:t>事業</a:t>
            </a:r>
            <a:r>
              <a:rPr lang="en-US" altLang="ja-JP" sz="1400" dirty="0" smtClean="0">
                <a:latin typeface="メイリオ" panose="020B0604030504040204" pitchFamily="50" charset="-128"/>
                <a:ea typeface="メイリオ" panose="020B0604030504040204" pitchFamily="50" charset="-128"/>
              </a:rPr>
              <a:t>4,000</a:t>
            </a:r>
            <a:r>
              <a:rPr lang="ja-JP" altLang="en-US" sz="1400" dirty="0" smtClean="0">
                <a:latin typeface="メイリオ" panose="020B0604030504040204" pitchFamily="50" charset="-128"/>
                <a:ea typeface="メイリオ" panose="020B0604030504040204" pitchFamily="50" charset="-128"/>
              </a:rPr>
              <a:t>万円）</a:t>
            </a:r>
            <a:endParaRPr lang="en-US" altLang="ja-JP" sz="1400" dirty="0">
              <a:latin typeface="メイリオ" panose="020B0604030504040204" pitchFamily="50" charset="-128"/>
              <a:ea typeface="メイリオ" panose="020B0604030504040204" pitchFamily="50" charset="-128"/>
            </a:endParaRPr>
          </a:p>
        </p:txBody>
      </p:sp>
      <p:grpSp>
        <p:nvGrpSpPr>
          <p:cNvPr id="27" name="グループ化 26"/>
          <p:cNvGrpSpPr/>
          <p:nvPr/>
        </p:nvGrpSpPr>
        <p:grpSpPr>
          <a:xfrm>
            <a:off x="48513" y="6466400"/>
            <a:ext cx="6749999" cy="2243086"/>
            <a:chOff x="48513" y="3056831"/>
            <a:chExt cx="6749999" cy="2243086"/>
          </a:xfrm>
        </p:grpSpPr>
        <p:sp>
          <p:nvSpPr>
            <p:cNvPr id="28" name="正方形/長方形 27"/>
            <p:cNvSpPr/>
            <p:nvPr/>
          </p:nvSpPr>
          <p:spPr>
            <a:xfrm>
              <a:off x="174512" y="3175917"/>
              <a:ext cx="6624000" cy="2124000"/>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06645" y="3059721"/>
              <a:ext cx="1714178" cy="2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0" rIns="0" bIns="0" rtlCol="0" anchor="ctr">
              <a:spAutoFit/>
            </a:bodyPr>
            <a:lstStyle/>
            <a:p>
              <a:r>
                <a:rPr lang="ja-JP" altLang="en-US" sz="1600" b="1" u="sng" dirty="0" smtClean="0">
                  <a:solidFill>
                    <a:schemeClr val="tx1"/>
                  </a:solidFill>
                  <a:latin typeface="メイリオ" panose="020B0604030504040204" pitchFamily="50" charset="-128"/>
                  <a:ea typeface="メイリオ" panose="020B0604030504040204" pitchFamily="50" charset="-128"/>
                </a:rPr>
                <a:t>特別利子補給制度</a:t>
              </a:r>
              <a:endParaRPr lang="ja-JP" altLang="en-US" sz="1600" b="1" u="sng" dirty="0">
                <a:solidFill>
                  <a:schemeClr val="tx1"/>
                </a:solidFill>
                <a:latin typeface="メイリオ" panose="020B0604030504040204" pitchFamily="50" charset="-128"/>
                <a:ea typeface="メイリオ" panose="020B0604030504040204" pitchFamily="50" charset="-128"/>
              </a:endParaRPr>
            </a:p>
          </p:txBody>
        </p:sp>
        <p:grpSp>
          <p:nvGrpSpPr>
            <p:cNvPr id="30" name="グループ化 29"/>
            <p:cNvGrpSpPr/>
            <p:nvPr/>
          </p:nvGrpSpPr>
          <p:grpSpPr>
            <a:xfrm>
              <a:off x="48513" y="3056831"/>
              <a:ext cx="252000" cy="252000"/>
              <a:chOff x="-1413538" y="2946758"/>
              <a:chExt cx="252000" cy="252000"/>
            </a:xfrm>
          </p:grpSpPr>
          <p:sp>
            <p:nvSpPr>
              <p:cNvPr id="31" name="正方形/長方形 30"/>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p:cNvGrpSpPr/>
              <p:nvPr/>
            </p:nvGrpSpPr>
            <p:grpSpPr>
              <a:xfrm>
                <a:off x="-1413538" y="2946758"/>
                <a:ext cx="252000" cy="252000"/>
                <a:chOff x="-747464" y="1857375"/>
                <a:chExt cx="468052" cy="466725"/>
              </a:xfrm>
            </p:grpSpPr>
            <p:sp>
              <p:nvSpPr>
                <p:cNvPr id="33" name="正方形/長方形 32"/>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38" name="正方形/長方形 37"/>
          <p:cNvSpPr/>
          <p:nvPr/>
        </p:nvSpPr>
        <p:spPr>
          <a:xfrm>
            <a:off x="217081" y="8126547"/>
            <a:ext cx="6552000" cy="561692"/>
          </a:xfrm>
          <a:prstGeom prst="rect">
            <a:avLst/>
          </a:prstGeom>
        </p:spPr>
        <p:txBody>
          <a:bodyPr wrap="square">
            <a:spAutoFit/>
          </a:bodyPr>
          <a:lstStyle/>
          <a:p>
            <a:pPr lvl="0" algn="just">
              <a:spcBef>
                <a:spcPts val="300"/>
              </a:spcBef>
              <a:buClr>
                <a:srgbClr val="4F81BD"/>
              </a:buClr>
            </a:pPr>
            <a:r>
              <a:rPr lang="ja-JP" altLang="en-US" sz="1400" b="1" dirty="0" smtClean="0">
                <a:solidFill>
                  <a:prstClr val="black"/>
                </a:solidFill>
                <a:latin typeface="メイリオ" panose="020B0604030504040204" pitchFamily="50" charset="-128"/>
                <a:ea typeface="メイリオ" panose="020B0604030504040204" pitchFamily="50" charset="-128"/>
              </a:rPr>
              <a:t>利子補給期間｜</a:t>
            </a:r>
            <a:r>
              <a:rPr lang="ja-JP" altLang="en-US" sz="1400" dirty="0" smtClean="0">
                <a:solidFill>
                  <a:prstClr val="black"/>
                </a:solidFill>
                <a:latin typeface="メイリオ" panose="020B0604030504040204" pitchFamily="50" charset="-128"/>
                <a:ea typeface="メイリオ" panose="020B0604030504040204" pitchFamily="50" charset="-128"/>
              </a:rPr>
              <a:t>借入後当初３年間</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lvl="0" algn="just">
              <a:spcBef>
                <a:spcPts val="300"/>
              </a:spcBef>
              <a:buClr>
                <a:srgbClr val="4F81BD"/>
              </a:buClr>
            </a:pPr>
            <a:r>
              <a:rPr lang="ja-JP" altLang="en-US" sz="1400" b="1" dirty="0" smtClean="0">
                <a:solidFill>
                  <a:prstClr val="black"/>
                </a:solidFill>
                <a:latin typeface="メイリオ" panose="020B0604030504040204" pitchFamily="50" charset="-128"/>
                <a:ea typeface="メイリオ" panose="020B0604030504040204" pitchFamily="50" charset="-128"/>
              </a:rPr>
              <a:t>利子補給対象上限｜</a:t>
            </a:r>
            <a:r>
              <a:rPr lang="ja-JP" altLang="en-US" sz="1400" dirty="0" smtClean="0">
                <a:latin typeface="メイリオ" panose="020B0604030504040204" pitchFamily="50" charset="-128"/>
                <a:ea typeface="メイリオ" panose="020B0604030504040204" pitchFamily="50" charset="-128"/>
              </a:rPr>
              <a:t>中小事業２億円</a:t>
            </a:r>
            <a:r>
              <a:rPr lang="ja-JP" altLang="en-US" sz="1400" dirty="0">
                <a:latin typeface="メイリオ" panose="020B0604030504040204" pitchFamily="50" charset="-128"/>
                <a:ea typeface="メイリオ" panose="020B0604030504040204" pitchFamily="50" charset="-128"/>
              </a:rPr>
              <a:t>、国民</a:t>
            </a:r>
            <a:r>
              <a:rPr lang="ja-JP" altLang="en-US" sz="1400" dirty="0" smtClean="0">
                <a:latin typeface="メイリオ" panose="020B0604030504040204" pitchFamily="50" charset="-128"/>
                <a:ea typeface="メイリオ" panose="020B0604030504040204" pitchFamily="50" charset="-128"/>
              </a:rPr>
              <a:t>事業</a:t>
            </a:r>
            <a:r>
              <a:rPr lang="en-US" altLang="ja-JP" sz="1400" dirty="0" smtClean="0">
                <a:latin typeface="メイリオ" panose="020B0604030504040204" pitchFamily="50" charset="-128"/>
                <a:ea typeface="メイリオ" panose="020B0604030504040204" pitchFamily="50" charset="-128"/>
              </a:rPr>
              <a:t>4,000</a:t>
            </a:r>
            <a:r>
              <a:rPr lang="ja-JP" altLang="en-US" sz="1400" dirty="0" smtClean="0">
                <a:latin typeface="メイリオ" panose="020B0604030504040204" pitchFamily="50" charset="-128"/>
                <a:ea typeface="メイリオ" panose="020B0604030504040204" pitchFamily="50" charset="-128"/>
              </a:rPr>
              <a:t>万円</a:t>
            </a:r>
            <a:endParaRPr lang="en-US" altLang="ja-JP" sz="1400" dirty="0">
              <a:latin typeface="メイリオ" panose="020B0604030504040204" pitchFamily="50" charset="-128"/>
              <a:ea typeface="メイリオ" panose="020B0604030504040204" pitchFamily="50" charset="-128"/>
            </a:endParaRPr>
          </a:p>
        </p:txBody>
      </p:sp>
      <p:grpSp>
        <p:nvGrpSpPr>
          <p:cNvPr id="43" name="グループ化 42"/>
          <p:cNvGrpSpPr/>
          <p:nvPr/>
        </p:nvGrpSpPr>
        <p:grpSpPr>
          <a:xfrm>
            <a:off x="333368" y="6729190"/>
            <a:ext cx="6408000" cy="576000"/>
            <a:chOff x="44450" y="1742653"/>
            <a:chExt cx="6408000" cy="576000"/>
          </a:xfrm>
        </p:grpSpPr>
        <p:sp>
          <p:nvSpPr>
            <p:cNvPr id="44" name="正方形/長方形 43"/>
            <p:cNvSpPr/>
            <p:nvPr/>
          </p:nvSpPr>
          <p:spPr>
            <a:xfrm>
              <a:off x="44450" y="1742653"/>
              <a:ext cx="6408000" cy="576000"/>
            </a:xfrm>
            <a:prstGeom prst="rect">
              <a:avLst/>
            </a:prstGeom>
            <a:solidFill>
              <a:schemeClr val="accent2">
                <a:lumMod val="20000"/>
                <a:lumOff val="80000"/>
              </a:schemeClr>
            </a:solid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ctr"/>
              <a:endParaRPr kumimoji="1" lang="ja-JP" altLang="en-US"/>
            </a:p>
          </p:txBody>
        </p:sp>
        <p:sp>
          <p:nvSpPr>
            <p:cNvPr id="45" name="正方形/長方形 44"/>
            <p:cNvSpPr/>
            <p:nvPr/>
          </p:nvSpPr>
          <p:spPr>
            <a:xfrm>
              <a:off x="494852" y="1784293"/>
              <a:ext cx="5868000" cy="5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36000" rtlCol="0" anchor="ctr"/>
            <a:lstStyle/>
            <a:p>
              <a:pPr algn="just">
                <a:spcBef>
                  <a:spcPts val="300"/>
                </a:spcBef>
                <a:buClr>
                  <a:srgbClr val="C00000"/>
                </a:buClr>
              </a:pPr>
              <a:r>
                <a:rPr kumimoji="1" lang="ja-JP" altLang="en-US" sz="1400" b="1" u="sng" dirty="0" smtClean="0">
                  <a:solidFill>
                    <a:srgbClr val="C00000"/>
                  </a:solidFill>
                  <a:latin typeface="メイリオ" panose="020B0604030504040204" pitchFamily="50" charset="-128"/>
                  <a:ea typeface="メイリオ" panose="020B0604030504040204" pitchFamily="50" charset="-128"/>
                </a:rPr>
                <a:t>申請の受付はまだ開始していません。</a:t>
              </a:r>
              <a:r>
                <a:rPr kumimoji="1" lang="ja-JP" altLang="en-US" sz="1400" dirty="0" smtClean="0">
                  <a:solidFill>
                    <a:srgbClr val="C00000"/>
                  </a:solidFill>
                  <a:latin typeface="メイリオ" panose="020B0604030504040204" pitchFamily="50" charset="-128"/>
                  <a:ea typeface="メイリオ" panose="020B0604030504040204" pitchFamily="50" charset="-128"/>
                </a:rPr>
                <a:t>支給要件</a:t>
              </a:r>
              <a:r>
                <a:rPr lang="ja-JP" altLang="en-US" sz="1400" dirty="0" smtClean="0">
                  <a:solidFill>
                    <a:srgbClr val="C00000"/>
                  </a:solidFill>
                  <a:latin typeface="メイリオ" panose="020B0604030504040204" pitchFamily="50" charset="-128"/>
                  <a:ea typeface="メイリオ" panose="020B0604030504040204" pitchFamily="50" charset="-128"/>
                </a:rPr>
                <a:t>や申請手続き等</a:t>
              </a:r>
              <a:r>
                <a:rPr kumimoji="1" lang="ja-JP" altLang="en-US" sz="1400" dirty="0" smtClean="0">
                  <a:solidFill>
                    <a:srgbClr val="C00000"/>
                  </a:solidFill>
                  <a:latin typeface="メイリオ" panose="020B0604030504040204" pitchFamily="50" charset="-128"/>
                  <a:ea typeface="メイリオ" panose="020B0604030504040204" pitchFamily="50" charset="-128"/>
                </a:rPr>
                <a:t>についても、詳細が固まり次第、早急に</a:t>
              </a:r>
              <a:r>
                <a:rPr lang="ja-JP" altLang="en-US" sz="1400" dirty="0" smtClean="0">
                  <a:solidFill>
                    <a:srgbClr val="C00000"/>
                  </a:solidFill>
                  <a:latin typeface="メイリオ" panose="020B0604030504040204" pitchFamily="50" charset="-128"/>
                  <a:ea typeface="メイリオ" panose="020B0604030504040204" pitchFamily="50" charset="-128"/>
                </a:rPr>
                <a:t>公表</a:t>
              </a:r>
              <a:r>
                <a:rPr kumimoji="1" lang="ja-JP" altLang="en-US" sz="1400" dirty="0" smtClean="0">
                  <a:solidFill>
                    <a:srgbClr val="C00000"/>
                  </a:solidFill>
                  <a:latin typeface="メイリオ" panose="020B0604030504040204" pitchFamily="50" charset="-128"/>
                  <a:ea typeface="メイリオ" panose="020B0604030504040204" pitchFamily="50" charset="-128"/>
                </a:rPr>
                <a:t>します。</a:t>
              </a:r>
              <a:endParaRPr kumimoji="1" lang="ja-JP" altLang="en-US" sz="1400" dirty="0">
                <a:solidFill>
                  <a:srgbClr val="C00000"/>
                </a:solidFill>
                <a:latin typeface="メイリオ" panose="020B0604030504040204" pitchFamily="50" charset="-128"/>
                <a:ea typeface="メイリオ" panose="020B0604030504040204" pitchFamily="50" charset="-128"/>
              </a:endParaRPr>
            </a:p>
          </p:txBody>
        </p:sp>
        <p:sp>
          <p:nvSpPr>
            <p:cNvPr id="46" name="角丸四角形 45"/>
            <p:cNvSpPr/>
            <p:nvPr/>
          </p:nvSpPr>
          <p:spPr>
            <a:xfrm>
              <a:off x="152668" y="1892660"/>
              <a:ext cx="288000" cy="288000"/>
            </a:xfrm>
            <a:prstGeom prst="roundRect">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ja-JP" altLang="en-US" sz="1400" b="1" dirty="0">
                  <a:latin typeface="メイリオ" panose="020B0604030504040204" pitchFamily="50" charset="-128"/>
                  <a:ea typeface="メイリオ" panose="020B0604030504040204" pitchFamily="50" charset="-128"/>
                </a:rPr>
                <a:t>！</a:t>
              </a:r>
            </a:p>
          </p:txBody>
        </p:sp>
      </p:grpSp>
      <p:sp>
        <p:nvSpPr>
          <p:cNvPr id="47" name="正方形/長方形 46"/>
          <p:cNvSpPr/>
          <p:nvPr/>
        </p:nvSpPr>
        <p:spPr>
          <a:xfrm>
            <a:off x="206298" y="7395527"/>
            <a:ext cx="6552000" cy="738664"/>
          </a:xfrm>
          <a:prstGeom prst="rect">
            <a:avLst/>
          </a:prstGeom>
        </p:spPr>
        <p:txBody>
          <a:bodyPr wrap="square">
            <a:spAutoFit/>
          </a:bodyPr>
          <a:lstStyle/>
          <a:p>
            <a:pPr marL="285750" indent="-285750" algn="just">
              <a:buClr>
                <a:schemeClr val="accent1"/>
              </a:buClr>
              <a:buFont typeface="Meiryo UI" panose="020B0604030504040204" pitchFamily="50" charset="-128"/>
              <a:buChar char="▶"/>
            </a:pPr>
            <a:r>
              <a:rPr lang="ja-JP" altLang="en-US" sz="1400" dirty="0" smtClean="0">
                <a:latin typeface="メイリオ" panose="020B0604030504040204" pitchFamily="50" charset="-128"/>
                <a:ea typeface="メイリオ" panose="020B0604030504040204" pitchFamily="50" charset="-128"/>
              </a:rPr>
              <a:t>日本政策金融公庫等の「</a:t>
            </a:r>
            <a:r>
              <a:rPr lang="ja-JP" altLang="en-US" sz="1400" dirty="0">
                <a:latin typeface="メイリオ" panose="020B0604030504040204" pitchFamily="50" charset="-128"/>
                <a:ea typeface="メイリオ" panose="020B0604030504040204" pitchFamily="50" charset="-128"/>
              </a:rPr>
              <a:t>新型コロナウイルス感染症特別貸付</a:t>
            </a:r>
            <a:r>
              <a:rPr lang="ja-JP" altLang="en-US" sz="1400" dirty="0" smtClean="0">
                <a:latin typeface="メイリオ" panose="020B0604030504040204" pitchFamily="50" charset="-128"/>
                <a:ea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rPr>
              <a:t>より借入を</a:t>
            </a:r>
            <a:r>
              <a:rPr lang="ja-JP" altLang="en-US" sz="1400" dirty="0" smtClean="0">
                <a:latin typeface="メイリオ" panose="020B0604030504040204" pitchFamily="50" charset="-128"/>
                <a:ea typeface="メイリオ" panose="020B0604030504040204" pitchFamily="50" charset="-128"/>
              </a:rPr>
              <a:t>行った個人事業主（事業性のあるフリーランスを含む）等に対して、利子補給を行うことで資金繰り支援を実施します。</a:t>
            </a:r>
            <a:endParaRPr lang="en-US" altLang="ja-JP" sz="1400" dirty="0" smtClean="0">
              <a:latin typeface="メイリオ" panose="020B0604030504040204" pitchFamily="50" charset="-128"/>
              <a:ea typeface="メイリオ" panose="020B0604030504040204" pitchFamily="50" charset="-128"/>
            </a:endParaRPr>
          </a:p>
        </p:txBody>
      </p:sp>
      <p:grpSp>
        <p:nvGrpSpPr>
          <p:cNvPr id="62" name="グループ化 61"/>
          <p:cNvGrpSpPr/>
          <p:nvPr/>
        </p:nvGrpSpPr>
        <p:grpSpPr>
          <a:xfrm>
            <a:off x="174512" y="4989156"/>
            <a:ext cx="6624000" cy="1368000"/>
            <a:chOff x="174512" y="4753857"/>
            <a:chExt cx="6624000" cy="1368000"/>
          </a:xfrm>
        </p:grpSpPr>
        <p:sp>
          <p:nvSpPr>
            <p:cNvPr id="56" name="角丸四角形 55"/>
            <p:cNvSpPr/>
            <p:nvPr/>
          </p:nvSpPr>
          <p:spPr>
            <a:xfrm>
              <a:off x="250575" y="4837114"/>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74512" y="4753857"/>
              <a:ext cx="6624000" cy="13680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570512" y="4808984"/>
              <a:ext cx="6192000" cy="1300356"/>
            </a:xfrm>
            <a:prstGeom prst="rect">
              <a:avLst/>
            </a:prstGeom>
          </p:spPr>
          <p:txBody>
            <a:bodyPr wrap="square">
              <a:spAutoFit/>
            </a:bodyPr>
            <a:lstStyle/>
            <a:p>
              <a:pPr marL="171450" indent="-171450">
                <a:buFont typeface="Wingdings" panose="05000000000000000000" pitchFamily="2" charset="2"/>
                <a:buChar char="l"/>
              </a:pPr>
              <a:r>
                <a:rPr lang="ja-JP" altLang="en-US" sz="1400" b="1" dirty="0">
                  <a:solidFill>
                    <a:srgbClr val="000000"/>
                  </a:solidFill>
                  <a:latin typeface="メイリオ" panose="020B0604030504040204" pitchFamily="50" charset="-128"/>
                  <a:ea typeface="メイリオ" panose="020B0604030504040204" pitchFamily="50" charset="-128"/>
                </a:rPr>
                <a:t>平日のご相談</a:t>
              </a:r>
            </a:p>
            <a:p>
              <a:r>
                <a:rPr lang="ja-JP" altLang="en-US" sz="1200" dirty="0">
                  <a:solidFill>
                    <a:srgbClr val="000000"/>
                  </a:solidFill>
                  <a:latin typeface="メイリオ" panose="020B0604030504040204" pitchFamily="50" charset="-128"/>
                  <a:ea typeface="メイリオ" panose="020B0604030504040204" pitchFamily="50" charset="-128"/>
                </a:rPr>
                <a:t>日本政策金融公庫事業資金相談ダイヤル：</a:t>
              </a:r>
              <a:r>
                <a:rPr lang="en-US" altLang="ja-JP" sz="1200" dirty="0">
                  <a:solidFill>
                    <a:srgbClr val="000000"/>
                  </a:solidFill>
                  <a:latin typeface="メイリオ" panose="020B0604030504040204" pitchFamily="50" charset="-128"/>
                  <a:ea typeface="メイリオ" panose="020B0604030504040204" pitchFamily="50" charset="-128"/>
                </a:rPr>
                <a:t>0120-154-505</a:t>
              </a:r>
            </a:p>
            <a:p>
              <a:r>
                <a:rPr lang="ja-JP" altLang="en-US" sz="1200" dirty="0">
                  <a:solidFill>
                    <a:srgbClr val="000000"/>
                  </a:solidFill>
                  <a:latin typeface="メイリオ" panose="020B0604030504040204" pitchFamily="50" charset="-128"/>
                  <a:ea typeface="メイリオ" panose="020B0604030504040204" pitchFamily="50" charset="-128"/>
                </a:rPr>
                <a:t>沖縄振興開発金融公庫融資第二部中小企業融資第一班：</a:t>
              </a:r>
              <a:r>
                <a:rPr lang="en-US" altLang="ja-JP" sz="1200" dirty="0" smtClean="0">
                  <a:solidFill>
                    <a:srgbClr val="000000"/>
                  </a:solidFill>
                  <a:latin typeface="メイリオ" panose="020B0604030504040204" pitchFamily="50" charset="-128"/>
                  <a:ea typeface="メイリオ" panose="020B0604030504040204" pitchFamily="50" charset="-128"/>
                </a:rPr>
                <a:t>098-941-1785</a:t>
              </a:r>
              <a:endParaRPr lang="en-US" altLang="ja-JP" sz="1400" b="1" dirty="0">
                <a:solidFill>
                  <a:srgbClr val="000000"/>
                </a:solidFill>
                <a:latin typeface="メイリオ" panose="020B0604030504040204" pitchFamily="50" charset="-128"/>
                <a:ea typeface="メイリオ" panose="020B0604030504040204" pitchFamily="50" charset="-128"/>
              </a:endParaRPr>
            </a:p>
            <a:p>
              <a:pPr marL="171450" indent="-171450">
                <a:spcBef>
                  <a:spcPts val="300"/>
                </a:spcBef>
                <a:buFont typeface="Wingdings" panose="05000000000000000000" pitchFamily="2" charset="2"/>
                <a:buChar char="l"/>
              </a:pPr>
              <a:r>
                <a:rPr lang="ja-JP" altLang="en-US" sz="1400" b="1" dirty="0">
                  <a:solidFill>
                    <a:srgbClr val="000000"/>
                  </a:solidFill>
                  <a:latin typeface="メイリオ" panose="020B0604030504040204" pitchFamily="50" charset="-128"/>
                  <a:ea typeface="メイリオ" panose="020B0604030504040204" pitchFamily="50" charset="-128"/>
                </a:rPr>
                <a:t>土日・祝日のご相談</a:t>
              </a:r>
            </a:p>
            <a:p>
              <a:r>
                <a:rPr lang="ja-JP" altLang="en-US" sz="1200" dirty="0">
                  <a:solidFill>
                    <a:srgbClr val="000000"/>
                  </a:solidFill>
                  <a:latin typeface="メイリオ" panose="020B0604030504040204" pitchFamily="50" charset="-128"/>
                  <a:ea typeface="メイリオ" panose="020B0604030504040204" pitchFamily="50" charset="-128"/>
                </a:rPr>
                <a:t>日本政策金融公庫：</a:t>
              </a:r>
              <a:r>
                <a:rPr lang="en-US" altLang="ja-JP" sz="1200" dirty="0">
                  <a:solidFill>
                    <a:srgbClr val="000000"/>
                  </a:solidFill>
                  <a:latin typeface="メイリオ" panose="020B0604030504040204" pitchFamily="50" charset="-128"/>
                  <a:ea typeface="メイリオ" panose="020B0604030504040204" pitchFamily="50" charset="-128"/>
                </a:rPr>
                <a:t>0120-112476</a:t>
              </a:r>
              <a:r>
                <a:rPr lang="ja-JP" altLang="en-US" sz="1200" dirty="0">
                  <a:solidFill>
                    <a:srgbClr val="000000"/>
                  </a:solidFill>
                  <a:latin typeface="メイリオ" panose="020B0604030504040204" pitchFamily="50" charset="-128"/>
                  <a:ea typeface="メイリオ" panose="020B0604030504040204" pitchFamily="50" charset="-128"/>
                </a:rPr>
                <a:t>（国民生活事業）、</a:t>
              </a:r>
              <a:r>
                <a:rPr lang="en-US" altLang="ja-JP" sz="1200" dirty="0">
                  <a:solidFill>
                    <a:srgbClr val="000000"/>
                  </a:solidFill>
                  <a:latin typeface="メイリオ" panose="020B0604030504040204" pitchFamily="50" charset="-128"/>
                  <a:ea typeface="メイリオ" panose="020B0604030504040204" pitchFamily="50" charset="-128"/>
                </a:rPr>
                <a:t>0120-327790</a:t>
              </a:r>
              <a:r>
                <a:rPr lang="ja-JP" altLang="en-US" sz="1200" dirty="0">
                  <a:solidFill>
                    <a:srgbClr val="000000"/>
                  </a:solidFill>
                  <a:latin typeface="メイリオ" panose="020B0604030504040204" pitchFamily="50" charset="-128"/>
                  <a:ea typeface="メイリオ" panose="020B0604030504040204" pitchFamily="50" charset="-128"/>
                </a:rPr>
                <a:t>（中小企業事業）</a:t>
              </a:r>
            </a:p>
            <a:p>
              <a:r>
                <a:rPr lang="ja-JP" altLang="en-US" sz="1200" dirty="0">
                  <a:solidFill>
                    <a:srgbClr val="000000"/>
                  </a:solidFill>
                  <a:latin typeface="メイリオ" panose="020B0604030504040204" pitchFamily="50" charset="-128"/>
                  <a:ea typeface="メイリオ" panose="020B0604030504040204" pitchFamily="50" charset="-128"/>
                </a:rPr>
                <a:t>沖縄振興開発金融公庫：</a:t>
              </a:r>
              <a:r>
                <a:rPr lang="en-US" altLang="ja-JP" sz="1200" dirty="0">
                  <a:solidFill>
                    <a:srgbClr val="000000"/>
                  </a:solidFill>
                  <a:latin typeface="メイリオ" panose="020B0604030504040204" pitchFamily="50" charset="-128"/>
                  <a:ea typeface="メイリオ" panose="020B0604030504040204" pitchFamily="50" charset="-128"/>
                </a:rPr>
                <a:t>098-941-1795</a:t>
              </a:r>
            </a:p>
          </p:txBody>
        </p:sp>
      </p:grpSp>
      <p:grpSp>
        <p:nvGrpSpPr>
          <p:cNvPr id="63" name="グループ化 62"/>
          <p:cNvGrpSpPr/>
          <p:nvPr/>
        </p:nvGrpSpPr>
        <p:grpSpPr>
          <a:xfrm>
            <a:off x="174512" y="8805428"/>
            <a:ext cx="6624000" cy="828000"/>
            <a:chOff x="174512" y="4753857"/>
            <a:chExt cx="6624000" cy="828000"/>
          </a:xfrm>
        </p:grpSpPr>
        <p:sp>
          <p:nvSpPr>
            <p:cNvPr id="64" name="角丸四角形 63"/>
            <p:cNvSpPr/>
            <p:nvPr/>
          </p:nvSpPr>
          <p:spPr>
            <a:xfrm>
              <a:off x="250575" y="4837114"/>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algn="ctr"/>
              <a:r>
                <a:rPr lang="en-US" altLang="ja-JP" sz="1400" b="1" dirty="0">
                  <a:latin typeface="メイリオ" panose="020B0604030504040204" pitchFamily="50" charset="-128"/>
                  <a:ea typeface="メイリオ" panose="020B0604030504040204" pitchFamily="50" charset="-128"/>
                </a:rPr>
                <a:t>i</a:t>
              </a:r>
              <a:endParaRPr lang="ja-JP" altLang="en-US" sz="1400" b="1"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174512" y="4753857"/>
              <a:ext cx="6624000" cy="8280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570512" y="4808984"/>
              <a:ext cx="6192000" cy="738664"/>
            </a:xfrm>
            <a:prstGeom prst="rect">
              <a:avLst/>
            </a:prstGeom>
          </p:spPr>
          <p:txBody>
            <a:bodyPr wrap="square">
              <a:spAutoFit/>
            </a:bodyPr>
            <a:lstStyle/>
            <a:p>
              <a:pPr marL="171450" indent="-171450">
                <a:buFont typeface="Wingdings" panose="05000000000000000000" pitchFamily="2" charset="2"/>
                <a:buChar char="l"/>
              </a:pPr>
              <a:r>
                <a:rPr lang="ja-JP" altLang="en-US" sz="1400" b="1" dirty="0" smtClean="0">
                  <a:solidFill>
                    <a:srgbClr val="000000"/>
                  </a:solidFill>
                  <a:latin typeface="メイリオ" panose="020B0604030504040204" pitchFamily="50" charset="-128"/>
                  <a:ea typeface="メイリオ" panose="020B0604030504040204" pitchFamily="50" charset="-128"/>
                </a:rPr>
                <a:t>中小</a:t>
              </a:r>
              <a:r>
                <a:rPr lang="ja-JP" altLang="en-US" sz="1400" b="1" dirty="0" smtClean="0">
                  <a:latin typeface="メイリオ" panose="020B0604030504040204" pitchFamily="50" charset="-128"/>
                  <a:ea typeface="メイリオ" panose="020B0604030504040204" pitchFamily="50" charset="-128"/>
                </a:rPr>
                <a:t>企業金融相談窓口</a:t>
              </a:r>
              <a:endParaRPr lang="en-US" altLang="ja-JP" sz="1400" b="1"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rPr>
                <a:t>0570</a:t>
              </a: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783183</a:t>
              </a:r>
            </a:p>
            <a:p>
              <a:r>
                <a:rPr lang="ja-JP" altLang="en-US" sz="1400" dirty="0" smtClean="0">
                  <a:solidFill>
                    <a:srgbClr val="000000"/>
                  </a:solidFill>
                  <a:latin typeface="メイリオ" panose="020B0604030504040204" pitchFamily="50" charset="-128"/>
                  <a:ea typeface="メイリオ" panose="020B0604030504040204" pitchFamily="50" charset="-128"/>
                </a:rPr>
                <a:t>　</a:t>
              </a:r>
              <a:r>
                <a:rPr lang="ja-JP" altLang="en-US" sz="1200" dirty="0" smtClean="0">
                  <a:solidFill>
                    <a:srgbClr val="000000"/>
                  </a:solidFill>
                  <a:latin typeface="メイリオ" panose="020B0604030504040204" pitchFamily="50" charset="-128"/>
                  <a:ea typeface="メイリオ" panose="020B0604030504040204" pitchFamily="50" charset="-128"/>
                </a:rPr>
                <a:t>（平日・休日</a:t>
              </a:r>
              <a:r>
                <a:rPr lang="en-US" altLang="ja-JP" sz="1200" dirty="0" smtClean="0">
                  <a:solidFill>
                    <a:srgbClr val="000000"/>
                  </a:solidFill>
                  <a:latin typeface="メイリオ" panose="020B0604030504040204" pitchFamily="50" charset="-128"/>
                  <a:ea typeface="メイリオ" panose="020B0604030504040204" pitchFamily="50" charset="-128"/>
                </a:rPr>
                <a:t>9:00</a:t>
              </a:r>
              <a:r>
                <a:rPr lang="ja-JP" altLang="en-US" sz="1200" dirty="0" smtClean="0">
                  <a:solidFill>
                    <a:srgbClr val="000000"/>
                  </a:solidFill>
                  <a:latin typeface="メイリオ" panose="020B0604030504040204" pitchFamily="50" charset="-128"/>
                  <a:ea typeface="メイリオ" panose="020B0604030504040204" pitchFamily="50" charset="-128"/>
                </a:rPr>
                <a:t>～</a:t>
              </a:r>
              <a:r>
                <a:rPr lang="en-US" altLang="ja-JP" sz="1200" dirty="0" smtClean="0">
                  <a:solidFill>
                    <a:srgbClr val="000000"/>
                  </a:solidFill>
                  <a:latin typeface="メイリオ" panose="020B0604030504040204" pitchFamily="50" charset="-128"/>
                  <a:ea typeface="メイリオ" panose="020B0604030504040204" pitchFamily="50" charset="-128"/>
                </a:rPr>
                <a:t>17:00</a:t>
              </a:r>
              <a:r>
                <a:rPr lang="ja-JP" altLang="en-US" sz="1200" dirty="0" smtClean="0">
                  <a:solidFill>
                    <a:srgbClr val="000000"/>
                  </a:solidFill>
                  <a:latin typeface="メイリオ" panose="020B0604030504040204" pitchFamily="50" charset="-128"/>
                  <a:ea typeface="メイリオ" panose="020B0604030504040204" pitchFamily="50" charset="-128"/>
                </a:rPr>
                <a:t>）</a:t>
              </a:r>
              <a:endParaRPr lang="en-US" altLang="ja-JP" sz="1200" dirty="0">
                <a:solidFill>
                  <a:srgbClr val="000000"/>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853274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 y="20638"/>
            <a:ext cx="6838322" cy="539874"/>
          </a:xfrm>
        </p:spPr>
        <p:txBody>
          <a:bodyPr/>
          <a:lstStyle/>
          <a:p>
            <a:r>
              <a:rPr lang="ja-JP" altLang="en-US" dirty="0" smtClean="0"/>
              <a:t>社会保険料等の猶予 ①</a:t>
            </a:r>
            <a:endParaRPr kumimoji="1" lang="ja-JP" altLang="en-US" dirty="0"/>
          </a:p>
        </p:txBody>
      </p:sp>
      <p:sp>
        <p:nvSpPr>
          <p:cNvPr id="31" name="角丸四角形 30"/>
          <p:cNvSpPr/>
          <p:nvPr/>
        </p:nvSpPr>
        <p:spPr>
          <a:xfrm>
            <a:off x="130815" y="8686555"/>
            <a:ext cx="288000" cy="2880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0"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i</a:t>
            </a:r>
            <a:endPar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2" name="正方形/長方形 31"/>
          <p:cNvSpPr/>
          <p:nvPr/>
        </p:nvSpPr>
        <p:spPr>
          <a:xfrm>
            <a:off x="68083" y="8585211"/>
            <a:ext cx="6768000" cy="11880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3" name="正方形/長方形 32"/>
          <p:cNvSpPr/>
          <p:nvPr/>
        </p:nvSpPr>
        <p:spPr>
          <a:xfrm>
            <a:off x="513384" y="8633301"/>
            <a:ext cx="6372000" cy="1164421"/>
          </a:xfrm>
          <a:prstGeom prst="rect">
            <a:avLst/>
          </a:prstGeom>
        </p:spPr>
        <p:txBody>
          <a:bodyPr wrap="square">
            <a:spAutoFit/>
          </a:bodyPr>
          <a:lstStyle/>
          <a:p>
            <a:pPr marL="171450" marR="0" lvl="0" indent="-171450" algn="l" defTabSz="834557"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お問合せ先</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最寄りの年金事務所（</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以下</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URL</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もしくは右の</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QR</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コード）</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400" b="0"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hlinkClick r:id="rId3"/>
              </a:rPr>
              <a:t>https://</a:t>
            </a:r>
            <a:r>
              <a:rPr kumimoji="1" lang="en-US" altLang="ja-JP" sz="1400" b="0"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hlinkClick r:id="rId3"/>
              </a:rPr>
              <a:t>www.nenkin.go.jp/section/soudan/index.html</a:t>
            </a:r>
            <a:endParaRPr kumimoji="1" lang="en-US" altLang="ja-JP" sz="1400" b="0" i="0" u="none" strike="noStrike" kern="1200" cap="none" spc="0" normalizeH="0" baseline="0" noProof="0" dirty="0" smtClean="0">
              <a:ln>
                <a:noFill/>
              </a:ln>
              <a:solidFill>
                <a:srgbClr val="0070C0"/>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200"/>
              </a:spcBef>
              <a:spcAft>
                <a:spcPts val="0"/>
              </a:spcAft>
              <a:buClrTx/>
              <a:buSzTx/>
              <a:buFontTx/>
              <a:buNone/>
              <a:tabLst/>
              <a:defRPr/>
            </a:pPr>
            <a:r>
              <a:rPr kumimoji="1" lang="ja-JP" altLang="en-US" sz="1400" b="0" i="0" u="none" strike="noStrike" kern="1200" cap="none" spc="0" normalizeH="0" baseline="0" noProof="0" dirty="0">
                <a:ln>
                  <a:noFill/>
                </a:ln>
                <a:solidFill>
                  <a:srgbClr val="0070C0"/>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厚生年金保険料納付猶予相談窓口（以下</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URL)</a:t>
            </a: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4"/>
              </a:rPr>
              <a:t>https</a:t>
            </a:r>
            <a:r>
              <a:rPr kumimoji="1" lang="en-US" altLang="ja-JP"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hlinkClick r:id="rId4"/>
              </a:rPr>
              <a:t>://</a:t>
            </a:r>
            <a:r>
              <a:rPr kumimoji="1"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hlinkClick r:id="rId4"/>
              </a:rPr>
              <a:t>www.nenkin.go.jp/oshirase/taisetu/2020/202004/20200422.html</a:t>
            </a:r>
            <a:endParaRPr kumimoji="1"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34" name="正方形/長方形 33"/>
          <p:cNvSpPr/>
          <p:nvPr/>
        </p:nvSpPr>
        <p:spPr>
          <a:xfrm>
            <a:off x="384141" y="568344"/>
            <a:ext cx="2812803" cy="355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厚生年金保険料等の猶予制度</a:t>
            </a:r>
            <a:endParaRPr kumimoji="1" lang="ja-JP" altLang="en-US" sz="16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35" name="グループ化 34"/>
          <p:cNvGrpSpPr/>
          <p:nvPr/>
        </p:nvGrpSpPr>
        <p:grpSpPr>
          <a:xfrm>
            <a:off x="112731" y="605920"/>
            <a:ext cx="252000" cy="252000"/>
            <a:chOff x="-747464" y="1857375"/>
            <a:chExt cx="468052" cy="466725"/>
          </a:xfrm>
        </p:grpSpPr>
        <p:sp>
          <p:nvSpPr>
            <p:cNvPr id="36" name="正方形/長方形 35"/>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正方形/長方形 36"/>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8" name="正方形/長方形 37"/>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9" name="正方形/長方形 38"/>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42" name="正方形/長方形 41"/>
          <p:cNvSpPr/>
          <p:nvPr/>
        </p:nvSpPr>
        <p:spPr>
          <a:xfrm>
            <a:off x="220817" y="959263"/>
            <a:ext cx="6552000" cy="2739211"/>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．換価の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猶予</a:t>
            </a: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厚生年金保険料等を一時に納付することにより、事業の継続等を困難にするおそれ</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が</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あるなど</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の一定の要件に該当するときは、納付すべき保険料等の納期限から</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ヶ月以内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に</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管轄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の年金事務所へ申請することにより、換価の猶予が認められる場合があります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２．納付の猶予</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次のいずれかに該当する場合であって、厚生年金保険料等を一時的に納付することが</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困難な時は、管轄の年金事務所を経由して地方厚生</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局長へ申請することにより、納</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付の猶予が認められる場合があります。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①財産について災害を受け、または盗難にあったこと</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②事業主またはその生計を一にする親族が病気にかかり、または負傷したこと</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③事業を廃止し、または休止したこと</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④事業について著しい損失を受けたこと</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pic>
        <p:nvPicPr>
          <p:cNvPr id="46" name="図 45"/>
          <p:cNvPicPr>
            <a:picLocks noChangeAspect="1"/>
          </p:cNvPicPr>
          <p:nvPr/>
        </p:nvPicPr>
        <p:blipFill>
          <a:blip r:embed="rId5"/>
          <a:stretch>
            <a:fillRect/>
          </a:stretch>
        </p:blipFill>
        <p:spPr>
          <a:xfrm>
            <a:off x="6132784" y="8758563"/>
            <a:ext cx="546878" cy="540000"/>
          </a:xfrm>
          <a:prstGeom prst="rect">
            <a:avLst/>
          </a:prstGeom>
        </p:spPr>
      </p:pic>
      <p:sp>
        <p:nvSpPr>
          <p:cNvPr id="47" name="正方形/長方形 46"/>
          <p:cNvSpPr/>
          <p:nvPr/>
        </p:nvSpPr>
        <p:spPr>
          <a:xfrm>
            <a:off x="351755" y="3441016"/>
            <a:ext cx="5544616" cy="815608"/>
          </a:xfrm>
          <a:prstGeom prst="rect">
            <a:avLst/>
          </a:prstGeom>
          <a:ln>
            <a:solidFill>
              <a:schemeClr val="tx1"/>
            </a:solidFill>
          </a:ln>
        </p:spPr>
        <p:txBody>
          <a:bodyPr wrap="square">
            <a:spAutoFit/>
          </a:bodyPr>
          <a:lstStyle/>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en-US" altLang="ja-JP" sz="3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3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100" b="0" i="0" u="sng"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「１．換価</a:t>
            </a:r>
            <a:r>
              <a:rPr kumimoji="1" lang="ja-JP" altLang="en-US" sz="1100" b="0" i="0" u="sng"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の猶予」または「２．納付の猶予」が認められると、</a:t>
            </a:r>
          </a:p>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1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 猶予</a:t>
            </a:r>
            <a:r>
              <a:rPr kumimoji="1" lang="ja-JP" altLang="en-US" sz="11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された金額を猶予期間中に各月に分割して納付することになります。</a:t>
            </a:r>
          </a:p>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1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 財産</a:t>
            </a:r>
            <a:r>
              <a:rPr kumimoji="1" lang="ja-JP" altLang="en-US" sz="11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の差押えや換価（売却等現金化）が猶予されます。</a:t>
            </a:r>
          </a:p>
          <a:p>
            <a:pPr marL="0" marR="0" lvl="0" indent="0" algn="l"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100" b="0" i="0" u="none" strike="noStrike" kern="120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 猶</a:t>
            </a:r>
            <a:r>
              <a:rPr kumimoji="1" lang="ja-JP" altLang="en-US" sz="11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予期間中の延滞金が一部免除されます。</a:t>
            </a:r>
            <a:endParaRPr kumimoji="1" lang="en-US" altLang="ja-JP" sz="1100" b="0" i="0" u="none" strike="noStrike" kern="1200" cap="none" spc="-3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4" name="正方形/長方形 53"/>
          <p:cNvSpPr/>
          <p:nvPr/>
        </p:nvSpPr>
        <p:spPr>
          <a:xfrm>
            <a:off x="177276" y="4547101"/>
            <a:ext cx="6620369" cy="2484000"/>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正方形/長方形 54"/>
          <p:cNvSpPr/>
          <p:nvPr/>
        </p:nvSpPr>
        <p:spPr>
          <a:xfrm>
            <a:off x="177275" y="4704876"/>
            <a:ext cx="6636048" cy="969496"/>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今般</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の新型コロナウイルス感染症の影響により、事業等に係る収入に相当の減少があった事業主の方にあっては、申請により、１年間、特例として厚生年金</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保険料・労働保険料等</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の納付を猶予することが可能となります。</a:t>
            </a: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9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endParaRPr kumimoji="1"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p:txBody>
      </p:sp>
      <p:sp>
        <p:nvSpPr>
          <p:cNvPr id="56" name="正方形/長方形 55"/>
          <p:cNvSpPr/>
          <p:nvPr/>
        </p:nvSpPr>
        <p:spPr>
          <a:xfrm>
            <a:off x="192284" y="5308896"/>
            <a:ext cx="6605362" cy="1723549"/>
          </a:xfrm>
          <a:prstGeom prst="rect">
            <a:avLst/>
          </a:prstGeom>
        </p:spPr>
        <p:txBody>
          <a:bodyPr wrap="square">
            <a:spAutoFit/>
          </a:bodyPr>
          <a:lstStyle/>
          <a:p>
            <a:pPr marL="901700" marR="0" lvl="0" indent="-901700" algn="l" defTabSz="834557"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対象者</a:t>
            </a:r>
            <a:r>
              <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コロナウイルスの影響により、令和２年２月以降の任意の期間（１か月以上）において、事業等に係る収入が前年同期に比べて概ね</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％以上の減少</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があり</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、一時に納付を行うことが困難な事業</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主</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901700" marR="0" lvl="0" indent="-901700" algn="l" defTabSz="834557" rtl="0" eaLnBrk="1" fontAlgn="auto" latinLnBrk="0" hangingPunct="1">
              <a:lnSpc>
                <a:spcPts val="12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901700" marR="0" lvl="0" indent="-901700" algn="l" defTabSz="83455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【内容】</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１年間、厚生</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年金保険料等の納付を猶予。</a:t>
            </a:r>
          </a:p>
          <a:p>
            <a:pPr marL="801688" marR="0" lvl="0" indent="-801688"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担保</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の提供は不要。延滞金もかからない。</a:t>
            </a:r>
          </a:p>
          <a:p>
            <a:pPr marL="989013" marR="0" lvl="0" indent="-989013"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令和</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２年２月１日から令和３年１月</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31 </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日までに納期限が到来する厚生</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年金保険料</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等が対象</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grpSp>
        <p:nvGrpSpPr>
          <p:cNvPr id="57" name="グループ化 56"/>
          <p:cNvGrpSpPr/>
          <p:nvPr/>
        </p:nvGrpSpPr>
        <p:grpSpPr>
          <a:xfrm>
            <a:off x="177277" y="4415361"/>
            <a:ext cx="252000" cy="230438"/>
            <a:chOff x="-1413538" y="2946758"/>
            <a:chExt cx="252000" cy="252000"/>
          </a:xfrm>
        </p:grpSpPr>
        <p:sp>
          <p:nvSpPr>
            <p:cNvPr id="58" name="正方形/長方形 57"/>
            <p:cNvSpPr>
              <a:spLocks noChangeAspect="1"/>
            </p:cNvSpPr>
            <p:nvPr/>
          </p:nvSpPr>
          <p:spPr>
            <a:xfrm>
              <a:off x="-1413538" y="2946758"/>
              <a:ext cx="252000" cy="25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59" name="グループ化 58"/>
            <p:cNvGrpSpPr/>
            <p:nvPr/>
          </p:nvGrpSpPr>
          <p:grpSpPr>
            <a:xfrm>
              <a:off x="-1413538" y="2946758"/>
              <a:ext cx="252000" cy="252000"/>
              <a:chOff x="-747464" y="1857375"/>
              <a:chExt cx="468052" cy="466725"/>
            </a:xfrm>
          </p:grpSpPr>
          <p:sp>
            <p:nvSpPr>
              <p:cNvPr id="60" name="正方形/長方形 59"/>
              <p:cNvSpPr/>
              <p:nvPr/>
            </p:nvSpPr>
            <p:spPr>
              <a:xfrm>
                <a:off x="-495412" y="1857375"/>
                <a:ext cx="216000" cy="216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1" name="正方形/長方形 60"/>
              <p:cNvSpPr/>
              <p:nvPr/>
            </p:nvSpPr>
            <p:spPr>
              <a:xfrm>
                <a:off x="-747464" y="1857375"/>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2" name="正方形/長方形 61"/>
              <p:cNvSpPr/>
              <p:nvPr/>
            </p:nvSpPr>
            <p:spPr>
              <a:xfrm>
                <a:off x="-747464"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3" name="正方形/長方形 62"/>
              <p:cNvSpPr/>
              <p:nvPr/>
            </p:nvSpPr>
            <p:spPr>
              <a:xfrm>
                <a:off x="-495412" y="2108100"/>
                <a:ext cx="216000" cy="21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4557" rtl="0" eaLnBrk="1" fontAlgn="auto" latinLnBrk="0" hangingPunct="1">
                  <a:lnSpc>
                    <a:spcPct val="100000"/>
                  </a:lnSpc>
                  <a:spcBef>
                    <a:spcPts val="0"/>
                  </a:spcBef>
                  <a:spcAft>
                    <a:spcPts val="0"/>
                  </a:spcAft>
                  <a:buClrTx/>
                  <a:buSzTx/>
                  <a:buFontTx/>
                  <a:buNone/>
                  <a:tabLst/>
                  <a:defRPr/>
                </a:pPr>
                <a:endParaRPr kumimoji="1" lang="ja-JP" altLang="en-US" sz="1642"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64" name="正方形/長方形 63"/>
          <p:cNvSpPr/>
          <p:nvPr/>
        </p:nvSpPr>
        <p:spPr>
          <a:xfrm>
            <a:off x="388480" y="4341306"/>
            <a:ext cx="3465615" cy="355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36000" rtlCol="0" anchor="ctr">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6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厚生年金保険料等の猶予</a:t>
            </a:r>
            <a:r>
              <a:rPr kumimoji="1" lang="ja-JP" altLang="en-US" sz="1600" b="1" i="0" u="sng"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制度の特例　</a:t>
            </a:r>
            <a:endParaRPr kumimoji="1" lang="ja-JP" altLang="en-US" sz="1200" b="1"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40" name="正方形/長方形 39"/>
          <p:cNvSpPr/>
          <p:nvPr/>
        </p:nvSpPr>
        <p:spPr>
          <a:xfrm>
            <a:off x="71765" y="7109048"/>
            <a:ext cx="6772816" cy="1487587"/>
          </a:xfrm>
          <a:prstGeom prst="rect">
            <a:avLst/>
          </a:prstGeom>
        </p:spPr>
        <p:txBody>
          <a:bodyPr wrap="square">
            <a:spAutoFit/>
          </a:bodyPr>
          <a:lstStyle/>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猶予制度や猶予制度の特例を利用するには、年金事務所へ申請書の提出が必要です。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詳しくは最寄りの年金事務所までご相談ください</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。猶予制度に関する一般的なご質問については、厚生年金保険料納付猶予相談窓口でもお受けしております。</a:t>
            </a:r>
            <a:endParaRPr kumimoji="1"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また、申請書は、日本年金機構ホームページからダウンロードできます。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ts val="800"/>
              </a:lnSpc>
              <a:spcBef>
                <a:spcPts val="0"/>
              </a:spcBef>
              <a:spcAft>
                <a:spcPts val="0"/>
              </a:spcAft>
              <a:buClr>
                <a:srgbClr val="4F81BD">
                  <a:lumMod val="60000"/>
                  <a:lumOff val="40000"/>
                </a:srgbClr>
              </a:buClr>
              <a:buSzTx/>
              <a:buFontTx/>
              <a:buNone/>
              <a:tabLst/>
              <a:defRPr/>
            </a:pP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健康保険料に係るお問い合わせ先は、協会けんぽ加入の場合は年金事務所、健康保険</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組合加入の場合は健康保険組合となります</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0" marR="0" lvl="0" indent="0" algn="just" defTabSz="834557" rtl="0" eaLnBrk="1" fontAlgn="auto" latinLnBrk="0" hangingPunct="1">
              <a:lnSpc>
                <a:spcPct val="100000"/>
              </a:lnSpc>
              <a:spcBef>
                <a:spcPts val="0"/>
              </a:spcBef>
              <a:spcAft>
                <a:spcPts val="0"/>
              </a:spcAft>
              <a:buClr>
                <a:srgbClr val="4F81BD">
                  <a:lumMod val="60000"/>
                  <a:lumOff val="40000"/>
                </a:srgbClr>
              </a:buClr>
              <a:buSzTx/>
              <a:buFontTx/>
              <a:buNone/>
              <a:tabLst/>
              <a:defRPr/>
            </a:pP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　労働保険料に係るお問い合わせ先は、都道府県労働局となります。</a:t>
            </a:r>
            <a:endPar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27" name="スライド番号プレースホルダー 1"/>
          <p:cNvSpPr txBox="1">
            <a:spLocks/>
          </p:cNvSpPr>
          <p:nvPr/>
        </p:nvSpPr>
        <p:spPr>
          <a:xfrm>
            <a:off x="34020" y="9728584"/>
            <a:ext cx="6858000" cy="221018"/>
          </a:xfrm>
          <a:prstGeom prst="rect">
            <a:avLst/>
          </a:prstGeom>
          <a:noFill/>
        </p:spPr>
        <p:txBody>
          <a:bodyPr vert="horz" wrap="square" lIns="36000" tIns="36000" rIns="36000" bIns="0" rtlCol="0" anchor="ctr">
            <a:spAutoFit/>
          </a:bodyPr>
          <a:lstStyle>
            <a:defPPr>
              <a:defRPr lang="ja-JP"/>
            </a:defPPr>
            <a:lvl1pPr marL="0" algn="ctr" defTabSz="834557" rtl="0" eaLnBrk="1" latinLnBrk="0" hangingPunct="1">
              <a:defRPr kumimoji="1" sz="1200" b="1" kern="1200">
                <a:solidFill>
                  <a:schemeClr val="tx1"/>
                </a:solidFill>
                <a:latin typeface="メイリオ" panose="020B0604030504040204" pitchFamily="50" charset="-128"/>
                <a:ea typeface="メイリオ" panose="020B0604030504040204" pitchFamily="50" charset="-128"/>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a:lstStyle>
          <a:p>
            <a:pPr marL="0" marR="0" lvl="0" indent="0" algn="ctr" defTabSz="834557"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fld id="{9E2A29CB-BA86-48A6-80E1-CB8750A963B5}" type="slidenum">
              <a:rPr kumimoji="1" lang="ja-JP" altLang="en-US" sz="1200" b="1"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pPr marL="0" marR="0" lvl="0" indent="0" algn="ctr" defTabSz="834557" rtl="0" eaLnBrk="1" fontAlgn="auto" latinLnBrk="0" hangingPunct="1">
                <a:lnSpc>
                  <a:spcPct val="100000"/>
                </a:lnSpc>
                <a:spcBef>
                  <a:spcPts val="0"/>
                </a:spcBef>
                <a:spcAft>
                  <a:spcPts val="0"/>
                </a:spcAft>
                <a:buClrTx/>
                <a:buSzTx/>
                <a:buFontTx/>
                <a:buNone/>
                <a:tabLst/>
                <a:defRPr/>
              </a:pPr>
              <a:t>9</a:t>
            </a:fld>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4207489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9907</Words>
  <Application>Microsoft Office PowerPoint</Application>
  <PresentationFormat>A4 210 x 297 mm</PresentationFormat>
  <Paragraphs>720</Paragraphs>
  <Slides>22</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Meiryo UI</vt:lpstr>
      <vt:lpstr>ＭＳ Ｐゴシック</vt:lpstr>
      <vt:lpstr>ＭＳ ゴシック</vt:lpstr>
      <vt:lpstr>メイリオ</vt:lpstr>
      <vt:lpstr>游ゴシック</vt:lpstr>
      <vt:lpstr>Arial</vt:lpstr>
      <vt:lpstr>Calibri</vt:lpstr>
      <vt:lpstr>Century</vt:lpstr>
      <vt:lpstr>Wingdings</vt:lpstr>
      <vt:lpstr>Office ​​テーマ</vt:lpstr>
      <vt:lpstr>PowerPoint プレゼンテーション</vt:lpstr>
      <vt:lpstr>PowerPoint プレゼンテーション</vt:lpstr>
      <vt:lpstr>PowerPoint プレゼンテーション</vt:lpstr>
      <vt:lpstr>特別定額給付金</vt:lpstr>
      <vt:lpstr>令和2年度子育て世帯への臨時特別給付金</vt:lpstr>
      <vt:lpstr>緊急小口資金・総合支援資金（生活費）</vt:lpstr>
      <vt:lpstr>持続化給付金</vt:lpstr>
      <vt:lpstr>実質無利子・無担保融資（事業資金）</vt:lpstr>
      <vt:lpstr>社会保険料等の猶予 ①</vt:lpstr>
      <vt:lpstr>社会保険料等の猶予 ②</vt:lpstr>
      <vt:lpstr>社会保険料等の猶予 ③</vt:lpstr>
      <vt:lpstr>社会保険料等の猶予 ④</vt:lpstr>
      <vt:lpstr>住居確保給付金（家賃）</vt:lpstr>
      <vt:lpstr>生活困窮者自立支援制度</vt:lpstr>
      <vt:lpstr>生活保護制度</vt:lpstr>
      <vt:lpstr>傷病手当金</vt:lpstr>
      <vt:lpstr>休業手当（労働基準法第26条）</vt:lpstr>
      <vt:lpstr>雇用調整助成金（特例措置）</vt:lpstr>
      <vt:lpstr>小学校休業等対応助成金（労働者を雇用する事業主の方向け）</vt:lpstr>
      <vt:lpstr>小学校休業等対応支援金（委託を受けて個人で仕事をする方向け）</vt:lpstr>
      <vt:lpstr>企業主導型ベビーシッター利用者支援事業 （特例措置：企業で働く方向け）</vt:lpstr>
      <vt:lpstr>企業主導型ベビーシッター利用者支援事業 （特例措置：個人で就業されている方向け）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2020-04-28T02:52:19Z</dcterms:created>
  <dcterms:modified xsi:type="dcterms:W3CDTF">2020-06-01T01:23:09Z</dcterms:modified>
</cp:coreProperties>
</file>